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3" r:id="rId17"/>
    <p:sldId id="287" r:id="rId18"/>
    <p:sldId id="274" r:id="rId19"/>
    <p:sldId id="275" r:id="rId20"/>
    <p:sldId id="271" r:id="rId21"/>
    <p:sldId id="276" r:id="rId22"/>
    <p:sldId id="277" r:id="rId23"/>
    <p:sldId id="278" r:id="rId24"/>
    <p:sldId id="279" r:id="rId25"/>
    <p:sldId id="286" r:id="rId26"/>
    <p:sldId id="280" r:id="rId27"/>
    <p:sldId id="281" r:id="rId28"/>
    <p:sldId id="282" r:id="rId29"/>
    <p:sldId id="283" r:id="rId30"/>
    <p:sldId id="284" r:id="rId31"/>
    <p:sldId id="269" r:id="rId32"/>
    <p:sldId id="285" r:id="rId3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hgh2VMNiM0n48pDQw7EwfpWfdjk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B00"/>
    <a:srgbClr val="F479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538" autoAdjust="0"/>
  </p:normalViewPr>
  <p:slideViewPr>
    <p:cSldViewPr snapToGrid="0">
      <p:cViewPr varScale="1">
        <p:scale>
          <a:sx n="100" d="100"/>
          <a:sy n="100" d="100"/>
        </p:scale>
        <p:origin x="954"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customschemas.google.com/relationships/presentationmetadata" Target="meta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isu.edu/web-dev/click-her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youtube.com/watch?v=dEbl5jvLKGQ&amp;t=0m22s"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 name="Google Shape;4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2057">
              <a:defRPr/>
            </a:pPr>
            <a:r>
              <a:rPr lang="en-US" dirty="0"/>
              <a:t>If you think your audience is everyone, you are wrong.</a:t>
            </a:r>
          </a:p>
          <a:p>
            <a:pPr defTabSz="862057">
              <a:defRPr/>
            </a:pPr>
            <a:r>
              <a:rPr lang="en-US" dirty="0"/>
              <a:t>Try to think like your users/audience, not necessarily how your office/ISU is organized. </a:t>
            </a:r>
          </a:p>
          <a:p>
            <a:pPr defTabSz="862057">
              <a:defRPr/>
            </a:pPr>
            <a:r>
              <a:rPr lang="en-US" sz="1300" dirty="0"/>
              <a:t>If you don’t know your audience, your audience won’t know you are talking to them.</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25019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the most important thing first</a:t>
            </a:r>
          </a:p>
          <a:p>
            <a:r>
              <a:rPr lang="en-US" dirty="0"/>
              <a:t>Think about how car crash headlines are written</a:t>
            </a:r>
          </a:p>
          <a:p>
            <a:endParaRPr lang="en-US" dirty="0"/>
          </a:p>
          <a:p>
            <a:r>
              <a:rPr lang="en-US" dirty="0"/>
              <a:t>Avoid:</a:t>
            </a:r>
          </a:p>
          <a:p>
            <a:r>
              <a:rPr lang="en-US" dirty="0"/>
              <a:t>Welcome messages</a:t>
            </a:r>
          </a:p>
          <a:p>
            <a:r>
              <a:rPr lang="en-US" dirty="0"/>
              <a:t>Instructions on how to use a website</a:t>
            </a:r>
          </a:p>
          <a:p>
            <a:r>
              <a:rPr lang="en-US" dirty="0"/>
              <a:t>Letters</a:t>
            </a:r>
            <a:r>
              <a:rPr lang="en-US" baseline="0" dirty="0"/>
              <a:t> from a dean or anyone else</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07059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78230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50936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7147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46984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link has 2 parts: the URL, and text</a:t>
            </a:r>
          </a:p>
          <a:p>
            <a:r>
              <a:rPr lang="en-US" dirty="0">
                <a:effectLst/>
                <a:hlinkClick r:id="rId3"/>
              </a:rPr>
              <a:t>https://www.isu.edu/web-dev/click-here/</a:t>
            </a:r>
            <a:r>
              <a:rPr lang="en-US" dirty="0"/>
              <a:t> </a:t>
            </a:r>
          </a:p>
          <a:p>
            <a:endParaRPr lang="en-US" dirty="0"/>
          </a:p>
          <a:p>
            <a:r>
              <a:rPr lang="en-US" dirty="0"/>
              <a:t>Examples</a:t>
            </a:r>
          </a:p>
          <a:p>
            <a:r>
              <a:rPr lang="en-US" dirty="0"/>
              <a:t>https://www.isu.edu/cms/tutorials/web-accessibility/#d.en.153339</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66431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 the links with relevant text.</a:t>
            </a:r>
          </a:p>
          <a:p>
            <a:r>
              <a:rPr lang="en-US" dirty="0"/>
              <a:t>In the last 2 instances, it may be best to reword the sentence in some way</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7576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347577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557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r>
              <a:rPr lang="en-US" dirty="0"/>
              <a:t>Studies from the Norman Nielsen Group on usability:</a:t>
            </a:r>
          </a:p>
          <a:p>
            <a:r>
              <a:rPr lang="en-US" dirty="0"/>
              <a:t>https://www.nngroup.com/articles/how-users-read-on-the-web/</a:t>
            </a:r>
          </a:p>
          <a:p>
            <a:r>
              <a:rPr lang="en-US" dirty="0"/>
              <a:t>https://www.nngroup.com/articles/top-ten-guidelines-for-homepage-usability/#</a:t>
            </a:r>
          </a:p>
          <a:p>
            <a:pPr marL="0" lvl="0" indent="0" algn="l" rtl="0">
              <a:spcBef>
                <a:spcPts val="0"/>
              </a:spcBef>
              <a:spcAft>
                <a:spcPts val="0"/>
              </a:spcAft>
              <a:buNone/>
            </a:pPr>
            <a:endParaRPr dirty="0"/>
          </a:p>
        </p:txBody>
      </p:sp>
      <p:sp>
        <p:nvSpPr>
          <p:cNvPr id="52" name="Google Shape;5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https://www.isu.edu/cms/tutorials/image-description/</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15727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Video to wrap up Accessibility</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hlinkClick r:id="rId3"/>
              </a:rPr>
              <a:t>http://www.youtube.com/watch?v=dEbl5jvLKGQ&amp;t=0m22s</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531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Google is blind, deaf, and can’t use a mouse.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919568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covered more</a:t>
            </a:r>
            <a:r>
              <a:rPr lang="en-US" baseline="0" dirty="0"/>
              <a:t> in CMS training</a:t>
            </a:r>
          </a:p>
          <a:p>
            <a:r>
              <a:rPr lang="en-US" dirty="0"/>
              <a:t>https://www.isu.edu/cms/tutorials/urls/</a:t>
            </a:r>
          </a:p>
          <a:p>
            <a:r>
              <a:rPr lang="en-US" dirty="0"/>
              <a:t>https://www.isu.edu/cms/tutorials/page-title/</a:t>
            </a:r>
          </a:p>
          <a:p>
            <a:r>
              <a:rPr lang="en-US" dirty="0"/>
              <a:t>https://www.isu.edu/cms/tutorials/page-description/</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51252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64071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87030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 concise is one of the most important things in web writing.</a:t>
            </a:r>
          </a:p>
          <a:p>
            <a:r>
              <a:rPr lang="en-US" dirty="0"/>
              <a:t>A paragraph with</a:t>
            </a:r>
            <a:r>
              <a:rPr lang="en-US" baseline="0" dirty="0"/>
              <a:t> 2 sentences is better and a paragraph with 5.</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4715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Academic writing often uses a formal style, it should be avoided on the website.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6105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 Hemingway app analyzes writing to determine how complex it is.</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61883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Arrange the information in this way makes it difficult to look at and understand.</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65842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various methods to make text scannable</a:t>
            </a:r>
          </a:p>
          <a:p>
            <a:r>
              <a:rPr lang="en-US" dirty="0"/>
              <a:t>Break content into chunks</a:t>
            </a:r>
          </a:p>
          <a:p>
            <a:r>
              <a:rPr lang="en-US" dirty="0"/>
              <a:t>Use short sentences</a:t>
            </a:r>
          </a:p>
          <a:p>
            <a:r>
              <a:rPr lang="en-US" dirty="0"/>
              <a:t>Use lists</a:t>
            </a:r>
          </a:p>
          <a:p>
            <a:r>
              <a:rPr lang="en-US" dirty="0"/>
              <a:t>Create visual separation when possible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29820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If emphasis is overused, it’s not really emphasis.</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97343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https://www.isu.edu/cms/ is an example of hierarchical headings</a:t>
            </a:r>
          </a:p>
          <a:p>
            <a:r>
              <a:rPr lang="en-US" dirty="0"/>
              <a:t>Headings are used to separate areas of content. This can help users quickly find what they need.</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62069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398872" y="2481371"/>
            <a:ext cx="9394256" cy="1222408"/>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chemeClr val="dk1"/>
              </a:buClr>
              <a:buSzPts val="4500"/>
              <a:buFont typeface="Roboto Slab"/>
              <a:buNone/>
              <a:defRPr sz="4500" b="1" i="0" u="none" strike="noStrike" cap="none">
                <a:solidFill>
                  <a:schemeClr val="dk1"/>
                </a:solidFill>
                <a:latin typeface="Roboto Slab"/>
                <a:ea typeface="Roboto Slab"/>
                <a:cs typeface="Roboto Slab"/>
                <a:sym typeface="Roboto Slab"/>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4"/>
          <p:cNvSpPr txBox="1">
            <a:spLocks noGrp="1"/>
          </p:cNvSpPr>
          <p:nvPr>
            <p:ph type="subTitle" idx="1"/>
          </p:nvPr>
        </p:nvSpPr>
        <p:spPr>
          <a:xfrm>
            <a:off x="1398872" y="3872045"/>
            <a:ext cx="9394257" cy="625474"/>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accent1"/>
              </a:buClr>
              <a:buSzPts val="2200"/>
              <a:buFont typeface="Arial"/>
              <a:buNone/>
              <a:defRPr sz="2200" b="0" i="0" u="none" strike="noStrike" cap="none">
                <a:solidFill>
                  <a:schemeClr val="accent1"/>
                </a:solidFill>
                <a:latin typeface="Roboto"/>
                <a:ea typeface="Roboto"/>
                <a:cs typeface="Roboto"/>
                <a:sym typeface="Roboto"/>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Google Shape;14;p4"/>
          <p:cNvSpPr/>
          <p:nvPr/>
        </p:nvSpPr>
        <p:spPr>
          <a:xfrm>
            <a:off x="8969829" y="6019800"/>
            <a:ext cx="3222171" cy="838200"/>
          </a:xfrm>
          <a:custGeom>
            <a:avLst/>
            <a:gdLst/>
            <a:ahLst/>
            <a:cxnLst/>
            <a:rect l="l" t="t" r="r" b="b"/>
            <a:pathLst>
              <a:path w="4910180" h="1179444" extrusionOk="0">
                <a:moveTo>
                  <a:pt x="0" y="1179444"/>
                </a:moveTo>
                <a:lnTo>
                  <a:pt x="4909932" y="0"/>
                </a:lnTo>
                <a:cubicBezTo>
                  <a:pt x="4912140" y="375478"/>
                  <a:pt x="4898845" y="795629"/>
                  <a:pt x="4901053" y="1171107"/>
                </a:cubicBezTo>
                <a:lnTo>
                  <a:pt x="0" y="1179444"/>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 name="Google Shape;15;p4"/>
          <p:cNvPicPr preferRelativeResize="0"/>
          <p:nvPr/>
        </p:nvPicPr>
        <p:blipFill rotWithShape="1">
          <a:blip r:embed="rId2">
            <a:alphaModFix/>
          </a:blip>
          <a:srcRect/>
          <a:stretch/>
        </p:blipFill>
        <p:spPr>
          <a:xfrm>
            <a:off x="11020802" y="6234915"/>
            <a:ext cx="951307" cy="429742"/>
          </a:xfrm>
          <a:prstGeom prst="rect">
            <a:avLst/>
          </a:prstGeom>
          <a:noFill/>
          <a:ln>
            <a:noFill/>
          </a:ln>
        </p:spPr>
      </p:pic>
      <p:pic>
        <p:nvPicPr>
          <p:cNvPr id="16" name="Google Shape;16;p4"/>
          <p:cNvPicPr preferRelativeResize="0"/>
          <p:nvPr/>
        </p:nvPicPr>
        <p:blipFill rotWithShape="1">
          <a:blip r:embed="rId3">
            <a:alphaModFix/>
          </a:blip>
          <a:srcRect/>
          <a:stretch/>
        </p:blipFill>
        <p:spPr>
          <a:xfrm>
            <a:off x="258921" y="222971"/>
            <a:ext cx="2146822" cy="72568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8200" y="1143003"/>
            <a:ext cx="10515600" cy="68580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chemeClr val="dk1"/>
              </a:buClr>
              <a:buSzPts val="4400"/>
              <a:buFont typeface="Roboto Slab"/>
              <a:buNone/>
              <a:defRPr sz="4400" b="1" i="0" u="none" strike="noStrike" cap="none">
                <a:solidFill>
                  <a:schemeClr val="dk1"/>
                </a:solidFill>
                <a:latin typeface="Roboto Slab"/>
                <a:ea typeface="Roboto Slab"/>
                <a:cs typeface="Roboto Slab"/>
                <a:sym typeface="Roboto Slab"/>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5"/>
          <p:cNvSpPr txBox="1">
            <a:spLocks noGrp="1"/>
          </p:cNvSpPr>
          <p:nvPr>
            <p:ph type="body" idx="1"/>
          </p:nvPr>
        </p:nvSpPr>
        <p:spPr>
          <a:xfrm>
            <a:off x="838200" y="1956257"/>
            <a:ext cx="10515600" cy="4183289"/>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boto"/>
                <a:ea typeface="Roboto"/>
                <a:cs typeface="Roboto"/>
                <a:sym typeface="Roboto"/>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boto"/>
                <a:ea typeface="Roboto"/>
                <a:cs typeface="Roboto"/>
                <a:sym typeface="Robot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boto"/>
                <a:ea typeface="Roboto"/>
                <a:cs typeface="Roboto"/>
                <a:sym typeface="Robot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boto"/>
                <a:ea typeface="Roboto"/>
                <a:cs typeface="Roboto"/>
                <a:sym typeface="Robot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boto"/>
                <a:ea typeface="Roboto"/>
                <a:cs typeface="Roboto"/>
                <a:sym typeface="Robot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Google Shape;20;p5"/>
          <p:cNvSpPr/>
          <p:nvPr/>
        </p:nvSpPr>
        <p:spPr>
          <a:xfrm>
            <a:off x="8969829" y="6019800"/>
            <a:ext cx="3222171" cy="838200"/>
          </a:xfrm>
          <a:custGeom>
            <a:avLst/>
            <a:gdLst/>
            <a:ahLst/>
            <a:cxnLst/>
            <a:rect l="l" t="t" r="r" b="b"/>
            <a:pathLst>
              <a:path w="4910180" h="1179444" extrusionOk="0">
                <a:moveTo>
                  <a:pt x="0" y="1179444"/>
                </a:moveTo>
                <a:lnTo>
                  <a:pt x="4909932" y="0"/>
                </a:lnTo>
                <a:cubicBezTo>
                  <a:pt x="4912140" y="375478"/>
                  <a:pt x="4898845" y="795629"/>
                  <a:pt x="4901053" y="1171107"/>
                </a:cubicBezTo>
                <a:lnTo>
                  <a:pt x="0" y="1179444"/>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1" name="Google Shape;21;p5"/>
          <p:cNvPicPr preferRelativeResize="0"/>
          <p:nvPr/>
        </p:nvPicPr>
        <p:blipFill rotWithShape="1">
          <a:blip r:embed="rId2">
            <a:alphaModFix/>
          </a:blip>
          <a:srcRect/>
          <a:stretch/>
        </p:blipFill>
        <p:spPr>
          <a:xfrm>
            <a:off x="11020802" y="6234915"/>
            <a:ext cx="951307" cy="429742"/>
          </a:xfrm>
          <a:prstGeom prst="rect">
            <a:avLst/>
          </a:prstGeom>
          <a:noFill/>
          <a:ln>
            <a:noFill/>
          </a:ln>
        </p:spPr>
      </p:pic>
      <p:pic>
        <p:nvPicPr>
          <p:cNvPr id="22" name="Google Shape;22;p5"/>
          <p:cNvPicPr preferRelativeResize="0"/>
          <p:nvPr/>
        </p:nvPicPr>
        <p:blipFill rotWithShape="1">
          <a:blip r:embed="rId3">
            <a:alphaModFix/>
          </a:blip>
          <a:srcRect/>
          <a:stretch/>
        </p:blipFill>
        <p:spPr>
          <a:xfrm>
            <a:off x="258921" y="222971"/>
            <a:ext cx="2146822" cy="72568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9788" y="1077687"/>
            <a:ext cx="10515600" cy="678317"/>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chemeClr val="dk1"/>
              </a:buClr>
              <a:buSzPts val="4400"/>
              <a:buFont typeface="Roboto Slab"/>
              <a:buNone/>
              <a:defRPr sz="4400" b="1" i="0" u="none" strike="noStrike" cap="none">
                <a:solidFill>
                  <a:schemeClr val="dk1"/>
                </a:solidFill>
                <a:latin typeface="Roboto Slab"/>
                <a:ea typeface="Roboto Slab"/>
                <a:cs typeface="Roboto Slab"/>
                <a:sym typeface="Roboto Slab"/>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6"/>
          <p:cNvSpPr txBox="1">
            <a:spLocks noGrp="1"/>
          </p:cNvSpPr>
          <p:nvPr>
            <p:ph type="body" idx="1"/>
          </p:nvPr>
        </p:nvSpPr>
        <p:spPr>
          <a:xfrm>
            <a:off x="839788" y="1746479"/>
            <a:ext cx="5157787" cy="823912"/>
          </a:xfrm>
          <a:prstGeom prst="rect">
            <a:avLst/>
          </a:prstGeom>
          <a:noFill/>
          <a:ln>
            <a:noFill/>
          </a:ln>
        </p:spPr>
        <p:txBody>
          <a:bodyPr spcFirstLastPara="1" wrap="square" lIns="91425" tIns="45700" rIns="91425" bIns="45700" anchor="b" anchorCtr="0">
            <a:noAutofit/>
          </a:bodyPr>
          <a:lstStyle>
            <a:lvl1pPr marL="457200" marR="0" lvl="0" indent="-228600" algn="ctr"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Roboto"/>
                <a:ea typeface="Roboto"/>
                <a:cs typeface="Roboto"/>
                <a:sym typeface="Roboto"/>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26" name="Google Shape;26;p6"/>
          <p:cNvSpPr txBox="1">
            <a:spLocks noGrp="1"/>
          </p:cNvSpPr>
          <p:nvPr>
            <p:ph type="body" idx="2"/>
          </p:nvPr>
        </p:nvSpPr>
        <p:spPr>
          <a:xfrm>
            <a:off x="839788" y="2570391"/>
            <a:ext cx="5157787" cy="368458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boto"/>
                <a:ea typeface="Roboto"/>
                <a:cs typeface="Roboto"/>
                <a:sym typeface="Roboto"/>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boto"/>
                <a:ea typeface="Roboto"/>
                <a:cs typeface="Roboto"/>
                <a:sym typeface="Robot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boto"/>
                <a:ea typeface="Roboto"/>
                <a:cs typeface="Roboto"/>
                <a:sym typeface="Robot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boto"/>
                <a:ea typeface="Roboto"/>
                <a:cs typeface="Roboto"/>
                <a:sym typeface="Robot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boto"/>
                <a:ea typeface="Roboto"/>
                <a:cs typeface="Roboto"/>
                <a:sym typeface="Robot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7" name="Google Shape;27;p6"/>
          <p:cNvSpPr txBox="1">
            <a:spLocks noGrp="1"/>
          </p:cNvSpPr>
          <p:nvPr>
            <p:ph type="body" idx="3"/>
          </p:nvPr>
        </p:nvSpPr>
        <p:spPr>
          <a:xfrm>
            <a:off x="6172200" y="1746479"/>
            <a:ext cx="5183188" cy="823912"/>
          </a:xfrm>
          <a:prstGeom prst="rect">
            <a:avLst/>
          </a:prstGeom>
          <a:noFill/>
          <a:ln>
            <a:noFill/>
          </a:ln>
        </p:spPr>
        <p:txBody>
          <a:bodyPr spcFirstLastPara="1" wrap="square" lIns="91425" tIns="45700" rIns="91425" bIns="45700" anchor="b" anchorCtr="0">
            <a:noAutofit/>
          </a:bodyPr>
          <a:lstStyle>
            <a:lvl1pPr marL="457200" marR="0" lvl="0" indent="-228600" algn="ctr"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Roboto"/>
                <a:ea typeface="Roboto"/>
                <a:cs typeface="Roboto"/>
                <a:sym typeface="Roboto"/>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28" name="Google Shape;28;p6"/>
          <p:cNvSpPr txBox="1">
            <a:spLocks noGrp="1"/>
          </p:cNvSpPr>
          <p:nvPr>
            <p:ph type="body" idx="4"/>
          </p:nvPr>
        </p:nvSpPr>
        <p:spPr>
          <a:xfrm>
            <a:off x="6172200" y="2570391"/>
            <a:ext cx="5183188" cy="368458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boto"/>
                <a:ea typeface="Roboto"/>
                <a:cs typeface="Roboto"/>
                <a:sym typeface="Roboto"/>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boto"/>
                <a:ea typeface="Roboto"/>
                <a:cs typeface="Roboto"/>
                <a:sym typeface="Robot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boto"/>
                <a:ea typeface="Roboto"/>
                <a:cs typeface="Roboto"/>
                <a:sym typeface="Robot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boto"/>
                <a:ea typeface="Roboto"/>
                <a:cs typeface="Roboto"/>
                <a:sym typeface="Robot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boto"/>
                <a:ea typeface="Roboto"/>
                <a:cs typeface="Roboto"/>
                <a:sym typeface="Robot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6"/>
          <p:cNvSpPr/>
          <p:nvPr/>
        </p:nvSpPr>
        <p:spPr>
          <a:xfrm>
            <a:off x="8969829" y="6019800"/>
            <a:ext cx="3222171" cy="838200"/>
          </a:xfrm>
          <a:custGeom>
            <a:avLst/>
            <a:gdLst/>
            <a:ahLst/>
            <a:cxnLst/>
            <a:rect l="l" t="t" r="r" b="b"/>
            <a:pathLst>
              <a:path w="4910180" h="1179444" extrusionOk="0">
                <a:moveTo>
                  <a:pt x="0" y="1179444"/>
                </a:moveTo>
                <a:lnTo>
                  <a:pt x="4909932" y="0"/>
                </a:lnTo>
                <a:cubicBezTo>
                  <a:pt x="4912140" y="375478"/>
                  <a:pt x="4898845" y="795629"/>
                  <a:pt x="4901053" y="1171107"/>
                </a:cubicBezTo>
                <a:lnTo>
                  <a:pt x="0" y="1179444"/>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0" name="Google Shape;30;p6"/>
          <p:cNvPicPr preferRelativeResize="0"/>
          <p:nvPr/>
        </p:nvPicPr>
        <p:blipFill rotWithShape="1">
          <a:blip r:embed="rId2">
            <a:alphaModFix/>
          </a:blip>
          <a:srcRect/>
          <a:stretch/>
        </p:blipFill>
        <p:spPr>
          <a:xfrm>
            <a:off x="11020802" y="6234915"/>
            <a:ext cx="951307" cy="429742"/>
          </a:xfrm>
          <a:prstGeom prst="rect">
            <a:avLst/>
          </a:prstGeom>
          <a:noFill/>
          <a:ln>
            <a:noFill/>
          </a:ln>
        </p:spPr>
      </p:pic>
      <p:pic>
        <p:nvPicPr>
          <p:cNvPr id="31" name="Google Shape;31;p6"/>
          <p:cNvPicPr preferRelativeResize="0"/>
          <p:nvPr/>
        </p:nvPicPr>
        <p:blipFill rotWithShape="1">
          <a:blip r:embed="rId3">
            <a:alphaModFix/>
          </a:blip>
          <a:srcRect/>
          <a:stretch/>
        </p:blipFill>
        <p:spPr>
          <a:xfrm>
            <a:off x="258921" y="222971"/>
            <a:ext cx="2146822" cy="72568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839788" y="1324882"/>
            <a:ext cx="3932237" cy="1069975"/>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2400"/>
              <a:buFont typeface="Roboto"/>
              <a:buNone/>
              <a:defRPr sz="2400" b="1" i="0" u="none" strike="noStrike" cap="none">
                <a:solidFill>
                  <a:schemeClr val="dk1"/>
                </a:solidFill>
                <a:latin typeface="Roboto"/>
                <a:ea typeface="Roboto"/>
                <a:cs typeface="Roboto"/>
                <a:sym typeface="Robo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 name="Google Shape;34;p7"/>
          <p:cNvSpPr txBox="1">
            <a:spLocks noGrp="1"/>
          </p:cNvSpPr>
          <p:nvPr>
            <p:ph type="body" idx="1"/>
          </p:nvPr>
        </p:nvSpPr>
        <p:spPr>
          <a:xfrm>
            <a:off x="5183188" y="1324883"/>
            <a:ext cx="6172200" cy="487362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Roboto"/>
                <a:ea typeface="Roboto"/>
                <a:cs typeface="Roboto"/>
                <a:sym typeface="Roboto"/>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Roboto"/>
                <a:ea typeface="Roboto"/>
                <a:cs typeface="Roboto"/>
                <a:sym typeface="Roboto"/>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boto"/>
                <a:ea typeface="Roboto"/>
                <a:cs typeface="Roboto"/>
                <a:sym typeface="Roboto"/>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boto"/>
                <a:ea typeface="Roboto"/>
                <a:cs typeface="Roboto"/>
                <a:sym typeface="Roboto"/>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boto"/>
                <a:ea typeface="Roboto"/>
                <a:cs typeface="Roboto"/>
                <a:sym typeface="Roboto"/>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5" name="Google Shape;35;p7"/>
          <p:cNvSpPr txBox="1">
            <a:spLocks noGrp="1"/>
          </p:cNvSpPr>
          <p:nvPr>
            <p:ph type="body" idx="2"/>
          </p:nvPr>
        </p:nvSpPr>
        <p:spPr>
          <a:xfrm>
            <a:off x="839788" y="2394858"/>
            <a:ext cx="3932237" cy="38115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Roboto"/>
                <a:ea typeface="Roboto"/>
                <a:cs typeface="Roboto"/>
                <a:sym typeface="Roboto"/>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36" name="Google Shape;36;p7"/>
          <p:cNvSpPr/>
          <p:nvPr/>
        </p:nvSpPr>
        <p:spPr>
          <a:xfrm>
            <a:off x="8969829" y="6019800"/>
            <a:ext cx="3222171" cy="838200"/>
          </a:xfrm>
          <a:custGeom>
            <a:avLst/>
            <a:gdLst/>
            <a:ahLst/>
            <a:cxnLst/>
            <a:rect l="l" t="t" r="r" b="b"/>
            <a:pathLst>
              <a:path w="4910180" h="1179444" extrusionOk="0">
                <a:moveTo>
                  <a:pt x="0" y="1179444"/>
                </a:moveTo>
                <a:lnTo>
                  <a:pt x="4909932" y="0"/>
                </a:lnTo>
                <a:cubicBezTo>
                  <a:pt x="4912140" y="375478"/>
                  <a:pt x="4898845" y="795629"/>
                  <a:pt x="4901053" y="1171107"/>
                </a:cubicBezTo>
                <a:lnTo>
                  <a:pt x="0" y="1179444"/>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7" name="Google Shape;37;p7"/>
          <p:cNvPicPr preferRelativeResize="0"/>
          <p:nvPr/>
        </p:nvPicPr>
        <p:blipFill rotWithShape="1">
          <a:blip r:embed="rId2">
            <a:alphaModFix/>
          </a:blip>
          <a:srcRect/>
          <a:stretch/>
        </p:blipFill>
        <p:spPr>
          <a:xfrm>
            <a:off x="11020802" y="6234915"/>
            <a:ext cx="951307" cy="429742"/>
          </a:xfrm>
          <a:prstGeom prst="rect">
            <a:avLst/>
          </a:prstGeom>
          <a:noFill/>
          <a:ln>
            <a:noFill/>
          </a:ln>
        </p:spPr>
      </p:pic>
      <p:pic>
        <p:nvPicPr>
          <p:cNvPr id="38" name="Google Shape;38;p7"/>
          <p:cNvPicPr preferRelativeResize="0"/>
          <p:nvPr/>
        </p:nvPicPr>
        <p:blipFill rotWithShape="1">
          <a:blip r:embed="rId3">
            <a:alphaModFix/>
          </a:blip>
          <a:srcRect/>
          <a:stretch/>
        </p:blipFill>
        <p:spPr>
          <a:xfrm>
            <a:off x="258921" y="222971"/>
            <a:ext cx="2146822" cy="72568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39"/>
        <p:cNvGrpSpPr/>
        <p:nvPr/>
      </p:nvGrpSpPr>
      <p:grpSpPr>
        <a:xfrm>
          <a:off x="0" y="0"/>
          <a:ext cx="0" cy="0"/>
          <a:chOff x="0" y="0"/>
          <a:chExt cx="0" cy="0"/>
        </a:xfrm>
      </p:grpSpPr>
      <p:sp>
        <p:nvSpPr>
          <p:cNvPr id="40" name="Google Shape;40;p8"/>
          <p:cNvSpPr>
            <a:spLocks noGrp="1"/>
          </p:cNvSpPr>
          <p:nvPr>
            <p:ph type="pic" idx="2"/>
          </p:nvPr>
        </p:nvSpPr>
        <p:spPr>
          <a:xfrm>
            <a:off x="0" y="0"/>
            <a:ext cx="11767457" cy="6531429"/>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boto"/>
                <a:ea typeface="Roboto"/>
                <a:cs typeface="Roboto"/>
                <a:sym typeface="Roboto"/>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Google Shape;41;p8"/>
          <p:cNvSpPr/>
          <p:nvPr/>
        </p:nvSpPr>
        <p:spPr>
          <a:xfrm>
            <a:off x="8969829" y="6019800"/>
            <a:ext cx="3222171" cy="838200"/>
          </a:xfrm>
          <a:custGeom>
            <a:avLst/>
            <a:gdLst/>
            <a:ahLst/>
            <a:cxnLst/>
            <a:rect l="l" t="t" r="r" b="b"/>
            <a:pathLst>
              <a:path w="4910180" h="1179444" extrusionOk="0">
                <a:moveTo>
                  <a:pt x="0" y="1179444"/>
                </a:moveTo>
                <a:lnTo>
                  <a:pt x="4909932" y="0"/>
                </a:lnTo>
                <a:cubicBezTo>
                  <a:pt x="4912140" y="375478"/>
                  <a:pt x="4898845" y="795629"/>
                  <a:pt x="4901053" y="1171107"/>
                </a:cubicBezTo>
                <a:lnTo>
                  <a:pt x="0" y="1179444"/>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2" name="Google Shape;42;p8"/>
          <p:cNvPicPr preferRelativeResize="0"/>
          <p:nvPr/>
        </p:nvPicPr>
        <p:blipFill rotWithShape="1">
          <a:blip r:embed="rId2">
            <a:alphaModFix/>
          </a:blip>
          <a:srcRect/>
          <a:stretch/>
        </p:blipFill>
        <p:spPr>
          <a:xfrm>
            <a:off x="11020802" y="6234915"/>
            <a:ext cx="951307" cy="429742"/>
          </a:xfrm>
          <a:prstGeom prst="rect">
            <a:avLst/>
          </a:prstGeom>
          <a:noFill/>
          <a:ln>
            <a:noFill/>
          </a:ln>
        </p:spPr>
      </p:pic>
      <p:pic>
        <p:nvPicPr>
          <p:cNvPr id="43" name="Google Shape;43;p8"/>
          <p:cNvPicPr preferRelativeResize="0"/>
          <p:nvPr/>
        </p:nvPicPr>
        <p:blipFill rotWithShape="1">
          <a:blip r:embed="rId3">
            <a:alphaModFix/>
          </a:blip>
          <a:srcRect/>
          <a:stretch/>
        </p:blipFill>
        <p:spPr>
          <a:xfrm>
            <a:off x="258921" y="222971"/>
            <a:ext cx="2146822" cy="72568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3"/>
          <p:cNvPicPr preferRelativeResize="0"/>
          <p:nvPr/>
        </p:nvPicPr>
        <p:blipFill rotWithShape="1">
          <a:blip r:embed="rId7">
            <a:alphaModFix/>
          </a:blip>
          <a:srcRect/>
          <a:stretch/>
        </p:blipFill>
        <p:spPr>
          <a:xfrm>
            <a:off x="163222" y="222971"/>
            <a:ext cx="1502679" cy="225953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rammarly.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su.edu/photo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idahostateu.smugmug.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squoosh.ap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isu.edu/cms/tutorials/resizing-images/" TargetMode="External"/><Relationship Id="rId5" Type="http://schemas.openxmlformats.org/officeDocument/2006/relationships/hyperlink" Target="https://www.isu.edu/cms/media-library/image-sizes/" TargetMode="External"/><Relationship Id="rId4" Type="http://schemas.openxmlformats.org/officeDocument/2006/relationships/hyperlink" Target="https://www.befunky.com/creat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ocatellotransit.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visitpocatello.com/restaurant-finder/" TargetMode="External"/><Relationship Id="rId5" Type="http://schemas.openxmlformats.org/officeDocument/2006/relationships/hyperlink" Target="https://isu.edu/dining" TargetMode="External"/><Relationship Id="rId4" Type="http://schemas.openxmlformats.org/officeDocument/2006/relationships/hyperlink" Target="http://maps.googl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w3.org/TR/WCAG2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isu.edu/cms/tutorials/image-descripti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webaim.org/techniques/alttext/"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www.isu.edu/itrc/instructional-resources/accessibility-resourc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emingwayapp.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
          <p:cNvSpPr txBox="1">
            <a:spLocks noGrp="1"/>
          </p:cNvSpPr>
          <p:nvPr>
            <p:ph type="ctrTitle"/>
          </p:nvPr>
        </p:nvSpPr>
        <p:spPr>
          <a:xfrm>
            <a:off x="1398872" y="1229220"/>
            <a:ext cx="9394256" cy="854953"/>
          </a:xfrm>
          <a:prstGeom prst="rect">
            <a:avLst/>
          </a:prstGeom>
          <a:noFill/>
          <a:ln>
            <a:noFill/>
          </a:ln>
        </p:spPr>
        <p:txBody>
          <a:bodyPr spcFirstLastPara="1" wrap="square" lIns="91425" tIns="45700" rIns="91425" bIns="45700" anchor="b" anchorCtr="0">
            <a:noAutofit/>
          </a:bodyPr>
          <a:lstStyle/>
          <a:p>
            <a:r>
              <a:rPr lang="en-US" sz="4800" dirty="0">
                <a:latin typeface="Roboto Slab" pitchFamily="2" charset="0"/>
                <a:ea typeface="Roboto Slab" pitchFamily="2" charset="0"/>
              </a:rPr>
              <a:t>Web Content Training</a:t>
            </a:r>
            <a:endParaRPr dirty="0">
              <a:latin typeface="Roboto Slab" pitchFamily="2" charset="0"/>
              <a:ea typeface="Roboto Slab" pitchFamily="2" charset="0"/>
            </a:endParaRPr>
          </a:p>
        </p:txBody>
      </p:sp>
      <p:sp>
        <p:nvSpPr>
          <p:cNvPr id="49" name="Google Shape;49;p1"/>
          <p:cNvSpPr txBox="1">
            <a:spLocks noGrp="1"/>
          </p:cNvSpPr>
          <p:nvPr>
            <p:ph type="subTitle" idx="1"/>
          </p:nvPr>
        </p:nvSpPr>
        <p:spPr>
          <a:xfrm>
            <a:off x="1505964" y="2482187"/>
            <a:ext cx="9394257" cy="3146593"/>
          </a:xfrm>
          <a:prstGeom prst="rect">
            <a:avLst/>
          </a:prstGeom>
          <a:noFill/>
          <a:ln>
            <a:noFill/>
          </a:ln>
        </p:spPr>
        <p:txBody>
          <a:bodyPr spcFirstLastPara="1" wrap="square" lIns="91425" tIns="45700" rIns="91425" bIns="45700" anchor="t" anchorCtr="0">
            <a:noAutofit/>
          </a:bodyPr>
          <a:lstStyle/>
          <a:p>
            <a:r>
              <a:rPr lang="en-US" sz="3200" dirty="0">
                <a:solidFill>
                  <a:schemeClr val="tx1"/>
                </a:solidFill>
                <a:latin typeface="Open Sans" panose="020B0606030504020204" pitchFamily="34" charset="0"/>
                <a:ea typeface="Open Sans" panose="020B0606030504020204" pitchFamily="34" charset="0"/>
                <a:cs typeface="Open Sans" panose="020B0606030504020204" pitchFamily="34" charset="0"/>
              </a:rPr>
              <a:t>Covered in this training:</a:t>
            </a:r>
          </a:p>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Writing your text</a:t>
            </a: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Using images</a:t>
            </a: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Using links</a:t>
            </a: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Accessibility</a:t>
            </a: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Search Engine Optimization</a:t>
            </a:r>
            <a:endParaRP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0B336-AB35-448B-B192-B59ADE84A741}"/>
              </a:ext>
            </a:extLst>
          </p:cNvPr>
          <p:cNvSpPr>
            <a:spLocks noGrp="1"/>
          </p:cNvSpPr>
          <p:nvPr>
            <p:ph type="title"/>
          </p:nvPr>
        </p:nvSpPr>
        <p:spPr/>
        <p:txBody>
          <a:bodyPr/>
          <a:lstStyle/>
          <a:p>
            <a:r>
              <a:rPr lang="en-US" dirty="0">
                <a:latin typeface="Roboto Slab" pitchFamily="2" charset="0"/>
                <a:ea typeface="Roboto Slab" pitchFamily="2" charset="0"/>
              </a:rPr>
              <a:t>Be Relevant</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F7C23B98-4725-4F11-A3D3-79EA23612F21}"/>
              </a:ext>
            </a:extLst>
          </p:cNvPr>
          <p:cNvSpPr>
            <a:spLocks noGrp="1"/>
          </p:cNvSpPr>
          <p:nvPr>
            <p:ph type="body" idx="1"/>
          </p:nvPr>
        </p:nvSpPr>
        <p:spPr/>
        <p:txBody>
          <a:bodyPr/>
          <a:lstStyle/>
          <a:p>
            <a:pPr marL="50800" indent="0">
              <a:lnSpc>
                <a:spcPct val="150000"/>
              </a:lnSpc>
              <a:buNone/>
            </a:pPr>
            <a:r>
              <a:rPr lang="en-US" dirty="0">
                <a:latin typeface="Open Sans" panose="020B0606030504020204" pitchFamily="34" charset="0"/>
                <a:ea typeface="Open Sans" panose="020B0606030504020204" pitchFamily="34" charset="0"/>
                <a:cs typeface="Open Sans" panose="020B0606030504020204" pitchFamily="34" charset="0"/>
              </a:rPr>
              <a:t>Ask yourself these questions:</a:t>
            </a:r>
          </a:p>
          <a:p>
            <a:pPr marL="342900" indent="-34290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Who is the content written for? (audience)</a:t>
            </a:r>
          </a:p>
          <a:p>
            <a:pPr marL="342900" indent="-34290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What is the purpose of your content? </a:t>
            </a:r>
          </a:p>
          <a:p>
            <a:pPr marL="342900" indent="-34290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What is the take away/message?</a:t>
            </a:r>
          </a:p>
          <a:p>
            <a:endParaRPr lang="en-US" dirty="0"/>
          </a:p>
        </p:txBody>
      </p:sp>
    </p:spTree>
    <p:extLst>
      <p:ext uri="{BB962C8B-B14F-4D97-AF65-F5344CB8AC3E}">
        <p14:creationId xmlns:p14="http://schemas.microsoft.com/office/powerpoint/2010/main" val="2265380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F5954-6A77-4E68-BA3E-B214FD01094F}"/>
              </a:ext>
            </a:extLst>
          </p:cNvPr>
          <p:cNvSpPr>
            <a:spLocks noGrp="1"/>
          </p:cNvSpPr>
          <p:nvPr>
            <p:ph type="title"/>
          </p:nvPr>
        </p:nvSpPr>
        <p:spPr/>
        <p:txBody>
          <a:bodyPr/>
          <a:lstStyle/>
          <a:p>
            <a:r>
              <a:rPr lang="en-US" dirty="0">
                <a:latin typeface="Roboto Slab" pitchFamily="2" charset="0"/>
                <a:ea typeface="Roboto Slab" pitchFamily="2" charset="0"/>
              </a:rPr>
              <a:t>Audience</a:t>
            </a:r>
          </a:p>
        </p:txBody>
      </p:sp>
      <p:sp>
        <p:nvSpPr>
          <p:cNvPr id="3" name="Text Placeholder 2">
            <a:extLst>
              <a:ext uri="{FF2B5EF4-FFF2-40B4-BE49-F238E27FC236}">
                <a16:creationId xmlns:a16="http://schemas.microsoft.com/office/drawing/2014/main" id="{5D71FB8A-22B8-4F9B-A6C2-36AE67E2DF45}"/>
              </a:ext>
            </a:extLst>
          </p:cNvPr>
          <p:cNvSpPr>
            <a:spLocks noGrp="1"/>
          </p:cNvSpPr>
          <p:nvPr>
            <p:ph type="body" idx="1"/>
          </p:nvPr>
        </p:nvSpPr>
        <p:spPr/>
        <p:txBody>
          <a:bodyPr/>
          <a:lstStyle/>
          <a:p>
            <a:pPr marL="50800" indent="0">
              <a:buNone/>
            </a:pPr>
            <a:r>
              <a:rPr lang="en-US" sz="2400" dirty="0">
                <a:solidFill>
                  <a:srgbClr val="B82B00"/>
                </a:solidFill>
              </a:rPr>
              <a:t>Exercise:</a:t>
            </a:r>
          </a:p>
          <a:p>
            <a:pPr marL="50800" indent="0">
              <a:buNone/>
            </a:pPr>
            <a:endParaRPr lang="en-US" sz="2400" dirty="0"/>
          </a:p>
          <a:p>
            <a:pPr marL="50800" indent="0">
              <a:buNone/>
            </a:pPr>
            <a:r>
              <a:rPr lang="en-US" sz="2400" dirty="0"/>
              <a:t>You are running out of parking spaces at the university, and your job is to sell the idea of riding bicycles instead of driving.</a:t>
            </a:r>
          </a:p>
          <a:p>
            <a:pPr marL="50800" indent="0">
              <a:buNone/>
            </a:pPr>
            <a:endParaRPr lang="en-US" sz="2400" dirty="0"/>
          </a:p>
          <a:p>
            <a:pPr marL="50800" indent="0">
              <a:buNone/>
            </a:pPr>
            <a:r>
              <a:rPr lang="en-US" sz="2400" dirty="0"/>
              <a:t>You have to write two pieces of content. The first is aimed at students. The second is aimed at the student’s parents.</a:t>
            </a:r>
          </a:p>
          <a:p>
            <a:pPr marL="50800" indent="0">
              <a:buNone/>
            </a:pPr>
            <a:endParaRPr lang="en-US" sz="2400" dirty="0"/>
          </a:p>
          <a:p>
            <a:pPr marL="50800" indent="0">
              <a:buNone/>
            </a:pPr>
            <a:r>
              <a:rPr lang="en-US" sz="2400" dirty="0"/>
              <a:t>How would these two pieces of content differ?</a:t>
            </a:r>
          </a:p>
          <a:p>
            <a:pPr marL="50800" indent="0">
              <a:buNone/>
            </a:pPr>
            <a:endParaRPr lang="en-US" sz="2400" dirty="0"/>
          </a:p>
        </p:txBody>
      </p:sp>
    </p:spTree>
    <p:extLst>
      <p:ext uri="{BB962C8B-B14F-4D97-AF65-F5344CB8AC3E}">
        <p14:creationId xmlns:p14="http://schemas.microsoft.com/office/powerpoint/2010/main" val="1661984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5CB9-E5F4-4018-A750-98B4F9B0AA6D}"/>
              </a:ext>
            </a:extLst>
          </p:cNvPr>
          <p:cNvSpPr>
            <a:spLocks noGrp="1"/>
          </p:cNvSpPr>
          <p:nvPr>
            <p:ph type="title"/>
          </p:nvPr>
        </p:nvSpPr>
        <p:spPr>
          <a:xfrm>
            <a:off x="838200" y="564926"/>
            <a:ext cx="10515600" cy="685800"/>
          </a:xfrm>
        </p:spPr>
        <p:txBody>
          <a:bodyPr/>
          <a:lstStyle/>
          <a:p>
            <a:r>
              <a:rPr lang="en-US" dirty="0"/>
              <a:t>Get to the point</a:t>
            </a:r>
          </a:p>
        </p:txBody>
      </p:sp>
      <p:pic>
        <p:nvPicPr>
          <p:cNvPr id="4" name="Picture 3" descr="Comic strip of man trying to get a lasagna recipes, but he has to scroll through a long story to get to it.">
            <a:extLst>
              <a:ext uri="{FF2B5EF4-FFF2-40B4-BE49-F238E27FC236}">
                <a16:creationId xmlns:a16="http://schemas.microsoft.com/office/drawing/2014/main" id="{B83409A4-F36C-42B5-91EF-16D2CFEE43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1464" y="1485903"/>
            <a:ext cx="5129072" cy="5041145"/>
          </a:xfrm>
          <a:prstGeom prst="rect">
            <a:avLst/>
          </a:prstGeom>
        </p:spPr>
      </p:pic>
    </p:spTree>
    <p:extLst>
      <p:ext uri="{BB962C8B-B14F-4D97-AF65-F5344CB8AC3E}">
        <p14:creationId xmlns:p14="http://schemas.microsoft.com/office/powerpoint/2010/main" val="4087446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62AC9-6897-46B8-A14D-ACFE3661471D}"/>
              </a:ext>
            </a:extLst>
          </p:cNvPr>
          <p:cNvSpPr>
            <a:spLocks noGrp="1"/>
          </p:cNvSpPr>
          <p:nvPr>
            <p:ph type="title"/>
          </p:nvPr>
        </p:nvSpPr>
        <p:spPr/>
        <p:txBody>
          <a:bodyPr/>
          <a:lstStyle/>
          <a:p>
            <a:r>
              <a:rPr lang="en-US" dirty="0">
                <a:latin typeface="Roboto Slab" pitchFamily="2" charset="0"/>
                <a:ea typeface="Roboto Slab" pitchFamily="2" charset="0"/>
              </a:rPr>
              <a:t>Content should be current</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508B7AB6-2FBC-40E2-8AFA-27C07221CCBA}"/>
              </a:ext>
            </a:extLst>
          </p:cNvPr>
          <p:cNvSpPr>
            <a:spLocks noGrp="1"/>
          </p:cNvSpPr>
          <p:nvPr>
            <p:ph type="body" idx="1"/>
          </p:nvPr>
        </p:nvSpPr>
        <p:spPr>
          <a:xfrm>
            <a:off x="838200" y="2642057"/>
            <a:ext cx="10515600" cy="2882443"/>
          </a:xfrm>
        </p:spPr>
        <p:txBody>
          <a:bodyPr/>
          <a:lstStyle/>
          <a:p>
            <a:pPr marL="50800" indent="0">
              <a:buNone/>
            </a:pPr>
            <a:r>
              <a:rPr lang="en-US" dirty="0">
                <a:latin typeface="Open Sans" panose="020B0606030504020204" pitchFamily="34" charset="0"/>
                <a:ea typeface="Open Sans" panose="020B0606030504020204" pitchFamily="34" charset="0"/>
                <a:cs typeface="Open Sans" panose="020B0606030504020204" pitchFamily="34" charset="0"/>
              </a:rPr>
              <a:t>Content can become stale or incorrect.</a:t>
            </a:r>
          </a:p>
          <a:p>
            <a:pPr marL="5080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dirty="0">
                <a:latin typeface="Open Sans" panose="020B0606030504020204" pitchFamily="34" charset="0"/>
                <a:ea typeface="Open Sans" panose="020B0606030504020204" pitchFamily="34" charset="0"/>
                <a:cs typeface="Open Sans" panose="020B0606030504020204" pitchFamily="34" charset="0"/>
              </a:rPr>
              <a:t>Should content be checked once per month, once per semester, or some other interval?</a:t>
            </a:r>
          </a:p>
          <a:p>
            <a:pPr marL="50800" indent="0">
              <a:buNone/>
            </a:pPr>
            <a:endParaRPr lang="en-US" dirty="0"/>
          </a:p>
        </p:txBody>
      </p:sp>
    </p:spTree>
    <p:extLst>
      <p:ext uri="{BB962C8B-B14F-4D97-AF65-F5344CB8AC3E}">
        <p14:creationId xmlns:p14="http://schemas.microsoft.com/office/powerpoint/2010/main" val="703994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E332CD7-59E9-4A07-8AFB-5C1AA6CD7FC6}"/>
              </a:ext>
            </a:extLst>
          </p:cNvPr>
          <p:cNvSpPr>
            <a:spLocks noGrp="1"/>
          </p:cNvSpPr>
          <p:nvPr>
            <p:ph type="body" idx="1"/>
          </p:nvPr>
        </p:nvSpPr>
        <p:spPr>
          <a:xfrm>
            <a:off x="838200" y="1232357"/>
            <a:ext cx="10515600" cy="4701718"/>
          </a:xfrm>
        </p:spPr>
        <p:txBody>
          <a:bodyPr/>
          <a:lstStyle/>
          <a:p>
            <a:pPr marL="50800" indent="0">
              <a:buNone/>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Tool:</a:t>
            </a:r>
          </a:p>
          <a:p>
            <a:pPr marL="5080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dirty="0">
                <a:latin typeface="Open Sans" panose="020B0606030504020204" pitchFamily="34" charset="0"/>
                <a:ea typeface="Open Sans" panose="020B0606030504020204" pitchFamily="34" charset="0"/>
                <a:cs typeface="Open Sans" panose="020B0606030504020204" pitchFamily="34" charset="0"/>
              </a:rPr>
              <a:t>Grammarly</a:t>
            </a:r>
          </a:p>
          <a:p>
            <a:pPr marL="50800" indent="0">
              <a:buNone/>
            </a:pPr>
            <a:r>
              <a:rPr lang="en-US" dirty="0">
                <a:solidFill>
                  <a:srgbClr val="C00000"/>
                </a:solidFill>
                <a:hlinkClick r:id="rId3">
                  <a:extLst>
                    <a:ext uri="{A12FA001-AC4F-418D-AE19-62706E023703}">
                      <ahyp:hlinkClr xmlns:ahyp="http://schemas.microsoft.com/office/drawing/2018/hyperlinkcolor" val="tx"/>
                    </a:ext>
                  </a:extLst>
                </a:hlinkClick>
              </a:rPr>
              <a:t>https://www.grammarly.com/</a:t>
            </a:r>
            <a:endParaRPr lang="en-US" dirty="0">
              <a:solidFill>
                <a:srgbClr val="C00000"/>
              </a:solidFill>
            </a:endParaRPr>
          </a:p>
          <a:p>
            <a:pPr marL="5080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dirty="0">
                <a:latin typeface="Open Sans" panose="020B0606030504020204" pitchFamily="34" charset="0"/>
                <a:ea typeface="Open Sans" panose="020B0606030504020204" pitchFamily="34" charset="0"/>
                <a:cs typeface="Open Sans" panose="020B0606030504020204" pitchFamily="34" charset="0"/>
              </a:rPr>
              <a:t>Find spelling and grammatical errors.</a:t>
            </a:r>
          </a:p>
          <a:p>
            <a:pPr marL="5080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dirty="0">
                <a:latin typeface="Open Sans" panose="020B0606030504020204" pitchFamily="34" charset="0"/>
                <a:ea typeface="Open Sans" panose="020B0606030504020204" pitchFamily="34" charset="0"/>
                <a:cs typeface="Open Sans" panose="020B0606030504020204" pitchFamily="34" charset="0"/>
              </a:rPr>
              <a:t>FYI, the plugin is useful but often conflicts with other plugins</a:t>
            </a:r>
            <a:endParaRPr lang="en-US" dirty="0"/>
          </a:p>
        </p:txBody>
      </p:sp>
    </p:spTree>
    <p:extLst>
      <p:ext uri="{BB962C8B-B14F-4D97-AF65-F5344CB8AC3E}">
        <p14:creationId xmlns:p14="http://schemas.microsoft.com/office/powerpoint/2010/main" val="1087354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3E74B-651C-4AED-BD2E-819B7E832E21}"/>
              </a:ext>
            </a:extLst>
          </p:cNvPr>
          <p:cNvSpPr>
            <a:spLocks noGrp="1"/>
          </p:cNvSpPr>
          <p:nvPr>
            <p:ph type="title"/>
          </p:nvPr>
        </p:nvSpPr>
        <p:spPr>
          <a:xfrm>
            <a:off x="827842" y="743505"/>
            <a:ext cx="10515600" cy="685800"/>
          </a:xfrm>
        </p:spPr>
        <p:txBody>
          <a:bodyPr/>
          <a:lstStyle/>
          <a:p>
            <a:r>
              <a:rPr lang="en-US" dirty="0">
                <a:solidFill>
                  <a:schemeClr val="tx1"/>
                </a:solidFill>
                <a:latin typeface="Roboto Slab" pitchFamily="2" charset="0"/>
                <a:ea typeface="Roboto Slab" pitchFamily="2" charset="0"/>
              </a:rPr>
              <a:t>Using Images</a:t>
            </a:r>
            <a:endParaRPr lang="en-US" dirty="0">
              <a:latin typeface="Roboto Slab" pitchFamily="2" charset="0"/>
              <a:ea typeface="Roboto Slab" pitchFamily="2" charset="0"/>
            </a:endParaRPr>
          </a:p>
        </p:txBody>
      </p:sp>
      <p:sp>
        <p:nvSpPr>
          <p:cNvPr id="3" name="Text Placeholder 2">
            <a:extLst>
              <a:ext uri="{FF2B5EF4-FFF2-40B4-BE49-F238E27FC236}">
                <a16:creationId xmlns:a16="http://schemas.microsoft.com/office/drawing/2014/main" id="{BE6C2207-DCFD-40FE-AFC7-77530B8CB6A1}"/>
              </a:ext>
            </a:extLst>
          </p:cNvPr>
          <p:cNvSpPr>
            <a:spLocks noGrp="1"/>
          </p:cNvSpPr>
          <p:nvPr>
            <p:ph type="body" idx="1"/>
          </p:nvPr>
        </p:nvSpPr>
        <p:spPr>
          <a:xfrm>
            <a:off x="186431" y="1429305"/>
            <a:ext cx="11798423" cy="5202314"/>
          </a:xfrm>
        </p:spPr>
        <p:txBody>
          <a:bodyPr numCol="2"/>
          <a:lstStyle/>
          <a:p>
            <a:pPr marL="0" indent="0">
              <a:buNone/>
            </a:pPr>
            <a:r>
              <a:rPr lang="en-US"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Use High-quality images</a:t>
            </a:r>
          </a:p>
          <a:p>
            <a:pPr>
              <a:lnSpc>
                <a:spcPct val="15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Good color</a:t>
            </a:r>
          </a:p>
          <a:p>
            <a:pPr>
              <a:lnSpc>
                <a:spcPct val="15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Not blurry</a:t>
            </a:r>
          </a:p>
          <a:p>
            <a:pPr>
              <a:lnSpc>
                <a:spcPct val="150000"/>
              </a:lnSpc>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Properly frames the subject</a:t>
            </a:r>
          </a:p>
          <a:p>
            <a:pPr marL="342900" indent="-34290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Avoid stock photography</a:t>
            </a:r>
          </a:p>
          <a:p>
            <a:pPr marL="342900" indent="-34290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Avoid clip art</a:t>
            </a:r>
          </a:p>
          <a:p>
            <a:pPr marL="342900" indent="-34290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Avoid animated gifs</a:t>
            </a: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dirty="0">
                <a:solidFill>
                  <a:schemeClr val="tx1">
                    <a:lumMod val="50000"/>
                    <a:lumOff val="50000"/>
                  </a:schemeClr>
                </a:solidFill>
                <a:latin typeface="Lato" panose="020F0502020204030203" pitchFamily="34" charset="0"/>
              </a:rPr>
              <a:t>Legal Usage</a:t>
            </a:r>
          </a:p>
          <a:p>
            <a:pPr>
              <a:lnSpc>
                <a:spcPct val="150000"/>
              </a:lnSpc>
            </a:pPr>
            <a:r>
              <a:rPr lang="en-US" dirty="0">
                <a:solidFill>
                  <a:schemeClr val="tx1"/>
                </a:solidFill>
                <a:latin typeface="Lato" panose="020F0502020204030203" pitchFamily="34" charset="0"/>
              </a:rPr>
              <a:t>Do we own it?</a:t>
            </a:r>
          </a:p>
          <a:p>
            <a:pPr>
              <a:lnSpc>
                <a:spcPct val="150000"/>
              </a:lnSpc>
            </a:pPr>
            <a:r>
              <a:rPr lang="en-US" dirty="0">
                <a:solidFill>
                  <a:schemeClr val="tx1"/>
                </a:solidFill>
                <a:latin typeface="Lato" panose="020F0502020204030203" pitchFamily="34" charset="0"/>
              </a:rPr>
              <a:t>Images from google search may not be free to use</a:t>
            </a:r>
          </a:p>
          <a:p>
            <a:pPr>
              <a:lnSpc>
                <a:spcPct val="150000"/>
              </a:lnSpc>
            </a:pP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50800" indent="0">
              <a:buNone/>
            </a:pPr>
            <a:endParaRPr lang="en-US" dirty="0"/>
          </a:p>
        </p:txBody>
      </p:sp>
    </p:spTree>
    <p:extLst>
      <p:ext uri="{BB962C8B-B14F-4D97-AF65-F5344CB8AC3E}">
        <p14:creationId xmlns:p14="http://schemas.microsoft.com/office/powerpoint/2010/main" val="4111176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AAA714E-EAE7-4F9A-9B31-D901A65A78C1}"/>
              </a:ext>
            </a:extLst>
          </p:cNvPr>
          <p:cNvSpPr>
            <a:spLocks noGrp="1"/>
          </p:cNvSpPr>
          <p:nvPr>
            <p:ph type="body" idx="1"/>
          </p:nvPr>
        </p:nvSpPr>
        <p:spPr>
          <a:xfrm>
            <a:off x="838200" y="1462227"/>
            <a:ext cx="10515600" cy="4459180"/>
          </a:xfrm>
        </p:spPr>
        <p:txBody>
          <a:bodyPr/>
          <a:lstStyle/>
          <a:p>
            <a:pPr marL="50800" indent="0">
              <a:buNone/>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Tool:</a:t>
            </a:r>
          </a:p>
          <a:p>
            <a:pPr marL="50800" indent="0">
              <a:lnSpc>
                <a:spcPct val="100000"/>
              </a:lnSpc>
              <a:buNone/>
            </a:pPr>
            <a:r>
              <a:rPr lang="en-US" sz="2000" dirty="0" err="1">
                <a:latin typeface="Open Sans" panose="020B0606030504020204" pitchFamily="34" charset="0"/>
                <a:ea typeface="Open Sans" panose="020B0606030504020204" pitchFamily="34" charset="0"/>
                <a:cs typeface="Open Sans" panose="020B0606030504020204" pitchFamily="34" charset="0"/>
              </a:rPr>
              <a:t>Smugmug</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50800" indent="0">
              <a:lnSpc>
                <a:spcPct val="100000"/>
              </a:lnSpc>
              <a:buNone/>
            </a:pPr>
            <a:r>
              <a:rPr lang="en-US" sz="2000" dirty="0">
                <a:solidFill>
                  <a:srgbClr val="C00000"/>
                </a:solidFill>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isu.edu/photos</a:t>
            </a:r>
            <a:endParaRPr lang="en-US" sz="2000" dirty="0">
              <a:solidFill>
                <a:srgbClr val="C00000"/>
              </a:solidFill>
              <a:latin typeface="Open Sans" panose="020B0606030504020204" pitchFamily="34" charset="0"/>
              <a:ea typeface="Open Sans" panose="020B0606030504020204" pitchFamily="34" charset="0"/>
              <a:cs typeface="Open Sans" panose="020B0606030504020204" pitchFamily="34" charset="0"/>
            </a:endParaRPr>
          </a:p>
          <a:p>
            <a:pPr marL="50800" indent="0">
              <a:lnSpc>
                <a:spcPct val="100000"/>
              </a:lnSpc>
              <a:buNone/>
            </a:pPr>
            <a:r>
              <a:rPr lang="en-US" sz="2000" dirty="0">
                <a:solidFill>
                  <a:srgbClr val="C00000"/>
                </a:solidFill>
                <a:latin typeface="Open Sans" panose="020B0606030504020204" pitchFamily="34" charset="0"/>
                <a:ea typeface="Open Sans" panose="020B0606030504020204" pitchFamily="34" charset="0"/>
                <a:cs typeface="Open Sans" panose="020B0606030504020204" pitchFamily="34" charset="0"/>
                <a:hlinkClick r:id="rId4" tooltip="Use alt + click to follow the link">
                  <a:extLst>
                    <a:ext uri="{A12FA001-AC4F-418D-AE19-62706E023703}">
                      <ahyp:hlinkClr xmlns:ahyp="http://schemas.microsoft.com/office/drawing/2018/hyperlinkcolor" val="tx"/>
                    </a:ext>
                  </a:extLst>
                </a:hlinkClick>
              </a:rPr>
              <a:t>idahostateu.smugmug.com</a:t>
            </a:r>
            <a:r>
              <a:rPr lang="en-US" sz="2000" dirty="0">
                <a:solidFill>
                  <a:srgbClr val="C00000"/>
                </a:solidFill>
                <a:latin typeface="Open Sans" panose="020B0606030504020204" pitchFamily="34" charset="0"/>
                <a:ea typeface="Open Sans" panose="020B0606030504020204" pitchFamily="34" charset="0"/>
                <a:cs typeface="Open Sans" panose="020B0606030504020204" pitchFamily="34" charset="0"/>
              </a:rPr>
              <a:t> </a:t>
            </a:r>
          </a:p>
          <a:p>
            <a:pPr marL="50800" indent="0">
              <a:lnSpc>
                <a:spcPct val="100000"/>
              </a:lnSpc>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50800" indent="0">
              <a:lnSpc>
                <a:spcPct val="100000"/>
              </a:lnSpc>
              <a:buNone/>
            </a:pPr>
            <a:r>
              <a:rPr lang="en-US" sz="2000" dirty="0">
                <a:latin typeface="Open Sans" panose="020B0606030504020204" pitchFamily="34" charset="0"/>
                <a:ea typeface="Open Sans" panose="020B0606030504020204" pitchFamily="34" charset="0"/>
                <a:cs typeface="Open Sans" panose="020B0606030504020204" pitchFamily="34" charset="0"/>
              </a:rPr>
              <a:t>Database of many images owned by the university.</a:t>
            </a:r>
          </a:p>
          <a:p>
            <a:pPr marL="50800" indent="0">
              <a:lnSpc>
                <a:spcPct val="100000"/>
              </a:lnSpc>
              <a:buNone/>
            </a:pPr>
            <a:r>
              <a:rPr lang="en-US" sz="2000" dirty="0">
                <a:latin typeface="Open Sans" panose="020B0606030504020204" pitchFamily="34" charset="0"/>
                <a:ea typeface="Open Sans" panose="020B0606030504020204" pitchFamily="34" charset="0"/>
                <a:cs typeface="Open Sans" panose="020B0606030504020204" pitchFamily="34" charset="0"/>
              </a:rPr>
              <a:t>Download password: </a:t>
            </a:r>
            <a:r>
              <a:rPr lang="en-US" sz="2000" dirty="0">
                <a:solidFill>
                  <a:srgbClr val="B82B00"/>
                </a:solidFill>
                <a:latin typeface="Open Sans" panose="020B0606030504020204" pitchFamily="34" charset="0"/>
                <a:ea typeface="Open Sans" panose="020B0606030504020204" pitchFamily="34" charset="0"/>
                <a:cs typeface="Open Sans" panose="020B0606030504020204" pitchFamily="34" charset="0"/>
              </a:rPr>
              <a:t>bengalroar2020</a:t>
            </a:r>
            <a:endParaRPr lang="en-US" sz="2000" dirty="0">
              <a:solidFill>
                <a:schemeClr val="accent6">
                  <a:lumMod val="75000"/>
                </a:schemeClr>
              </a:solidFill>
              <a:latin typeface="Open Sans" panose="020B0606030504020204" pitchFamily="34" charset="0"/>
              <a:ea typeface="Open Sans" panose="020B0606030504020204" pitchFamily="34" charset="0"/>
              <a:cs typeface="Open Sans" panose="020B0606030504020204" pitchFamily="34" charset="0"/>
            </a:endParaRPr>
          </a:p>
          <a:p>
            <a:pPr marL="50800" indent="0">
              <a:buNone/>
            </a:pPr>
            <a:endParaRPr lang="en-US" dirty="0"/>
          </a:p>
        </p:txBody>
      </p:sp>
    </p:spTree>
    <p:extLst>
      <p:ext uri="{BB962C8B-B14F-4D97-AF65-F5344CB8AC3E}">
        <p14:creationId xmlns:p14="http://schemas.microsoft.com/office/powerpoint/2010/main" val="3557565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FBE9-A544-4F0B-AD18-E76D240EA94D}"/>
              </a:ext>
            </a:extLst>
          </p:cNvPr>
          <p:cNvSpPr>
            <a:spLocks noGrp="1"/>
          </p:cNvSpPr>
          <p:nvPr>
            <p:ph type="title"/>
          </p:nvPr>
        </p:nvSpPr>
        <p:spPr/>
        <p:txBody>
          <a:bodyPr/>
          <a:lstStyle/>
          <a:p>
            <a:r>
              <a:rPr lang="en-US" dirty="0"/>
              <a:t>Resizing Images</a:t>
            </a:r>
          </a:p>
        </p:txBody>
      </p:sp>
      <p:sp>
        <p:nvSpPr>
          <p:cNvPr id="3" name="Text Placeholder 2">
            <a:extLst>
              <a:ext uri="{FF2B5EF4-FFF2-40B4-BE49-F238E27FC236}">
                <a16:creationId xmlns:a16="http://schemas.microsoft.com/office/drawing/2014/main" id="{41A41507-4186-4A83-B8E0-A57B943EB5CD}"/>
              </a:ext>
            </a:extLst>
          </p:cNvPr>
          <p:cNvSpPr>
            <a:spLocks noGrp="1"/>
          </p:cNvSpPr>
          <p:nvPr>
            <p:ph type="body" idx="1"/>
          </p:nvPr>
        </p:nvSpPr>
        <p:spPr>
          <a:xfrm>
            <a:off x="838200" y="1956257"/>
            <a:ext cx="10515600" cy="4555075"/>
          </a:xfrm>
        </p:spPr>
        <p:txBody>
          <a:bodyPr/>
          <a:lstStyle/>
          <a:p>
            <a:pPr marL="50800" indent="0">
              <a:buNone/>
            </a:pPr>
            <a:r>
              <a:rPr lang="en-US" sz="2000" dirty="0">
                <a:latin typeface="Open Sans" panose="020B0606030504020204" pitchFamily="34" charset="0"/>
                <a:ea typeface="Open Sans" panose="020B0606030504020204" pitchFamily="34" charset="0"/>
                <a:cs typeface="Open Sans" panose="020B0606030504020204" pitchFamily="34" charset="0"/>
              </a:rPr>
              <a:t>Images from </a:t>
            </a:r>
            <a:r>
              <a:rPr lang="en-US" sz="2000" dirty="0" err="1">
                <a:latin typeface="Open Sans" panose="020B0606030504020204" pitchFamily="34" charset="0"/>
                <a:ea typeface="Open Sans" panose="020B0606030504020204" pitchFamily="34" charset="0"/>
                <a:cs typeface="Open Sans" panose="020B0606030504020204" pitchFamily="34" charset="0"/>
              </a:rPr>
              <a:t>Smugmug</a:t>
            </a:r>
            <a:r>
              <a:rPr lang="en-US" sz="2000" dirty="0">
                <a:latin typeface="Open Sans" panose="020B0606030504020204" pitchFamily="34" charset="0"/>
                <a:ea typeface="Open Sans" panose="020B0606030504020204" pitchFamily="34" charset="0"/>
                <a:cs typeface="Open Sans" panose="020B0606030504020204" pitchFamily="34" charset="0"/>
              </a:rPr>
              <a:t> are huge and should be resized before they are uploaded.</a:t>
            </a:r>
          </a:p>
          <a:p>
            <a:pPr marL="50800" indent="0">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Tools:</a:t>
            </a:r>
          </a:p>
          <a:p>
            <a:pPr marL="50800" indent="0">
              <a:buNone/>
            </a:pPr>
            <a:r>
              <a:rPr lang="en-US" sz="2000" dirty="0" err="1">
                <a:solidFill>
                  <a:srgbClr val="B82B00"/>
                </a:solidFill>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Squoosh</a:t>
            </a:r>
            <a:endParaRPr lang="en-US" sz="2000" dirty="0">
              <a:solidFill>
                <a:srgbClr val="B82B00"/>
              </a:solidFill>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000" dirty="0" err="1">
                <a:latin typeface="Open Sans" panose="020B0606030504020204" pitchFamily="34" charset="0"/>
                <a:ea typeface="Open Sans" panose="020B0606030504020204" pitchFamily="34" charset="0"/>
                <a:cs typeface="Open Sans" panose="020B0606030504020204" pitchFamily="34" charset="0"/>
              </a:rPr>
              <a:t>Squoosh</a:t>
            </a:r>
            <a:r>
              <a:rPr lang="en-US" sz="2000" dirty="0">
                <a:latin typeface="Open Sans" panose="020B0606030504020204" pitchFamily="34" charset="0"/>
                <a:ea typeface="Open Sans" panose="020B0606030504020204" pitchFamily="34" charset="0"/>
                <a:cs typeface="Open Sans" panose="020B0606030504020204" pitchFamily="34" charset="0"/>
              </a:rPr>
              <a:t> can resize images and optimize file size</a:t>
            </a:r>
          </a:p>
          <a:p>
            <a:pPr marL="50800" indent="0">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000" dirty="0" err="1">
                <a:solidFill>
                  <a:srgbClr val="B82B00"/>
                </a:solidFill>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Befunky</a:t>
            </a:r>
            <a:endParaRPr lang="en-US" sz="2000" dirty="0">
              <a:solidFill>
                <a:srgbClr val="B82B00"/>
              </a:solidFill>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000" dirty="0" err="1">
                <a:latin typeface="Open Sans" panose="020B0606030504020204" pitchFamily="34" charset="0"/>
                <a:ea typeface="Open Sans" panose="020B0606030504020204" pitchFamily="34" charset="0"/>
                <a:cs typeface="Open Sans" panose="020B0606030504020204" pitchFamily="34" charset="0"/>
              </a:rPr>
              <a:t>Befunky</a:t>
            </a:r>
            <a:r>
              <a:rPr lang="en-US" sz="2000" dirty="0">
                <a:latin typeface="Open Sans" panose="020B0606030504020204" pitchFamily="34" charset="0"/>
                <a:ea typeface="Open Sans" panose="020B0606030504020204" pitchFamily="34" charset="0"/>
                <a:cs typeface="Open Sans" panose="020B0606030504020204" pitchFamily="34" charset="0"/>
              </a:rPr>
              <a:t> </a:t>
            </a:r>
            <a:r>
              <a:rPr lang="en-US" sz="2000" dirty="0"/>
              <a:t>can resize, crop, and make simple color enhancements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000" dirty="0">
                <a:solidFill>
                  <a:srgbClr val="B82B00"/>
                </a:solidFill>
                <a:latin typeface="Open Sans" panose="020B0606030504020204" pitchFamily="34"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Image size guidelines</a:t>
            </a:r>
            <a:endParaRPr lang="en-US" sz="2000" dirty="0">
              <a:solidFill>
                <a:srgbClr val="B82B00"/>
              </a:solidFill>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000" dirty="0">
                <a:solidFill>
                  <a:srgbClr val="B82B00"/>
                </a:solidFill>
                <a:latin typeface="Open Sans" panose="020B0606030504020204" pitchFamily="34"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Resizing images</a:t>
            </a:r>
            <a:endParaRPr lang="en-US" sz="2000" dirty="0">
              <a:solidFill>
                <a:srgbClr val="B82B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69720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ACDCA-D7AA-4934-A061-32C69783DB8E}"/>
              </a:ext>
            </a:extLst>
          </p:cNvPr>
          <p:cNvSpPr>
            <a:spLocks noGrp="1"/>
          </p:cNvSpPr>
          <p:nvPr>
            <p:ph type="title"/>
          </p:nvPr>
        </p:nvSpPr>
        <p:spPr/>
        <p:txBody>
          <a:bodyPr/>
          <a:lstStyle/>
          <a:p>
            <a:r>
              <a:rPr lang="en-US" dirty="0">
                <a:latin typeface="Roboto Slab" pitchFamily="2" charset="0"/>
                <a:ea typeface="Roboto Slab" pitchFamily="2" charset="0"/>
              </a:rPr>
              <a:t>Making Links</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7AF8896B-0D22-45BF-B4DB-7ED9335623C1}"/>
              </a:ext>
            </a:extLst>
          </p:cNvPr>
          <p:cNvSpPr>
            <a:spLocks noGrp="1"/>
          </p:cNvSpPr>
          <p:nvPr>
            <p:ph type="body" idx="1"/>
          </p:nvPr>
        </p:nvSpPr>
        <p:spPr>
          <a:xfrm>
            <a:off x="838200" y="1956257"/>
            <a:ext cx="10515600" cy="4520743"/>
          </a:xfrm>
        </p:spPr>
        <p:txBody>
          <a:bodyPr/>
          <a:lstStyle/>
          <a:p>
            <a:pPr marL="50800" indent="0">
              <a:buNone/>
            </a:pPr>
            <a:r>
              <a:rPr lang="en-US" sz="1800" dirty="0">
                <a:ea typeface="Open Sans" panose="020B0606030504020204" pitchFamily="34" charset="0"/>
                <a:cs typeface="Open Sans" panose="020B0606030504020204" pitchFamily="34" charset="0"/>
              </a:rPr>
              <a:t>&lt;a </a:t>
            </a:r>
            <a:r>
              <a:rPr lang="en-US" sz="1800" dirty="0" err="1">
                <a:ea typeface="Open Sans" panose="020B0606030504020204" pitchFamily="34" charset="0"/>
                <a:cs typeface="Open Sans" panose="020B0606030504020204" pitchFamily="34" charset="0"/>
              </a:rPr>
              <a:t>href</a:t>
            </a:r>
            <a:r>
              <a:rPr lang="en-US" sz="1800" dirty="0">
                <a:ea typeface="Open Sans" panose="020B0606030504020204" pitchFamily="34" charset="0"/>
                <a:cs typeface="Open Sans" panose="020B0606030504020204" pitchFamily="34" charset="0"/>
              </a:rPr>
              <a:t>=“https://www.isu.edu/”&gt;Idaho State University&lt;/a&gt;</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1800" dirty="0">
                <a:latin typeface="Open Sans" panose="020B0606030504020204" pitchFamily="34" charset="0"/>
                <a:ea typeface="Open Sans" panose="020B0606030504020204" pitchFamily="34" charset="0"/>
                <a:cs typeface="Open Sans" panose="020B0606030504020204" pitchFamily="34" charset="0"/>
              </a:rPr>
              <a:t>The text of a link is like a road sign that tells users where they are going.</a:t>
            </a:r>
          </a:p>
          <a:p>
            <a:pPr marL="5080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1800" dirty="0">
                <a:latin typeface="Open Sans" panose="020B0606030504020204" pitchFamily="34" charset="0"/>
                <a:ea typeface="Open Sans" panose="020B0606030504020204" pitchFamily="34" charset="0"/>
                <a:cs typeface="Open Sans" panose="020B0606030504020204" pitchFamily="34" charset="0"/>
              </a:rPr>
              <a:t>Links </a:t>
            </a:r>
            <a:r>
              <a:rPr lang="en-US" sz="1800" b="1" dirty="0">
                <a:latin typeface="Open Sans" panose="020B0606030504020204" pitchFamily="34" charset="0"/>
                <a:ea typeface="Open Sans" panose="020B0606030504020204" pitchFamily="34" charset="0"/>
                <a:cs typeface="Open Sans" panose="020B0606030504020204" pitchFamily="34" charset="0"/>
              </a:rPr>
              <a:t>should not </a:t>
            </a:r>
            <a:r>
              <a:rPr lang="en-US" sz="1800" dirty="0">
                <a:latin typeface="Open Sans" panose="020B0606030504020204" pitchFamily="34" charset="0"/>
                <a:ea typeface="Open Sans" panose="020B0606030504020204" pitchFamily="34" charset="0"/>
                <a:cs typeface="Open Sans" panose="020B0606030504020204" pitchFamily="34" charset="0"/>
              </a:rPr>
              <a:t>be like:</a:t>
            </a:r>
          </a:p>
          <a:p>
            <a:pPr marL="285750" indent="-285750">
              <a:lnSpc>
                <a:spcPct val="150000"/>
              </a:lnSpc>
            </a:pPr>
            <a:r>
              <a:rPr lang="en-US" sz="1800" dirty="0">
                <a:latin typeface="Open Sans" panose="020B0606030504020204" pitchFamily="34" charset="0"/>
                <a:ea typeface="Open Sans" panose="020B0606030504020204" pitchFamily="34" charset="0"/>
                <a:cs typeface="Open Sans" panose="020B0606030504020204" pitchFamily="34" charset="0"/>
              </a:rPr>
              <a:t>Click here</a:t>
            </a:r>
          </a:p>
          <a:p>
            <a:pPr marL="285750" indent="-285750">
              <a:lnSpc>
                <a:spcPct val="150000"/>
              </a:lnSpc>
            </a:pPr>
            <a:r>
              <a:rPr lang="en-US" sz="1800" dirty="0">
                <a:latin typeface="Open Sans" panose="020B0606030504020204" pitchFamily="34" charset="0"/>
                <a:ea typeface="Open Sans" panose="020B0606030504020204" pitchFamily="34" charset="0"/>
                <a:cs typeface="Open Sans" panose="020B0606030504020204" pitchFamily="34" charset="0"/>
              </a:rPr>
              <a:t>Here</a:t>
            </a:r>
          </a:p>
          <a:p>
            <a:pPr marL="285750" indent="-285750">
              <a:lnSpc>
                <a:spcPct val="150000"/>
              </a:lnSpc>
            </a:pPr>
            <a:r>
              <a:rPr lang="en-US" sz="1800" dirty="0">
                <a:latin typeface="Open Sans" panose="020B0606030504020204" pitchFamily="34" charset="0"/>
                <a:ea typeface="Open Sans" panose="020B0606030504020204" pitchFamily="34" charset="0"/>
                <a:cs typeface="Open Sans" panose="020B0606030504020204" pitchFamily="34" charset="0"/>
              </a:rPr>
              <a:t>This</a:t>
            </a:r>
          </a:p>
          <a:p>
            <a:pPr marL="285750" indent="-285750">
              <a:lnSpc>
                <a:spcPct val="150000"/>
              </a:lnSpc>
            </a:pPr>
            <a:r>
              <a:rPr lang="en-US" sz="1800" dirty="0">
                <a:latin typeface="Open Sans" panose="020B0606030504020204" pitchFamily="34" charset="0"/>
                <a:ea typeface="Open Sans" panose="020B0606030504020204" pitchFamily="34" charset="0"/>
                <a:cs typeface="Open Sans" panose="020B0606030504020204" pitchFamily="34" charset="0"/>
              </a:rPr>
              <a:t>More</a:t>
            </a:r>
          </a:p>
          <a:p>
            <a:pPr marL="5080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1800" b="1" dirty="0">
                <a:latin typeface="Open Sans" panose="020B0606030504020204" pitchFamily="34" charset="0"/>
                <a:ea typeface="Open Sans" panose="020B0606030504020204" pitchFamily="34" charset="0"/>
                <a:cs typeface="Open Sans" panose="020B0606030504020204" pitchFamily="34" charset="0"/>
              </a:rPr>
              <a:t>Do not </a:t>
            </a:r>
            <a:r>
              <a:rPr lang="en-US" sz="1800" dirty="0">
                <a:latin typeface="Open Sans" panose="020B0606030504020204" pitchFamily="34" charset="0"/>
                <a:ea typeface="Open Sans" panose="020B0606030504020204" pitchFamily="34" charset="0"/>
                <a:cs typeface="Open Sans" panose="020B0606030504020204" pitchFamily="34" charset="0"/>
              </a:rPr>
              <a:t>use the URL as the text for the link.</a:t>
            </a:r>
          </a:p>
          <a:p>
            <a:pPr marL="50800" indent="0">
              <a:buNone/>
            </a:pPr>
            <a:endParaRPr lang="en-US" sz="1800" dirty="0"/>
          </a:p>
        </p:txBody>
      </p:sp>
    </p:spTree>
    <p:extLst>
      <p:ext uri="{BB962C8B-B14F-4D97-AF65-F5344CB8AC3E}">
        <p14:creationId xmlns:p14="http://schemas.microsoft.com/office/powerpoint/2010/main" val="3727466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50ECD-3F5B-4B0E-8E7F-0F40A7FAD27E}"/>
              </a:ext>
            </a:extLst>
          </p:cNvPr>
          <p:cNvSpPr>
            <a:spLocks noGrp="1"/>
          </p:cNvSpPr>
          <p:nvPr>
            <p:ph type="title"/>
          </p:nvPr>
        </p:nvSpPr>
        <p:spPr/>
        <p:txBody>
          <a:bodyPr/>
          <a:lstStyle/>
          <a:p>
            <a:r>
              <a:rPr lang="en-US" sz="3600" dirty="0">
                <a:latin typeface="Roboto Slab" pitchFamily="2" charset="0"/>
                <a:ea typeface="Roboto Slab" pitchFamily="2" charset="0"/>
              </a:rPr>
              <a:t>This is bad, let’s fix it</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84E6D2C8-2845-4D86-8EA6-59C33A37B6CE}"/>
              </a:ext>
            </a:extLst>
          </p:cNvPr>
          <p:cNvSpPr>
            <a:spLocks noGrp="1"/>
          </p:cNvSpPr>
          <p:nvPr>
            <p:ph type="body" idx="1"/>
          </p:nvPr>
        </p:nvSpPr>
        <p:spPr>
          <a:xfrm>
            <a:off x="838200" y="2499182"/>
            <a:ext cx="10515600" cy="2806243"/>
          </a:xfrm>
        </p:spPr>
        <p:txBody>
          <a:bodyPr/>
          <a:lstStyle/>
          <a:p>
            <a:pPr marL="50800" indent="0">
              <a:buNone/>
            </a:pPr>
            <a:r>
              <a:rPr lang="en-US" dirty="0">
                <a:latin typeface="Calibri" charset="0"/>
                <a:ea typeface="Calibri" charset="0"/>
                <a:cs typeface="Calibri" charset="0"/>
              </a:rPr>
              <a:t>To get to campus, you can take the </a:t>
            </a:r>
            <a:r>
              <a:rPr lang="en-US" dirty="0">
                <a:solidFill>
                  <a:srgbClr val="C00000"/>
                </a:solidFill>
                <a:latin typeface="Calibri" charset="0"/>
                <a:ea typeface="Calibri" charset="0"/>
                <a:cs typeface="Calibri" charset="0"/>
                <a:hlinkClick r:id="rId3">
                  <a:extLst>
                    <a:ext uri="{A12FA001-AC4F-418D-AE19-62706E023703}">
                      <ahyp:hlinkClr xmlns:ahyp="http://schemas.microsoft.com/office/drawing/2018/hyperlinkcolor" val="tx"/>
                    </a:ext>
                  </a:extLst>
                </a:hlinkClick>
              </a:rPr>
              <a:t>http://pocatellotransit.com</a:t>
            </a:r>
            <a:r>
              <a:rPr lang="en-US" dirty="0">
                <a:latin typeface="Calibri" charset="0"/>
                <a:ea typeface="Calibri" charset="0"/>
                <a:cs typeface="Calibri" charset="0"/>
              </a:rPr>
              <a:t>, or plan your own route using </a:t>
            </a:r>
            <a:r>
              <a:rPr lang="en-US" dirty="0">
                <a:solidFill>
                  <a:srgbClr val="C00000"/>
                </a:solidFill>
                <a:latin typeface="Calibri" charset="0"/>
                <a:ea typeface="Calibri" charset="0"/>
                <a:cs typeface="Calibri" charset="0"/>
                <a:hlinkClick r:id="rId4">
                  <a:extLst>
                    <a:ext uri="{A12FA001-AC4F-418D-AE19-62706E023703}">
                      <ahyp:hlinkClr xmlns:ahyp="http://schemas.microsoft.com/office/drawing/2018/hyperlinkcolor" val="tx"/>
                    </a:ext>
                  </a:extLst>
                </a:hlinkClick>
              </a:rPr>
              <a:t>http://maps.google.com</a:t>
            </a:r>
            <a:r>
              <a:rPr lang="en-US" dirty="0">
                <a:latin typeface="Calibri" charset="0"/>
                <a:ea typeface="Calibri" charset="0"/>
                <a:cs typeface="Calibri" charset="0"/>
              </a:rPr>
              <a:t>. Once you arrive, you can find delicious food on campus at </a:t>
            </a:r>
            <a:r>
              <a:rPr lang="en-US" dirty="0">
                <a:solidFill>
                  <a:srgbClr val="C00000"/>
                </a:solidFill>
                <a:latin typeface="Calibri" charset="0"/>
                <a:ea typeface="Calibri" charset="0"/>
                <a:cs typeface="Calibri" charset="0"/>
                <a:hlinkClick r:id="rId5">
                  <a:extLst>
                    <a:ext uri="{A12FA001-AC4F-418D-AE19-62706E023703}">
                      <ahyp:hlinkClr xmlns:ahyp="http://schemas.microsoft.com/office/drawing/2018/hyperlinkcolor" val="tx"/>
                    </a:ext>
                  </a:extLst>
                </a:hlinkClick>
              </a:rPr>
              <a:t>https://isu.edu/dining</a:t>
            </a:r>
            <a:r>
              <a:rPr lang="en-US" dirty="0">
                <a:latin typeface="Calibri" charset="0"/>
                <a:ea typeface="Calibri" charset="0"/>
                <a:cs typeface="Calibri" charset="0"/>
              </a:rPr>
              <a:t>. If you prefer to leave for lunch, you can find excellent restaurants at </a:t>
            </a:r>
            <a:r>
              <a:rPr lang="en-US" dirty="0">
                <a:solidFill>
                  <a:srgbClr val="C00000"/>
                </a:solidFill>
                <a:latin typeface="Calibri" charset="0"/>
                <a:ea typeface="Calibri" charset="0"/>
                <a:cs typeface="Calibri" charset="0"/>
                <a:hlinkClick r:id="rId6">
                  <a:extLst>
                    <a:ext uri="{A12FA001-AC4F-418D-AE19-62706E023703}">
                      <ahyp:hlinkClr xmlns:ahyp="http://schemas.microsoft.com/office/drawing/2018/hyperlinkcolor" val="tx"/>
                    </a:ext>
                  </a:extLst>
                </a:hlinkClick>
              </a:rPr>
              <a:t>https://www.visitpocatello.com/restaurant-finder/</a:t>
            </a:r>
            <a:endParaRPr lang="en-US" dirty="0">
              <a:solidFill>
                <a:srgbClr val="C00000"/>
              </a:solidFill>
              <a:latin typeface="Calibri" charset="0"/>
              <a:ea typeface="Calibri" charset="0"/>
              <a:cs typeface="Calibri" charset="0"/>
            </a:endParaRPr>
          </a:p>
          <a:p>
            <a:pPr marL="50800" indent="0">
              <a:buNone/>
            </a:pPr>
            <a:endParaRPr lang="en-US" dirty="0"/>
          </a:p>
        </p:txBody>
      </p:sp>
    </p:spTree>
    <p:extLst>
      <p:ext uri="{BB962C8B-B14F-4D97-AF65-F5344CB8AC3E}">
        <p14:creationId xmlns:p14="http://schemas.microsoft.com/office/powerpoint/2010/main" val="44071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2"/>
          <p:cNvSpPr txBox="1">
            <a:spLocks noGrp="1"/>
          </p:cNvSpPr>
          <p:nvPr>
            <p:ph type="title"/>
          </p:nvPr>
        </p:nvSpPr>
        <p:spPr>
          <a:xfrm>
            <a:off x="838200" y="1143003"/>
            <a:ext cx="10515600" cy="685800"/>
          </a:xfrm>
          <a:prstGeom prst="rect">
            <a:avLst/>
          </a:prstGeom>
          <a:noFill/>
          <a:ln>
            <a:noFill/>
          </a:ln>
        </p:spPr>
        <p:txBody>
          <a:bodyPr spcFirstLastPara="1" wrap="square" lIns="91425" tIns="45700" rIns="91425" bIns="45700" anchor="t" anchorCtr="0">
            <a:noAutofit/>
          </a:bodyPr>
          <a:lstStyle/>
          <a:p>
            <a:r>
              <a:rPr lang="en-US" dirty="0">
                <a:latin typeface="Roboto Slab" pitchFamily="2" charset="0"/>
                <a:ea typeface="Roboto Slab" pitchFamily="2" charset="0"/>
              </a:rPr>
              <a:t>Writing for the web is different</a:t>
            </a:r>
            <a:br>
              <a:rPr lang="en-US" dirty="0">
                <a:latin typeface="Lato" panose="020F0502020204030203" pitchFamily="34" charset="0"/>
              </a:rPr>
            </a:br>
            <a:endParaRPr dirty="0"/>
          </a:p>
        </p:txBody>
      </p:sp>
      <p:sp>
        <p:nvSpPr>
          <p:cNvPr id="55" name="Google Shape;55;p2"/>
          <p:cNvSpPr txBox="1">
            <a:spLocks noGrp="1"/>
          </p:cNvSpPr>
          <p:nvPr>
            <p:ph type="body" idx="1"/>
          </p:nvPr>
        </p:nvSpPr>
        <p:spPr>
          <a:xfrm>
            <a:off x="838200" y="1956257"/>
            <a:ext cx="10515600" cy="4183289"/>
          </a:xfrm>
          <a:prstGeom prst="rect">
            <a:avLst/>
          </a:prstGeom>
          <a:noFill/>
          <a:ln>
            <a:noFill/>
          </a:ln>
        </p:spPr>
        <p:txBody>
          <a:bodyPr spcFirstLastPara="1" wrap="square" lIns="91425" tIns="45700" rIns="91425" bIns="45700" anchor="t" anchorCtr="0">
            <a:noAutofit/>
          </a:bodyPr>
          <a:lstStyle/>
          <a:p>
            <a:pPr marL="50800" indent="0" algn="ctr">
              <a:buNone/>
            </a:pPr>
            <a:r>
              <a:rPr lang="en-US" sz="2000" dirty="0">
                <a:latin typeface="Open Sans" panose="020B0606030504020204" pitchFamily="34" charset="0"/>
                <a:ea typeface="Open Sans" panose="020B0606030504020204" pitchFamily="34" charset="0"/>
                <a:cs typeface="Open Sans" panose="020B0606030504020204" pitchFamily="34" charset="0"/>
              </a:rPr>
              <a:t>“People rarely read Web pages word by word; instead, they scan the page, picking out individual words and sentences.”</a:t>
            </a:r>
          </a:p>
          <a:p>
            <a:pPr marL="50800" indent="0" algn="ctr">
              <a:buNone/>
            </a:pPr>
            <a:r>
              <a:rPr lang="en-US" sz="2000" dirty="0">
                <a:latin typeface="Open Sans" panose="020B0606030504020204" pitchFamily="34" charset="0"/>
                <a:ea typeface="Open Sans" panose="020B0606030504020204" pitchFamily="34" charset="0"/>
                <a:cs typeface="Open Sans" panose="020B0606030504020204" pitchFamily="34" charset="0"/>
              </a:rPr>
              <a:t>“Users won’t read web content unless the text is clear, the words and sentences are simple, and the information is easy to understand.”</a:t>
            </a:r>
          </a:p>
          <a:p>
            <a:pPr marL="50800" indent="0" algn="r">
              <a:lnSpc>
                <a:spcPct val="150000"/>
              </a:lnSpc>
              <a:buNone/>
            </a:pPr>
            <a:r>
              <a:rPr lang="en-US" sz="2000" dirty="0">
                <a:latin typeface="Open Sans" panose="020B0606030504020204" pitchFamily="34" charset="0"/>
                <a:ea typeface="Open Sans" panose="020B0606030504020204" pitchFamily="34" charset="0"/>
                <a:cs typeface="Open Sans" panose="020B0606030504020204" pitchFamily="34" charset="0"/>
              </a:rPr>
              <a:t>- The Norman Nielsen Group</a:t>
            </a:r>
          </a:p>
          <a:p>
            <a:pPr marL="50800" indent="0">
              <a:buNone/>
            </a:pPr>
            <a:r>
              <a:rPr lang="en-US" sz="2000" dirty="0">
                <a:latin typeface="Open Sans" panose="020B0606030504020204" pitchFamily="34" charset="0"/>
                <a:ea typeface="Open Sans" panose="020B0606030504020204" pitchFamily="34" charset="0"/>
                <a:cs typeface="Open Sans" panose="020B0606030504020204" pitchFamily="34" charset="0"/>
              </a:rPr>
              <a:t>Content must be:</a:t>
            </a:r>
          </a:p>
          <a:p>
            <a:pPr indent="-457200">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Concise</a:t>
            </a:r>
          </a:p>
          <a:p>
            <a:pPr indent="-457200">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Scannable</a:t>
            </a:r>
          </a:p>
          <a:p>
            <a:pPr indent="-457200">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Relevant</a:t>
            </a:r>
            <a:endParaRP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A487-9B8D-4200-8A68-1C1B321D4F15}"/>
              </a:ext>
            </a:extLst>
          </p:cNvPr>
          <p:cNvSpPr>
            <a:spLocks noGrp="1"/>
          </p:cNvSpPr>
          <p:nvPr>
            <p:ph type="title"/>
          </p:nvPr>
        </p:nvSpPr>
        <p:spPr/>
        <p:txBody>
          <a:bodyPr/>
          <a:lstStyle/>
          <a:p>
            <a:r>
              <a:rPr lang="en-US" dirty="0">
                <a:solidFill>
                  <a:srgbClr val="DC5A20"/>
                </a:solidFill>
                <a:latin typeface="Lato" panose="020F0502020204030203" pitchFamily="34" charset="0"/>
              </a:rPr>
              <a:t>TEST</a:t>
            </a:r>
            <a:br>
              <a:rPr lang="en-US" dirty="0">
                <a:solidFill>
                  <a:srgbClr val="DC5A20"/>
                </a:solidFill>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3AD6E8C6-A59E-4B35-A42F-A58234EB94A6}"/>
              </a:ext>
            </a:extLst>
          </p:cNvPr>
          <p:cNvSpPr>
            <a:spLocks noGrp="1"/>
          </p:cNvSpPr>
          <p:nvPr>
            <p:ph type="body" idx="1"/>
          </p:nvPr>
        </p:nvSpPr>
        <p:spPr>
          <a:xfrm>
            <a:off x="838200" y="2645003"/>
            <a:ext cx="10515600" cy="1567993"/>
          </a:xfrm>
        </p:spPr>
        <p:txBody>
          <a:bodyPr/>
          <a:lstStyle/>
          <a:p>
            <a:pPr marL="50800" indent="0" algn="ctr">
              <a:buNone/>
            </a:pPr>
            <a:r>
              <a:rPr lang="en-US" dirty="0"/>
              <a:t>Be nervous.</a:t>
            </a:r>
          </a:p>
        </p:txBody>
      </p:sp>
    </p:spTree>
    <p:extLst>
      <p:ext uri="{BB962C8B-B14F-4D97-AF65-F5344CB8AC3E}">
        <p14:creationId xmlns:p14="http://schemas.microsoft.com/office/powerpoint/2010/main" val="2578353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9FEA9-07A3-4DB5-B002-1259D0674993}"/>
              </a:ext>
            </a:extLst>
          </p:cNvPr>
          <p:cNvSpPr>
            <a:spLocks noGrp="1"/>
          </p:cNvSpPr>
          <p:nvPr>
            <p:ph type="title"/>
          </p:nvPr>
        </p:nvSpPr>
        <p:spPr/>
        <p:txBody>
          <a:bodyPr/>
          <a:lstStyle/>
          <a:p>
            <a:r>
              <a:rPr lang="en-US" sz="5400" dirty="0"/>
              <a:t>Accessibility</a:t>
            </a:r>
            <a:br>
              <a:rPr lang="en-US" dirty="0"/>
            </a:br>
            <a:endParaRPr lang="en-US" dirty="0"/>
          </a:p>
        </p:txBody>
      </p:sp>
      <p:sp>
        <p:nvSpPr>
          <p:cNvPr id="3" name="Text Placeholder 2">
            <a:extLst>
              <a:ext uri="{FF2B5EF4-FFF2-40B4-BE49-F238E27FC236}">
                <a16:creationId xmlns:a16="http://schemas.microsoft.com/office/drawing/2014/main" id="{F87698AD-2133-4C73-852C-6EE2052E3145}"/>
              </a:ext>
            </a:extLst>
          </p:cNvPr>
          <p:cNvSpPr>
            <a:spLocks noGrp="1"/>
          </p:cNvSpPr>
          <p:nvPr>
            <p:ph type="body" idx="1"/>
          </p:nvPr>
        </p:nvSpPr>
        <p:spPr/>
        <p:txBody>
          <a:bodyPr/>
          <a:lstStyle/>
          <a:p>
            <a:pPr marL="50800" indent="0" algn="ctr">
              <a:buNone/>
            </a:pPr>
            <a:r>
              <a:rPr lang="en-US" dirty="0">
                <a:latin typeface="Open Sans" panose="020B0606030504020204" pitchFamily="34" charset="0"/>
                <a:ea typeface="Open Sans" panose="020B0606030504020204" pitchFamily="34" charset="0"/>
                <a:cs typeface="Open Sans" panose="020B0606030504020204" pitchFamily="34" charset="0"/>
              </a:rPr>
              <a:t>We must make accommodations for users with visual or hearing impairments.</a:t>
            </a:r>
          </a:p>
          <a:p>
            <a:pPr marL="50800" indent="0" algn="ctr">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50800" indent="0" algn="ctr">
              <a:buNone/>
            </a:pPr>
            <a:r>
              <a:rPr lang="en-US" dirty="0">
                <a:latin typeface="Open Sans" panose="020B0606030504020204" pitchFamily="34" charset="0"/>
                <a:ea typeface="Open Sans" panose="020B0606030504020204" pitchFamily="34" charset="0"/>
                <a:cs typeface="Open Sans" panose="020B0606030504020204" pitchFamily="34" charset="0"/>
              </a:rPr>
              <a:t>It is the law, but also…</a:t>
            </a:r>
          </a:p>
          <a:p>
            <a:pPr marL="50800" indent="0" algn="ctr">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50800" indent="0" algn="ctr">
              <a:buNone/>
            </a:pPr>
            <a:r>
              <a:rPr lang="en-US" dirty="0">
                <a:latin typeface="Open Sans" panose="020B0606030504020204" pitchFamily="34" charset="0"/>
                <a:ea typeface="Open Sans" panose="020B0606030504020204" pitchFamily="34" charset="0"/>
                <a:cs typeface="Open Sans" panose="020B0606030504020204" pitchFamily="34" charset="0"/>
              </a:rPr>
              <a:t>Failure to comply with accessibility standards is a form of discrimination.</a:t>
            </a:r>
          </a:p>
          <a:p>
            <a:pPr marL="50800" indent="0">
              <a:buNone/>
            </a:pPr>
            <a:endParaRPr lang="en-US" dirty="0"/>
          </a:p>
        </p:txBody>
      </p:sp>
    </p:spTree>
    <p:extLst>
      <p:ext uri="{BB962C8B-B14F-4D97-AF65-F5344CB8AC3E}">
        <p14:creationId xmlns:p14="http://schemas.microsoft.com/office/powerpoint/2010/main" val="1800223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F04C7-65BF-48D2-908B-E19476ADB7C6}"/>
              </a:ext>
            </a:extLst>
          </p:cNvPr>
          <p:cNvSpPr>
            <a:spLocks noGrp="1"/>
          </p:cNvSpPr>
          <p:nvPr>
            <p:ph type="title"/>
          </p:nvPr>
        </p:nvSpPr>
        <p:spPr/>
        <p:txBody>
          <a:bodyPr/>
          <a:lstStyle/>
          <a:p>
            <a:r>
              <a:rPr lang="en-US" dirty="0"/>
              <a:t>How to make accessible sites</a:t>
            </a:r>
            <a:br>
              <a:rPr lang="en-US" dirty="0"/>
            </a:br>
            <a:endParaRPr lang="en-US" dirty="0"/>
          </a:p>
        </p:txBody>
      </p:sp>
      <p:sp>
        <p:nvSpPr>
          <p:cNvPr id="3" name="Text Placeholder 2">
            <a:extLst>
              <a:ext uri="{FF2B5EF4-FFF2-40B4-BE49-F238E27FC236}">
                <a16:creationId xmlns:a16="http://schemas.microsoft.com/office/drawing/2014/main" id="{BC59135E-FD2E-4120-ABD6-DB20D422AD18}"/>
              </a:ext>
            </a:extLst>
          </p:cNvPr>
          <p:cNvSpPr>
            <a:spLocks noGrp="1"/>
          </p:cNvSpPr>
          <p:nvPr>
            <p:ph type="body" idx="1"/>
          </p:nvPr>
        </p:nvSpPr>
        <p:spPr>
          <a:xfrm>
            <a:off x="838200" y="1956257"/>
            <a:ext cx="10515600" cy="4596943"/>
          </a:xfrm>
        </p:spPr>
        <p:txBody>
          <a:bodyPr/>
          <a:lstStyle/>
          <a:p>
            <a:pPr marL="285750" indent="-285750">
              <a:lnSpc>
                <a:spcPct val="150000"/>
              </a:lnSpc>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Use headings</a:t>
            </a:r>
          </a:p>
          <a:p>
            <a:pPr marL="285750" indent="-285750">
              <a:lnSpc>
                <a:spcPct val="150000"/>
              </a:lnSpc>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Use appropriate text for links</a:t>
            </a:r>
          </a:p>
          <a:p>
            <a:pPr marL="285750" indent="-285750">
              <a:lnSpc>
                <a:spcPct val="150000"/>
              </a:lnSpc>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Provide image descriptions</a:t>
            </a:r>
          </a:p>
          <a:p>
            <a:pPr marL="285750" indent="-285750">
              <a:lnSpc>
                <a:spcPct val="150000"/>
              </a:lnSpc>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Properly create documents (pdf, Word)</a:t>
            </a:r>
          </a:p>
          <a:p>
            <a:pPr marL="285750" indent="-285750">
              <a:lnSpc>
                <a:spcPct val="150000"/>
              </a:lnSpc>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Provide captions for videos</a:t>
            </a:r>
          </a:p>
          <a:p>
            <a:pPr marL="285750" indent="-285750">
              <a:lnSpc>
                <a:spcPct val="150000"/>
              </a:lnSpc>
              <a:buFont typeface="Arial" panose="020B0604020202020204" pitchFamily="34" charset="0"/>
              <a:buChar char="•"/>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lnSpc>
                <a:spcPct val="150000"/>
              </a:lnSpc>
              <a:buNone/>
            </a:pPr>
            <a:r>
              <a:rPr lang="en-US" sz="1800" dirty="0">
                <a:latin typeface="Open Sans" panose="020B0606030504020204" pitchFamily="34" charset="0"/>
                <a:ea typeface="Open Sans" panose="020B0606030504020204" pitchFamily="34" charset="0"/>
                <a:cs typeface="Open Sans" panose="020B0606030504020204" pitchFamily="34" charset="0"/>
              </a:rPr>
              <a:t>Web Content Accessibility Guidelines</a:t>
            </a:r>
          </a:p>
          <a:p>
            <a:pPr marL="50800" indent="0">
              <a:lnSpc>
                <a:spcPct val="150000"/>
              </a:lnSpc>
              <a:buNone/>
            </a:pPr>
            <a:r>
              <a:rPr lang="en-US" sz="1800" dirty="0">
                <a:solidFill>
                  <a:srgbClr val="C00000"/>
                </a:solidFill>
                <a:latin typeface="Open Sans" panose="020B0606030504020204"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https://www.w3.org/TR/WCAG20/</a:t>
            </a:r>
            <a:r>
              <a:rPr lang="en-US" sz="1800" dirty="0">
                <a:solidFill>
                  <a:srgbClr val="C00000"/>
                </a:solidFill>
                <a:latin typeface="Open Sans" panose="020B0606030504020204" pitchFamily="34" charset="0"/>
                <a:ea typeface="Open Sans" panose="020B0606030504020204" pitchFamily="34" charset="0"/>
                <a:cs typeface="Open Sans" panose="020B0606030504020204" pitchFamily="34" charset="0"/>
              </a:rPr>
              <a:t> </a:t>
            </a:r>
          </a:p>
          <a:p>
            <a:endParaRPr lang="en-US" dirty="0"/>
          </a:p>
        </p:txBody>
      </p:sp>
    </p:spTree>
    <p:extLst>
      <p:ext uri="{BB962C8B-B14F-4D97-AF65-F5344CB8AC3E}">
        <p14:creationId xmlns:p14="http://schemas.microsoft.com/office/powerpoint/2010/main" val="3723541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533E5-BF98-4502-BD66-0A381383696A}"/>
              </a:ext>
            </a:extLst>
          </p:cNvPr>
          <p:cNvSpPr>
            <a:spLocks noGrp="1"/>
          </p:cNvSpPr>
          <p:nvPr>
            <p:ph type="title"/>
          </p:nvPr>
        </p:nvSpPr>
        <p:spPr/>
        <p:txBody>
          <a:bodyPr/>
          <a:lstStyle/>
          <a:p>
            <a:r>
              <a:rPr lang="en-US" dirty="0"/>
              <a:t>Image Descriptions</a:t>
            </a:r>
            <a:br>
              <a:rPr lang="en-US" dirty="0"/>
            </a:br>
            <a:endParaRPr lang="en-US" dirty="0"/>
          </a:p>
        </p:txBody>
      </p:sp>
      <p:sp>
        <p:nvSpPr>
          <p:cNvPr id="3" name="Text Placeholder 2">
            <a:extLst>
              <a:ext uri="{FF2B5EF4-FFF2-40B4-BE49-F238E27FC236}">
                <a16:creationId xmlns:a16="http://schemas.microsoft.com/office/drawing/2014/main" id="{CDF60B72-06CC-4488-AA97-2C41F305733A}"/>
              </a:ext>
            </a:extLst>
          </p:cNvPr>
          <p:cNvSpPr>
            <a:spLocks noGrp="1"/>
          </p:cNvSpPr>
          <p:nvPr>
            <p:ph type="body" idx="1"/>
          </p:nvPr>
        </p:nvSpPr>
        <p:spPr>
          <a:xfrm>
            <a:off x="838200" y="1956257"/>
            <a:ext cx="10515600" cy="4568368"/>
          </a:xfrm>
        </p:spPr>
        <p:txBody>
          <a:bodyPr/>
          <a:lstStyle/>
          <a:p>
            <a:pPr marL="50800" indent="0">
              <a:buNone/>
            </a:pPr>
            <a:r>
              <a:rPr lang="en-US" sz="1800" dirty="0">
                <a:latin typeface="Open Sans" panose="020B0606030504020204" pitchFamily="34" charset="0"/>
                <a:ea typeface="Open Sans" panose="020B0606030504020204" pitchFamily="34" charset="0"/>
                <a:cs typeface="Open Sans" panose="020B0606030504020204" pitchFamily="34" charset="0"/>
              </a:rPr>
              <a:t>Images need descriptive text (called alt text)</a:t>
            </a:r>
          </a:p>
          <a:p>
            <a:pPr marL="50800" indent="0">
              <a:buNone/>
            </a:pPr>
            <a:r>
              <a:rPr lang="en-US" sz="1800" dirty="0">
                <a:latin typeface="Open Sans" panose="020B0606030504020204" pitchFamily="34" charset="0"/>
                <a:ea typeface="Open Sans" panose="020B0606030504020204" pitchFamily="34" charset="0"/>
                <a:cs typeface="Open Sans" panose="020B0606030504020204" pitchFamily="34" charset="0"/>
              </a:rPr>
              <a:t>This text should give context and help a visually impaired person understand why the image is there.</a:t>
            </a:r>
          </a:p>
          <a:p>
            <a:pPr marL="5080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1800" dirty="0">
                <a:latin typeface="Open Sans" panose="020B0606030504020204" pitchFamily="34" charset="0"/>
                <a:ea typeface="Open Sans" panose="020B0606030504020204" pitchFamily="34" charset="0"/>
                <a:cs typeface="Open Sans" panose="020B0606030504020204" pitchFamily="34" charset="0"/>
              </a:rPr>
              <a:t>When writing a description:</a:t>
            </a:r>
          </a:p>
          <a:p>
            <a:pPr marL="285750" indent="-285750">
              <a:lnSpc>
                <a:spcPct val="150000"/>
              </a:lnSpc>
            </a:pPr>
            <a:r>
              <a:rPr lang="en-US" sz="1800" dirty="0">
                <a:latin typeface="Open Sans" panose="020B0606030504020204" pitchFamily="34" charset="0"/>
                <a:ea typeface="Open Sans" panose="020B0606030504020204" pitchFamily="34" charset="0"/>
                <a:cs typeface="Open Sans" panose="020B0606030504020204" pitchFamily="34" charset="0"/>
              </a:rPr>
              <a:t>Be accurate</a:t>
            </a:r>
          </a:p>
          <a:p>
            <a:pPr marL="285750" indent="-285750">
              <a:lnSpc>
                <a:spcPct val="150000"/>
              </a:lnSpc>
            </a:pPr>
            <a:r>
              <a:rPr lang="en-US" sz="1800" dirty="0">
                <a:latin typeface="Open Sans" panose="020B0606030504020204" pitchFamily="34" charset="0"/>
                <a:ea typeface="Open Sans" panose="020B0606030504020204" pitchFamily="34" charset="0"/>
                <a:cs typeface="Open Sans" panose="020B0606030504020204" pitchFamily="34" charset="0"/>
              </a:rPr>
              <a:t>Be succinct</a:t>
            </a:r>
          </a:p>
          <a:p>
            <a:pPr marL="285750" indent="-285750">
              <a:lnSpc>
                <a:spcPct val="150000"/>
              </a:lnSpc>
            </a:pPr>
            <a:r>
              <a:rPr lang="en-US" sz="1800" dirty="0">
                <a:latin typeface="Open Sans" panose="020B0606030504020204" pitchFamily="34" charset="0"/>
                <a:ea typeface="Open Sans" panose="020B0606030504020204" pitchFamily="34" charset="0"/>
                <a:cs typeface="Open Sans" panose="020B0606030504020204" pitchFamily="34" charset="0"/>
              </a:rPr>
              <a:t>Don't use phrases like "image of ..." or "graphic of ..." to describe the image</a:t>
            </a:r>
          </a:p>
          <a:p>
            <a:pPr marL="0" indent="0">
              <a:lnSpc>
                <a:spcPct val="150000"/>
              </a:lnSpc>
              <a:buNone/>
            </a:pPr>
            <a:r>
              <a:rPr lang="en-US" sz="1800" dirty="0">
                <a:solidFill>
                  <a:srgbClr val="B82B00"/>
                </a:solidFill>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Examples of Image Descriptions</a:t>
            </a:r>
            <a:endParaRPr lang="en-US" sz="1800" dirty="0">
              <a:solidFill>
                <a:srgbClr val="B82B00"/>
              </a:solidFill>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endParaRPr>
          </a:p>
          <a:p>
            <a:pPr marL="50800" indent="0">
              <a:buNone/>
            </a:pPr>
            <a:r>
              <a:rPr lang="en-US" sz="1800" dirty="0">
                <a:solidFill>
                  <a:srgbClr val="B82B00"/>
                </a:solidFill>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Full explanation of alt text</a:t>
            </a:r>
            <a:endParaRPr lang="en-US" sz="1800" dirty="0">
              <a:solidFill>
                <a:srgbClr val="B82B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28510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D9F1A-3B3C-42BF-8B1C-D1FAFEEE58D6}"/>
              </a:ext>
            </a:extLst>
          </p:cNvPr>
          <p:cNvSpPr>
            <a:spLocks noGrp="1"/>
          </p:cNvSpPr>
          <p:nvPr>
            <p:ph type="title"/>
          </p:nvPr>
        </p:nvSpPr>
        <p:spPr/>
        <p:txBody>
          <a:bodyPr/>
          <a:lstStyle/>
          <a:p>
            <a:r>
              <a:rPr lang="en-US" dirty="0"/>
              <a:t>Documents and Videos</a:t>
            </a:r>
            <a:br>
              <a:rPr lang="en-US" dirty="0"/>
            </a:br>
            <a:endParaRPr lang="en-US" dirty="0"/>
          </a:p>
        </p:txBody>
      </p:sp>
      <p:sp>
        <p:nvSpPr>
          <p:cNvPr id="3" name="Text Placeholder 2">
            <a:extLst>
              <a:ext uri="{FF2B5EF4-FFF2-40B4-BE49-F238E27FC236}">
                <a16:creationId xmlns:a16="http://schemas.microsoft.com/office/drawing/2014/main" id="{6212404C-5C0F-49B9-9839-6D40E0E816E8}"/>
              </a:ext>
            </a:extLst>
          </p:cNvPr>
          <p:cNvSpPr>
            <a:spLocks noGrp="1"/>
          </p:cNvSpPr>
          <p:nvPr>
            <p:ph type="body" idx="1"/>
          </p:nvPr>
        </p:nvSpPr>
        <p:spPr/>
        <p:txBody>
          <a:bodyPr/>
          <a:lstStyle/>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The ITRC has many resources to help with this:</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Instructional Technology Resource Center</a:t>
            </a:r>
          </a:p>
          <a:p>
            <a:pPr marL="50800" indent="0">
              <a:buNone/>
            </a:pPr>
            <a:r>
              <a:rPr lang="en-US" sz="2400" dirty="0">
                <a:solidFill>
                  <a:srgbClr val="C00000"/>
                </a:solidFill>
                <a:latin typeface="Open Sans" panose="020B0606030504020204"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https://www.isu.edu/itrc/instructional-resources/accessibility-resources/</a:t>
            </a:r>
            <a:endParaRPr lang="en-US" sz="2400" dirty="0">
              <a:solidFill>
                <a:srgbClr val="C00000"/>
              </a:solidFill>
              <a:latin typeface="Open Sans" panose="020B0606030504020204" pitchFamily="34" charset="0"/>
              <a:ea typeface="Open Sans" panose="020B0606030504020204" pitchFamily="34" charset="0"/>
              <a:cs typeface="Open Sans" panose="020B0606030504020204" pitchFamily="34" charset="0"/>
            </a:endParaRP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Documents should be created in a certain way.</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If you create a video, you need to supply captions.</a:t>
            </a:r>
          </a:p>
          <a:p>
            <a:pPr marL="50800" indent="0">
              <a:buNone/>
            </a:pPr>
            <a:endParaRPr lang="en-US" sz="2400" dirty="0"/>
          </a:p>
        </p:txBody>
      </p:sp>
    </p:spTree>
    <p:extLst>
      <p:ext uri="{BB962C8B-B14F-4D97-AF65-F5344CB8AC3E}">
        <p14:creationId xmlns:p14="http://schemas.microsoft.com/office/powerpoint/2010/main" val="873208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E7095-A3C1-4B79-9A69-59A93EA12043}"/>
              </a:ext>
            </a:extLst>
          </p:cNvPr>
          <p:cNvSpPr>
            <a:spLocks noGrp="1"/>
          </p:cNvSpPr>
          <p:nvPr>
            <p:ph type="title"/>
          </p:nvPr>
        </p:nvSpPr>
        <p:spPr/>
        <p:txBody>
          <a:bodyPr/>
          <a:lstStyle/>
          <a:p>
            <a:r>
              <a:rPr lang="en-US" dirty="0"/>
              <a:t>Color Contrast</a:t>
            </a:r>
          </a:p>
        </p:txBody>
      </p:sp>
      <p:sp>
        <p:nvSpPr>
          <p:cNvPr id="3" name="Text Placeholder 2">
            <a:extLst>
              <a:ext uri="{FF2B5EF4-FFF2-40B4-BE49-F238E27FC236}">
                <a16:creationId xmlns:a16="http://schemas.microsoft.com/office/drawing/2014/main" id="{C37322EF-8254-4AB9-A522-1208F63BDF7C}"/>
              </a:ext>
            </a:extLst>
          </p:cNvPr>
          <p:cNvSpPr>
            <a:spLocks noGrp="1"/>
          </p:cNvSpPr>
          <p:nvPr>
            <p:ph type="body" idx="1"/>
          </p:nvPr>
        </p:nvSpPr>
        <p:spPr>
          <a:xfrm>
            <a:off x="838200" y="1956257"/>
            <a:ext cx="10515600" cy="4693118"/>
          </a:xfrm>
        </p:spPr>
        <p:txBody>
          <a:bodyPr/>
          <a:lstStyle/>
          <a:p>
            <a:pPr marL="50800" indent="0">
              <a:buNone/>
            </a:pPr>
            <a:r>
              <a:rPr lang="en-US" sz="2400" dirty="0"/>
              <a:t>Users with color blindness and other visual impairments may not be able to distinguish between certain colors.</a:t>
            </a:r>
          </a:p>
          <a:p>
            <a:pPr marL="50800" indent="0">
              <a:buNone/>
            </a:pPr>
            <a:r>
              <a:rPr lang="en-US" sz="2400" dirty="0"/>
              <a:t>If text and background colors don’t have enough contrast there will be visibility problems.</a:t>
            </a:r>
          </a:p>
          <a:p>
            <a:pPr marL="50800" indent="0">
              <a:buNone/>
            </a:pPr>
            <a:r>
              <a:rPr lang="en-US" sz="2400" b="1" dirty="0" err="1"/>
              <a:t>Roarange</a:t>
            </a:r>
            <a:r>
              <a:rPr lang="en-US" sz="2400" b="1" dirty="0"/>
              <a:t> and white should not be used together.</a:t>
            </a:r>
          </a:p>
          <a:p>
            <a:pPr marL="50800" indent="0">
              <a:buNone/>
            </a:pPr>
            <a:endParaRPr lang="en-US" sz="2400" dirty="0"/>
          </a:p>
          <a:p>
            <a:pPr marL="50800" indent="0">
              <a:buNone/>
            </a:pPr>
            <a:r>
              <a:rPr lang="en-US" sz="2400" dirty="0">
                <a:solidFill>
                  <a:srgbClr val="F47920"/>
                </a:solidFill>
              </a:rPr>
              <a:t>Some people can’t read this</a:t>
            </a:r>
          </a:p>
          <a:p>
            <a:pPr marL="50800" indent="0">
              <a:buNone/>
            </a:pPr>
            <a:endParaRPr lang="en-US" sz="2400" dirty="0"/>
          </a:p>
          <a:p>
            <a:pPr marL="50800" indent="0">
              <a:buNone/>
            </a:pPr>
            <a:r>
              <a:rPr lang="en-US" sz="2400" dirty="0">
                <a:solidFill>
                  <a:schemeClr val="bg1"/>
                </a:solidFill>
                <a:highlight>
                  <a:srgbClr val="F47920"/>
                </a:highlight>
              </a:rPr>
              <a:t>Some people can’t read this</a:t>
            </a:r>
          </a:p>
        </p:txBody>
      </p:sp>
    </p:spTree>
    <p:extLst>
      <p:ext uri="{BB962C8B-B14F-4D97-AF65-F5344CB8AC3E}">
        <p14:creationId xmlns:p14="http://schemas.microsoft.com/office/powerpoint/2010/main" val="1907326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9F80-400B-4B53-A90A-A5FA12CCCF95}"/>
              </a:ext>
            </a:extLst>
          </p:cNvPr>
          <p:cNvSpPr>
            <a:spLocks noGrp="1"/>
          </p:cNvSpPr>
          <p:nvPr>
            <p:ph type="title"/>
          </p:nvPr>
        </p:nvSpPr>
        <p:spPr/>
        <p:txBody>
          <a:bodyPr/>
          <a:lstStyle/>
          <a:p>
            <a:r>
              <a:rPr lang="en-US" dirty="0"/>
              <a:t>Search Engine Optimization</a:t>
            </a:r>
            <a:br>
              <a:rPr lang="en-US" dirty="0"/>
            </a:br>
            <a:endParaRPr lang="en-US" dirty="0"/>
          </a:p>
        </p:txBody>
      </p:sp>
      <p:sp>
        <p:nvSpPr>
          <p:cNvPr id="3" name="Text Placeholder 2">
            <a:extLst>
              <a:ext uri="{FF2B5EF4-FFF2-40B4-BE49-F238E27FC236}">
                <a16:creationId xmlns:a16="http://schemas.microsoft.com/office/drawing/2014/main" id="{2E428BDA-B5F0-4DE9-A0EC-0CAA0034325A}"/>
              </a:ext>
            </a:extLst>
          </p:cNvPr>
          <p:cNvSpPr>
            <a:spLocks noGrp="1"/>
          </p:cNvSpPr>
          <p:nvPr>
            <p:ph type="body" idx="1"/>
          </p:nvPr>
        </p:nvSpPr>
        <p:spPr>
          <a:xfrm>
            <a:off x="838200" y="4803550"/>
            <a:ext cx="10515600" cy="1749651"/>
          </a:xfrm>
        </p:spPr>
        <p:txBody>
          <a:bodyPr/>
          <a:lstStyle/>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Search engines are basically intelligent screen readers. </a:t>
            </a: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Complying with accessibility standards means most of your search engine optimization is done.</a:t>
            </a:r>
          </a:p>
          <a:p>
            <a:pPr marL="50800" indent="0">
              <a:buNone/>
            </a:pPr>
            <a:endParaRPr lang="en-US" sz="2400" dirty="0"/>
          </a:p>
        </p:txBody>
      </p:sp>
      <p:pic>
        <p:nvPicPr>
          <p:cNvPr id="4" name="Picture 3" descr="Futurama's Professor Farnsworth saying, &quot;Good News Everyone&quot;">
            <a:extLst>
              <a:ext uri="{FF2B5EF4-FFF2-40B4-BE49-F238E27FC236}">
                <a16:creationId xmlns:a16="http://schemas.microsoft.com/office/drawing/2014/main" id="{87E625C9-01DB-4EB6-B897-3C72E4AEE84E}"/>
              </a:ext>
            </a:extLst>
          </p:cNvPr>
          <p:cNvPicPr>
            <a:picLocks noChangeAspect="1"/>
          </p:cNvPicPr>
          <p:nvPr/>
        </p:nvPicPr>
        <p:blipFill>
          <a:blip r:embed="rId3"/>
          <a:stretch>
            <a:fillRect/>
          </a:stretch>
        </p:blipFill>
        <p:spPr>
          <a:xfrm>
            <a:off x="4223385" y="1911715"/>
            <a:ext cx="3745230" cy="2808923"/>
          </a:xfrm>
          <a:prstGeom prst="rect">
            <a:avLst/>
          </a:prstGeom>
        </p:spPr>
      </p:pic>
    </p:spTree>
    <p:extLst>
      <p:ext uri="{BB962C8B-B14F-4D97-AF65-F5344CB8AC3E}">
        <p14:creationId xmlns:p14="http://schemas.microsoft.com/office/powerpoint/2010/main" val="3964640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49BDE-14C4-4BA9-81A0-C56E4A1F6FBD}"/>
              </a:ext>
            </a:extLst>
          </p:cNvPr>
          <p:cNvSpPr>
            <a:spLocks noGrp="1"/>
          </p:cNvSpPr>
          <p:nvPr>
            <p:ph type="title"/>
          </p:nvPr>
        </p:nvSpPr>
        <p:spPr>
          <a:xfrm>
            <a:off x="838200" y="718454"/>
            <a:ext cx="10515600" cy="685800"/>
          </a:xfrm>
        </p:spPr>
        <p:txBody>
          <a:bodyPr/>
          <a:lstStyle/>
          <a:p>
            <a:r>
              <a:rPr lang="en-US" dirty="0"/>
              <a:t>What Search Engines Want</a:t>
            </a:r>
            <a:br>
              <a:rPr lang="en-US" dirty="0"/>
            </a:br>
            <a:endParaRPr lang="en-US" dirty="0"/>
          </a:p>
        </p:txBody>
      </p:sp>
      <p:sp>
        <p:nvSpPr>
          <p:cNvPr id="3" name="Text Placeholder 2">
            <a:extLst>
              <a:ext uri="{FF2B5EF4-FFF2-40B4-BE49-F238E27FC236}">
                <a16:creationId xmlns:a16="http://schemas.microsoft.com/office/drawing/2014/main" id="{7050BC6B-0332-45C6-99AE-B94734117C92}"/>
              </a:ext>
            </a:extLst>
          </p:cNvPr>
          <p:cNvSpPr>
            <a:spLocks noGrp="1"/>
          </p:cNvSpPr>
          <p:nvPr>
            <p:ph type="body" idx="1"/>
          </p:nvPr>
        </p:nvSpPr>
        <p:spPr>
          <a:xfrm>
            <a:off x="838200" y="1404254"/>
            <a:ext cx="10515600" cy="4939396"/>
          </a:xfrm>
        </p:spPr>
        <p:txBody>
          <a:bodyPr/>
          <a:lstStyle/>
          <a:p>
            <a:pPr marL="342900" indent="-342900">
              <a:lnSpc>
                <a:spcPct val="150000"/>
              </a:lnSpc>
            </a:pPr>
            <a:r>
              <a:rPr lang="en-US" sz="2000" dirty="0">
                <a:latin typeface="Open Sans" panose="020B0606030504020204" pitchFamily="34" charset="0"/>
                <a:ea typeface="Open Sans" panose="020B0606030504020204" pitchFamily="34" charset="0"/>
                <a:cs typeface="Open Sans" panose="020B0606030504020204" pitchFamily="34" charset="0"/>
              </a:rPr>
              <a:t>Headings that are relevant to the content of the page. Every page needs to have a Heading 1 as the first heading.</a:t>
            </a:r>
          </a:p>
          <a:p>
            <a:pPr marL="342900" indent="-342900">
              <a:lnSpc>
                <a:spcPct val="150000"/>
              </a:lnSpc>
            </a:pPr>
            <a:r>
              <a:rPr lang="en-US" sz="2000" dirty="0">
                <a:latin typeface="Open Sans" panose="020B0606030504020204" pitchFamily="34" charset="0"/>
                <a:ea typeface="Open Sans" panose="020B0606030504020204" pitchFamily="34" charset="0"/>
                <a:cs typeface="Open Sans" panose="020B0606030504020204" pitchFamily="34" charset="0"/>
              </a:rPr>
              <a:t>Appropriate link text</a:t>
            </a:r>
          </a:p>
          <a:p>
            <a:pPr marL="342900" indent="-342900">
              <a:lnSpc>
                <a:spcPct val="150000"/>
              </a:lnSpc>
            </a:pPr>
            <a:r>
              <a:rPr lang="en-US" sz="2000" dirty="0">
                <a:latin typeface="Open Sans" panose="020B0606030504020204" pitchFamily="34" charset="0"/>
                <a:ea typeface="Open Sans" panose="020B0606030504020204" pitchFamily="34" charset="0"/>
                <a:cs typeface="Open Sans" panose="020B0606030504020204" pitchFamily="34" charset="0"/>
              </a:rPr>
              <a:t>Content in scannable chunks</a:t>
            </a:r>
          </a:p>
          <a:p>
            <a:pPr marL="342900" indent="-342900">
              <a:lnSpc>
                <a:spcPct val="150000"/>
              </a:lnSpc>
            </a:pPr>
            <a:r>
              <a:rPr lang="en-US" sz="2000" dirty="0">
                <a:latin typeface="Open Sans" panose="020B0606030504020204" pitchFamily="34" charset="0"/>
                <a:ea typeface="Open Sans" panose="020B0606030504020204" pitchFamily="34" charset="0"/>
                <a:cs typeface="Open Sans" panose="020B0606030504020204" pitchFamily="34" charset="0"/>
              </a:rPr>
              <a:t>Images with descriptions, readable file names, and a small file size</a:t>
            </a:r>
          </a:p>
          <a:p>
            <a:pPr marL="342900" indent="-342900">
              <a:lnSpc>
                <a:spcPct val="150000"/>
              </a:lnSpc>
            </a:pPr>
            <a:r>
              <a:rPr lang="en-US" sz="2000" dirty="0">
                <a:latin typeface="Open Sans" panose="020B0606030504020204" pitchFamily="34" charset="0"/>
                <a:ea typeface="Open Sans" panose="020B0606030504020204" pitchFamily="34" charset="0"/>
                <a:cs typeface="Open Sans" panose="020B0606030504020204" pitchFamily="34" charset="0"/>
              </a:rPr>
              <a:t>URL relevant to page content</a:t>
            </a:r>
          </a:p>
          <a:p>
            <a:pPr marL="342900" indent="-342900">
              <a:lnSpc>
                <a:spcPct val="150000"/>
              </a:lnSpc>
            </a:pPr>
            <a:r>
              <a:rPr lang="en-US" sz="2000" dirty="0">
                <a:latin typeface="Open Sans" panose="020B0606030504020204" pitchFamily="34" charset="0"/>
                <a:ea typeface="Open Sans" panose="020B0606030504020204" pitchFamily="34" charset="0"/>
                <a:cs typeface="Open Sans" panose="020B0606030504020204" pitchFamily="34" charset="0"/>
              </a:rPr>
              <a:t>Page title relevant to page content</a:t>
            </a:r>
          </a:p>
          <a:p>
            <a:pPr marL="342900" indent="-342900">
              <a:lnSpc>
                <a:spcPct val="150000"/>
              </a:lnSpc>
            </a:pPr>
            <a:r>
              <a:rPr lang="en-US" sz="2000" dirty="0">
                <a:latin typeface="Open Sans" panose="020B0606030504020204" pitchFamily="34" charset="0"/>
                <a:ea typeface="Open Sans" panose="020B0606030504020204" pitchFamily="34" charset="0"/>
                <a:cs typeface="Open Sans" panose="020B0606030504020204" pitchFamily="34" charset="0"/>
              </a:rPr>
              <a:t>Page description that summarizes the page content </a:t>
            </a:r>
          </a:p>
          <a:p>
            <a:endParaRPr lang="en-US" sz="2400" dirty="0"/>
          </a:p>
        </p:txBody>
      </p:sp>
    </p:spTree>
    <p:extLst>
      <p:ext uri="{BB962C8B-B14F-4D97-AF65-F5344CB8AC3E}">
        <p14:creationId xmlns:p14="http://schemas.microsoft.com/office/powerpoint/2010/main" val="1495946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16416-5B4D-45C4-9AEC-8FE9098B3548}"/>
              </a:ext>
            </a:extLst>
          </p:cNvPr>
          <p:cNvSpPr>
            <a:spLocks noGrp="1"/>
          </p:cNvSpPr>
          <p:nvPr>
            <p:ph type="title"/>
          </p:nvPr>
        </p:nvSpPr>
        <p:spPr/>
        <p:txBody>
          <a:bodyPr/>
          <a:lstStyle/>
          <a:p>
            <a:r>
              <a:rPr lang="en-US" dirty="0"/>
              <a:t>SEO Big 3</a:t>
            </a:r>
            <a:br>
              <a:rPr lang="en-US" dirty="0"/>
            </a:br>
            <a:endParaRPr lang="en-US" dirty="0"/>
          </a:p>
        </p:txBody>
      </p:sp>
      <p:sp>
        <p:nvSpPr>
          <p:cNvPr id="3" name="Text Placeholder 2">
            <a:extLst>
              <a:ext uri="{FF2B5EF4-FFF2-40B4-BE49-F238E27FC236}">
                <a16:creationId xmlns:a16="http://schemas.microsoft.com/office/drawing/2014/main" id="{472EEBD8-CD4F-4CED-8F75-94CE887F8B7F}"/>
              </a:ext>
            </a:extLst>
          </p:cNvPr>
          <p:cNvSpPr>
            <a:spLocks noGrp="1"/>
          </p:cNvSpPr>
          <p:nvPr>
            <p:ph type="body" idx="1"/>
          </p:nvPr>
        </p:nvSpPr>
        <p:spPr/>
        <p:txBody>
          <a:bodyPr/>
          <a:lstStyle/>
          <a:p>
            <a:pPr marL="5080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URL</a:t>
            </a: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The first thing an engine looks at. You have some control over this.</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Page Title</a:t>
            </a: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Tells the engine the main point of your page in 60 characters or less.</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Page Description</a:t>
            </a: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Gives a summary of the page in less than 160 characters. </a:t>
            </a:r>
          </a:p>
          <a:p>
            <a:pPr marL="50800" indent="0">
              <a:buNone/>
            </a:pPr>
            <a:endParaRPr lang="en-US" sz="2400" dirty="0"/>
          </a:p>
        </p:txBody>
      </p:sp>
    </p:spTree>
    <p:extLst>
      <p:ext uri="{BB962C8B-B14F-4D97-AF65-F5344CB8AC3E}">
        <p14:creationId xmlns:p14="http://schemas.microsoft.com/office/powerpoint/2010/main" val="1409716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4C00-81EA-4A38-AEC9-240594032583}"/>
              </a:ext>
            </a:extLst>
          </p:cNvPr>
          <p:cNvSpPr>
            <a:spLocks noGrp="1"/>
          </p:cNvSpPr>
          <p:nvPr>
            <p:ph type="title"/>
          </p:nvPr>
        </p:nvSpPr>
        <p:spPr/>
        <p:txBody>
          <a:bodyPr/>
          <a:lstStyle/>
          <a:p>
            <a:r>
              <a:rPr lang="en-US" dirty="0"/>
              <a:t>Images</a:t>
            </a:r>
            <a:br>
              <a:rPr lang="en-US" dirty="0"/>
            </a:br>
            <a:endParaRPr lang="en-US" dirty="0"/>
          </a:p>
        </p:txBody>
      </p:sp>
      <p:sp>
        <p:nvSpPr>
          <p:cNvPr id="3" name="Text Placeholder 2">
            <a:extLst>
              <a:ext uri="{FF2B5EF4-FFF2-40B4-BE49-F238E27FC236}">
                <a16:creationId xmlns:a16="http://schemas.microsoft.com/office/drawing/2014/main" id="{2909EBA6-2827-4C76-97E2-788F1C33F8D6}"/>
              </a:ext>
            </a:extLst>
          </p:cNvPr>
          <p:cNvSpPr>
            <a:spLocks noGrp="1"/>
          </p:cNvSpPr>
          <p:nvPr>
            <p:ph type="body" idx="1"/>
          </p:nvPr>
        </p:nvSpPr>
        <p:spPr>
          <a:xfrm>
            <a:off x="838200" y="1956257"/>
            <a:ext cx="10515600" cy="4396918"/>
          </a:xfrm>
        </p:spPr>
        <p:txBody>
          <a:bodyPr/>
          <a:lstStyle/>
          <a:p>
            <a:pPr marL="50800" indent="0">
              <a:buNone/>
            </a:pPr>
            <a:r>
              <a:rPr lang="en-US" sz="2000" b="1" dirty="0">
                <a:latin typeface="Open Sans" panose="020B0606030504020204" pitchFamily="34" charset="0"/>
                <a:ea typeface="Open Sans" panose="020B0606030504020204" pitchFamily="34" charset="0"/>
                <a:cs typeface="Open Sans" panose="020B0606030504020204" pitchFamily="34" charset="0"/>
              </a:rPr>
              <a:t>Image Description</a:t>
            </a:r>
          </a:p>
          <a:p>
            <a:pPr marL="50800" indent="0">
              <a:buNone/>
            </a:pPr>
            <a:r>
              <a:rPr lang="en-US" sz="2000" dirty="0">
                <a:latin typeface="Open Sans" panose="020B0606030504020204" pitchFamily="34" charset="0"/>
                <a:ea typeface="Open Sans" panose="020B0606030504020204" pitchFamily="34" charset="0"/>
                <a:cs typeface="Open Sans" panose="020B0606030504020204" pitchFamily="34" charset="0"/>
              </a:rPr>
              <a:t>Engines compare the description text to the body text of the page to determine what the image is. This is how Google Image Search finds images.</a:t>
            </a:r>
          </a:p>
          <a:p>
            <a:pPr marL="50800" indent="0">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000" b="1" dirty="0">
                <a:latin typeface="Open Sans" panose="020B0606030504020204" pitchFamily="34" charset="0"/>
                <a:ea typeface="Open Sans" panose="020B0606030504020204" pitchFamily="34" charset="0"/>
                <a:cs typeface="Open Sans" panose="020B0606030504020204" pitchFamily="34" charset="0"/>
              </a:rPr>
              <a:t>File name</a:t>
            </a:r>
          </a:p>
          <a:p>
            <a:pPr marL="50800" indent="0">
              <a:buNone/>
            </a:pPr>
            <a:r>
              <a:rPr lang="en-US" sz="2000" dirty="0">
                <a:latin typeface="Open Sans" panose="020B0606030504020204" pitchFamily="34" charset="0"/>
                <a:ea typeface="Open Sans" panose="020B0606030504020204" pitchFamily="34" charset="0"/>
                <a:cs typeface="Open Sans" panose="020B0606030504020204" pitchFamily="34" charset="0"/>
              </a:rPr>
              <a:t>homecoming-parade.jpg</a:t>
            </a:r>
          </a:p>
          <a:p>
            <a:pPr marL="50800" indent="0">
              <a:buNone/>
            </a:pPr>
            <a:r>
              <a:rPr lang="en-US" sz="2000" dirty="0">
                <a:latin typeface="Open Sans" panose="020B0606030504020204" pitchFamily="34" charset="0"/>
                <a:ea typeface="Open Sans" panose="020B0606030504020204" pitchFamily="34" charset="0"/>
                <a:cs typeface="Open Sans" panose="020B0606030504020204" pitchFamily="34" charset="0"/>
              </a:rPr>
              <a:t>Is better than</a:t>
            </a:r>
          </a:p>
          <a:p>
            <a:pPr marL="50800" indent="0">
              <a:buNone/>
            </a:pPr>
            <a:r>
              <a:rPr lang="en-US" sz="2000" dirty="0">
                <a:latin typeface="Open Sans" panose="020B0606030504020204" pitchFamily="34" charset="0"/>
                <a:ea typeface="Open Sans" panose="020B0606030504020204" pitchFamily="34" charset="0"/>
                <a:cs typeface="Open Sans" panose="020B0606030504020204" pitchFamily="34" charset="0"/>
              </a:rPr>
              <a:t>180929-homecoming-parade-35.jpg</a:t>
            </a:r>
          </a:p>
          <a:p>
            <a:pPr marL="50800" indent="0">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000" b="1" dirty="0">
                <a:latin typeface="Open Sans" panose="020B0606030504020204" pitchFamily="34" charset="0"/>
                <a:ea typeface="Open Sans" panose="020B0606030504020204" pitchFamily="34" charset="0"/>
                <a:cs typeface="Open Sans" panose="020B0606030504020204" pitchFamily="34" charset="0"/>
              </a:rPr>
              <a:t>File size</a:t>
            </a:r>
          </a:p>
          <a:p>
            <a:pPr marL="50800" indent="0">
              <a:buNone/>
            </a:pPr>
            <a:r>
              <a:rPr lang="en-US" sz="2000" dirty="0">
                <a:latin typeface="Open Sans" panose="020B0606030504020204" pitchFamily="34" charset="0"/>
                <a:ea typeface="Open Sans" panose="020B0606030504020204" pitchFamily="34" charset="0"/>
                <a:cs typeface="Open Sans" panose="020B0606030504020204" pitchFamily="34" charset="0"/>
              </a:rPr>
              <a:t>Images should be smaller than 1MB</a:t>
            </a:r>
          </a:p>
          <a:p>
            <a:pPr marL="50800" indent="0">
              <a:buNone/>
            </a:pPr>
            <a:endParaRPr lang="en-US" sz="2000" dirty="0"/>
          </a:p>
        </p:txBody>
      </p:sp>
    </p:spTree>
    <p:extLst>
      <p:ext uri="{BB962C8B-B14F-4D97-AF65-F5344CB8AC3E}">
        <p14:creationId xmlns:p14="http://schemas.microsoft.com/office/powerpoint/2010/main" val="318486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65E44-38FE-4AAE-91BD-08CA6691F6AC}"/>
              </a:ext>
            </a:extLst>
          </p:cNvPr>
          <p:cNvSpPr>
            <a:spLocks noGrp="1"/>
          </p:cNvSpPr>
          <p:nvPr>
            <p:ph type="title"/>
          </p:nvPr>
        </p:nvSpPr>
        <p:spPr/>
        <p:txBody>
          <a:bodyPr/>
          <a:lstStyle/>
          <a:p>
            <a:r>
              <a:rPr lang="en-US" dirty="0">
                <a:latin typeface="Roboto Slab" pitchFamily="2" charset="0"/>
                <a:ea typeface="Roboto Slab" pitchFamily="2" charset="0"/>
              </a:rPr>
              <a:t>Be Concise</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D77B5CFB-4C08-4848-AEC7-29B2E29E605B}"/>
              </a:ext>
            </a:extLst>
          </p:cNvPr>
          <p:cNvSpPr>
            <a:spLocks noGrp="1"/>
          </p:cNvSpPr>
          <p:nvPr>
            <p:ph type="body" idx="1"/>
          </p:nvPr>
        </p:nvSpPr>
        <p:spPr/>
        <p:txBody>
          <a:bodyPr/>
          <a:lstStyle/>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You must ensure that you hand in your assignment on time. (11 words)</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Ensure you hand in your assignment on time. (8 words)</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Ensure your assignment is on time. (6 words)</a:t>
            </a:r>
          </a:p>
          <a:p>
            <a:pPr marL="50800" indent="0">
              <a:buNone/>
            </a:pPr>
            <a:endParaRPr lang="en-US" sz="2400" dirty="0"/>
          </a:p>
        </p:txBody>
      </p:sp>
    </p:spTree>
    <p:extLst>
      <p:ext uri="{BB962C8B-B14F-4D97-AF65-F5344CB8AC3E}">
        <p14:creationId xmlns:p14="http://schemas.microsoft.com/office/powerpoint/2010/main" val="188100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E047-00F7-4A5D-BBED-09A7A5CCF82E}"/>
              </a:ext>
            </a:extLst>
          </p:cNvPr>
          <p:cNvSpPr>
            <a:spLocks noGrp="1"/>
          </p:cNvSpPr>
          <p:nvPr>
            <p:ph type="title"/>
          </p:nvPr>
        </p:nvSpPr>
        <p:spPr/>
        <p:txBody>
          <a:bodyPr/>
          <a:lstStyle/>
          <a:p>
            <a:r>
              <a:rPr lang="en-US" dirty="0"/>
              <a:t>Think about search terms</a:t>
            </a:r>
            <a:br>
              <a:rPr lang="en-US" dirty="0"/>
            </a:br>
            <a:endParaRPr lang="en-US" dirty="0"/>
          </a:p>
        </p:txBody>
      </p:sp>
      <p:sp>
        <p:nvSpPr>
          <p:cNvPr id="3" name="Text Placeholder 2">
            <a:extLst>
              <a:ext uri="{FF2B5EF4-FFF2-40B4-BE49-F238E27FC236}">
                <a16:creationId xmlns:a16="http://schemas.microsoft.com/office/drawing/2014/main" id="{1CDF1CBC-3AF0-4E98-BCE3-A5103A0D6B44}"/>
              </a:ext>
            </a:extLst>
          </p:cNvPr>
          <p:cNvSpPr>
            <a:spLocks noGrp="1"/>
          </p:cNvSpPr>
          <p:nvPr>
            <p:ph type="body" idx="1"/>
          </p:nvPr>
        </p:nvSpPr>
        <p:spPr/>
        <p:txBody>
          <a:bodyPr/>
          <a:lstStyle/>
          <a:p>
            <a:pPr marL="0" indent="0">
              <a:buNone/>
            </a:pPr>
            <a:r>
              <a:rPr lang="en-US" sz="2400" dirty="0">
                <a:solidFill>
                  <a:schemeClr val="tx1"/>
                </a:solidFill>
              </a:rPr>
              <a:t>Think about what words or phrases people may use to try to find your content.</a:t>
            </a:r>
          </a:p>
          <a:p>
            <a:pPr marL="0" indent="0">
              <a:buNone/>
            </a:pPr>
            <a:r>
              <a:rPr lang="en-US" sz="2400" dirty="0">
                <a:solidFill>
                  <a:schemeClr val="tx1"/>
                </a:solidFill>
              </a:rPr>
              <a:t>Use those terms in your content.</a:t>
            </a:r>
          </a:p>
          <a:p>
            <a:pPr marL="0" indent="0">
              <a:buNone/>
            </a:pPr>
            <a:endParaRPr lang="en-US" sz="2400" dirty="0">
              <a:solidFill>
                <a:schemeClr val="tx1"/>
              </a:solidFill>
            </a:endParaRPr>
          </a:p>
          <a:p>
            <a:pPr marL="50800" indent="0">
              <a:buNone/>
            </a:pPr>
            <a:r>
              <a:rPr lang="en-US" sz="2400" dirty="0"/>
              <a:t>If your website contains jargon used in your office, will anyone use that jargon in a search query?</a:t>
            </a:r>
          </a:p>
        </p:txBody>
      </p:sp>
    </p:spTree>
    <p:extLst>
      <p:ext uri="{BB962C8B-B14F-4D97-AF65-F5344CB8AC3E}">
        <p14:creationId xmlns:p14="http://schemas.microsoft.com/office/powerpoint/2010/main" val="1936338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E332CD7-59E9-4A07-8AFB-5C1AA6CD7FC6}"/>
              </a:ext>
            </a:extLst>
          </p:cNvPr>
          <p:cNvSpPr>
            <a:spLocks noGrp="1"/>
          </p:cNvSpPr>
          <p:nvPr>
            <p:ph type="body" idx="1"/>
          </p:nvPr>
        </p:nvSpPr>
        <p:spPr>
          <a:xfrm>
            <a:off x="838200" y="1232357"/>
            <a:ext cx="10515600" cy="4701718"/>
          </a:xfrm>
        </p:spPr>
        <p:txBody>
          <a:bodyPr/>
          <a:lstStyle/>
          <a:p>
            <a:pPr marL="50800" indent="0">
              <a:buNone/>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Tool:</a:t>
            </a:r>
          </a:p>
          <a:p>
            <a:pPr marL="5080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1800" dirty="0" err="1">
                <a:latin typeface="Open Sans" panose="020B0606030504020204" pitchFamily="34" charset="0"/>
                <a:ea typeface="Open Sans" panose="020B0606030504020204" pitchFamily="34" charset="0"/>
                <a:cs typeface="Open Sans" panose="020B0606030504020204" pitchFamily="34" charset="0"/>
              </a:rPr>
              <a:t>DubBot</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1800" dirty="0">
                <a:solidFill>
                  <a:srgbClr val="C00000"/>
                </a:solidFill>
              </a:rPr>
              <a:t>https://dubbot.com/</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1800" dirty="0" err="1">
                <a:latin typeface="Open Sans" panose="020B0606030504020204" pitchFamily="34" charset="0"/>
                <a:ea typeface="Open Sans" panose="020B0606030504020204" pitchFamily="34" charset="0"/>
                <a:cs typeface="Open Sans" panose="020B0606030504020204" pitchFamily="34" charset="0"/>
              </a:rPr>
              <a:t>DubBot</a:t>
            </a:r>
            <a:r>
              <a:rPr lang="en-US" sz="1800" dirty="0">
                <a:latin typeface="Open Sans" panose="020B0606030504020204" pitchFamily="34" charset="0"/>
                <a:ea typeface="Open Sans" panose="020B0606030504020204" pitchFamily="34" charset="0"/>
                <a:cs typeface="Open Sans" panose="020B0606030504020204" pitchFamily="34" charset="0"/>
              </a:rPr>
              <a:t> audits your site for things like misspellings, broken links, accessibility issues, and ways to improve your search engine results.</a:t>
            </a:r>
          </a:p>
          <a:p>
            <a:pPr marL="5080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21692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1BE2B-9858-4B05-B5FB-1A2D4005DD61}"/>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5899A114-29D9-4E3A-A28F-7BC930FA87FA}"/>
              </a:ext>
            </a:extLst>
          </p:cNvPr>
          <p:cNvSpPr>
            <a:spLocks noGrp="1"/>
          </p:cNvSpPr>
          <p:nvPr>
            <p:ph type="body" idx="1"/>
          </p:nvPr>
        </p:nvSpPr>
        <p:spPr>
          <a:xfrm>
            <a:off x="838200" y="2737307"/>
            <a:ext cx="10515600" cy="2025193"/>
          </a:xfrm>
        </p:spPr>
        <p:txBody>
          <a:bodyPr/>
          <a:lstStyle/>
          <a:p>
            <a:pPr marL="50800" indent="0" algn="ctr">
              <a:buNone/>
            </a:pPr>
            <a:r>
              <a:rPr lang="en-US" dirty="0"/>
              <a:t>Do you have them?</a:t>
            </a:r>
          </a:p>
        </p:txBody>
      </p:sp>
    </p:spTree>
    <p:extLst>
      <p:ext uri="{BB962C8B-B14F-4D97-AF65-F5344CB8AC3E}">
        <p14:creationId xmlns:p14="http://schemas.microsoft.com/office/powerpoint/2010/main" val="151197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81C6-B7A8-432A-B34B-BEFDD9C41239}"/>
              </a:ext>
            </a:extLst>
          </p:cNvPr>
          <p:cNvSpPr>
            <a:spLocks noGrp="1"/>
          </p:cNvSpPr>
          <p:nvPr>
            <p:ph type="title"/>
          </p:nvPr>
        </p:nvSpPr>
        <p:spPr/>
        <p:txBody>
          <a:bodyPr/>
          <a:lstStyle/>
          <a:p>
            <a:r>
              <a:rPr lang="en-US" dirty="0">
                <a:latin typeface="Roboto Slab" pitchFamily="2" charset="0"/>
                <a:ea typeface="Roboto Slab" pitchFamily="2" charset="0"/>
              </a:rPr>
              <a:t>Eschew Obfuscation</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B8C7BFE1-6402-41F1-AE11-7AD2398CA281}"/>
              </a:ext>
            </a:extLst>
          </p:cNvPr>
          <p:cNvSpPr>
            <a:spLocks noGrp="1"/>
          </p:cNvSpPr>
          <p:nvPr>
            <p:ph type="body" idx="1"/>
          </p:nvPr>
        </p:nvSpPr>
        <p:spPr/>
        <p:txBody>
          <a:bodyPr/>
          <a:lstStyle/>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Idaho State University provides diverse pathways to retention and graduation through educational preparation, academic and co-curricular opportunities, and extensive student support services.</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ISU’s retention and graduation rates are high because of its diverse academic programs, excellent instruction and student support services.</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ISU has high retention and graduation rates because of its many programs, quality professors, and student services. </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Writing in a simple, informal style is best.</a:t>
            </a:r>
          </a:p>
          <a:p>
            <a:pPr marL="50800" indent="0">
              <a:buNone/>
            </a:pPr>
            <a:endParaRPr lang="en-US" sz="2400" dirty="0"/>
          </a:p>
        </p:txBody>
      </p:sp>
    </p:spTree>
    <p:extLst>
      <p:ext uri="{BB962C8B-B14F-4D97-AF65-F5344CB8AC3E}">
        <p14:creationId xmlns:p14="http://schemas.microsoft.com/office/powerpoint/2010/main" val="73246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4931D68-69CF-4446-A050-78D4B64A12BF}"/>
              </a:ext>
            </a:extLst>
          </p:cNvPr>
          <p:cNvSpPr>
            <a:spLocks noGrp="1"/>
          </p:cNvSpPr>
          <p:nvPr>
            <p:ph type="body" idx="1"/>
          </p:nvPr>
        </p:nvSpPr>
        <p:spPr/>
        <p:txBody>
          <a:bodyPr/>
          <a:lstStyle/>
          <a:p>
            <a:pPr marL="50800" indent="0">
              <a:buNone/>
            </a:pPr>
            <a:r>
              <a:rPr lang="en-US"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Tool:</a:t>
            </a: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The Hemingway App</a:t>
            </a:r>
          </a:p>
          <a:p>
            <a:pPr marL="50800" indent="0">
              <a:buNone/>
            </a:pPr>
            <a:r>
              <a:rPr lang="en-US" sz="2400" dirty="0">
                <a:solidFill>
                  <a:srgbClr val="B82B00"/>
                </a:solidFill>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http://www.hemingwayapp.com/</a:t>
            </a:r>
            <a:r>
              <a:rPr lang="en-US" sz="2400" dirty="0">
                <a:solidFill>
                  <a:srgbClr val="B82B00"/>
                </a:solidFill>
                <a:latin typeface="Open Sans" panose="020B0606030504020204" pitchFamily="34" charset="0"/>
                <a:ea typeface="Open Sans" panose="020B0606030504020204" pitchFamily="34" charset="0"/>
                <a:cs typeface="Open Sans" panose="020B0606030504020204" pitchFamily="34" charset="0"/>
              </a:rPr>
              <a:t> </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It highlights complicated sentences and gives a grade level. </a:t>
            </a: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The goal level for web writing is grade 6-9.</a:t>
            </a:r>
          </a:p>
          <a:p>
            <a:pPr marL="50800" indent="0">
              <a:buNone/>
            </a:pPr>
            <a:endParaRPr lang="en-US" sz="2400" dirty="0"/>
          </a:p>
        </p:txBody>
      </p:sp>
    </p:spTree>
    <p:extLst>
      <p:ext uri="{BB962C8B-B14F-4D97-AF65-F5344CB8AC3E}">
        <p14:creationId xmlns:p14="http://schemas.microsoft.com/office/powerpoint/2010/main" val="1231226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2F655-CA71-4BF6-9163-2AE0EE5E00EE}"/>
              </a:ext>
            </a:extLst>
          </p:cNvPr>
          <p:cNvSpPr>
            <a:spLocks noGrp="1"/>
          </p:cNvSpPr>
          <p:nvPr>
            <p:ph type="title"/>
          </p:nvPr>
        </p:nvSpPr>
        <p:spPr/>
        <p:txBody>
          <a:bodyPr/>
          <a:lstStyle/>
          <a:p>
            <a:r>
              <a:rPr lang="en-US" dirty="0">
                <a:latin typeface="Roboto Slab" pitchFamily="2" charset="0"/>
                <a:ea typeface="Roboto Slab" pitchFamily="2" charset="0"/>
              </a:rPr>
              <a:t>Be Scannable</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5E80A6E9-36C5-4BB3-9168-CC182F6DF94D}"/>
              </a:ext>
            </a:extLst>
          </p:cNvPr>
          <p:cNvSpPr>
            <a:spLocks noGrp="1"/>
          </p:cNvSpPr>
          <p:nvPr>
            <p:ph type="body" idx="1"/>
          </p:nvPr>
        </p:nvSpPr>
        <p:spPr>
          <a:xfrm>
            <a:off x="838200" y="2461082"/>
            <a:ext cx="10515600" cy="3072941"/>
          </a:xfrm>
        </p:spPr>
        <p:txBody>
          <a:bodyPr/>
          <a:lstStyle/>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Nebraska is filled with internationally recognized attractions that draw large crowds of people every year, without fail. In 1996, some of the most popular places were Fort Robinson State Park (355,000 visitors), Scotts Bluff National Monument (132,166), Arbor Lodge State Historical Park &amp; Museum (100,000), </a:t>
            </a:r>
            <a:r>
              <a:rPr lang="en-US" sz="2400" dirty="0" err="1">
                <a:latin typeface="Open Sans" panose="020B0606030504020204" pitchFamily="34" charset="0"/>
                <a:ea typeface="Open Sans" panose="020B0606030504020204" pitchFamily="34" charset="0"/>
                <a:cs typeface="Open Sans" panose="020B0606030504020204" pitchFamily="34" charset="0"/>
              </a:rPr>
              <a:t>Carhenge</a:t>
            </a:r>
            <a:r>
              <a:rPr lang="en-US" sz="2400" dirty="0">
                <a:latin typeface="Open Sans" panose="020B0606030504020204" pitchFamily="34" charset="0"/>
                <a:ea typeface="Open Sans" panose="020B0606030504020204" pitchFamily="34" charset="0"/>
                <a:cs typeface="Open Sans" panose="020B0606030504020204" pitchFamily="34" charset="0"/>
              </a:rPr>
              <a:t> (86,598), </a:t>
            </a:r>
            <a:r>
              <a:rPr lang="en-US" sz="2400" dirty="0" err="1">
                <a:latin typeface="Open Sans" panose="020B0606030504020204" pitchFamily="34" charset="0"/>
                <a:ea typeface="Open Sans" panose="020B0606030504020204" pitchFamily="34" charset="0"/>
                <a:cs typeface="Open Sans" panose="020B0606030504020204" pitchFamily="34" charset="0"/>
              </a:rPr>
              <a:t>Stuhr</a:t>
            </a:r>
            <a:r>
              <a:rPr lang="en-US" sz="2400" dirty="0">
                <a:latin typeface="Open Sans" panose="020B0606030504020204" pitchFamily="34" charset="0"/>
                <a:ea typeface="Open Sans" panose="020B0606030504020204" pitchFamily="34" charset="0"/>
                <a:cs typeface="Open Sans" panose="020B0606030504020204" pitchFamily="34" charset="0"/>
              </a:rPr>
              <a:t> Museum of the Prairie Pioneer (60,002), and Buffalo Bill Ranch State Historical Park (28,446). </a:t>
            </a:r>
          </a:p>
          <a:p>
            <a:endParaRPr lang="en-US" dirty="0"/>
          </a:p>
        </p:txBody>
      </p:sp>
    </p:spTree>
    <p:extLst>
      <p:ext uri="{BB962C8B-B14F-4D97-AF65-F5344CB8AC3E}">
        <p14:creationId xmlns:p14="http://schemas.microsoft.com/office/powerpoint/2010/main" val="70572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A5F84E-2A46-475E-A0F7-EA3E0E019497}"/>
              </a:ext>
            </a:extLst>
          </p:cNvPr>
          <p:cNvSpPr>
            <a:spLocks noGrp="1"/>
          </p:cNvSpPr>
          <p:nvPr>
            <p:ph type="body" idx="1"/>
          </p:nvPr>
        </p:nvSpPr>
        <p:spPr>
          <a:xfrm>
            <a:off x="838200" y="1038225"/>
            <a:ext cx="10515600" cy="5667375"/>
          </a:xfrm>
        </p:spPr>
        <p:txBody>
          <a:bodyPr/>
          <a:lstStyle/>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Easy to scan:</a:t>
            </a:r>
          </a:p>
          <a:p>
            <a:pPr marL="50800" indent="0">
              <a:lnSpc>
                <a:spcPct val="150000"/>
              </a:lnSpc>
              <a:buNone/>
            </a:pPr>
            <a:r>
              <a:rPr lang="en-US" sz="2400" dirty="0">
                <a:latin typeface="Open Sans" panose="020B0606030504020204" pitchFamily="34" charset="0"/>
                <a:ea typeface="Open Sans" panose="020B0606030504020204" pitchFamily="34" charset="0"/>
                <a:cs typeface="Open Sans" panose="020B0606030504020204" pitchFamily="34" charset="0"/>
              </a:rPr>
              <a:t>In 1996, six of the most-visited places in Nebraska were:</a:t>
            </a:r>
          </a:p>
          <a:p>
            <a:pPr marL="342900" indent="-342900">
              <a:lnSpc>
                <a:spcPct val="150000"/>
              </a:lnSpc>
            </a:pPr>
            <a:r>
              <a:rPr lang="en-US" sz="2400" dirty="0">
                <a:latin typeface="Open Sans" panose="020B0606030504020204" pitchFamily="34" charset="0"/>
                <a:ea typeface="Open Sans" panose="020B0606030504020204" pitchFamily="34" charset="0"/>
                <a:cs typeface="Open Sans" panose="020B0606030504020204" pitchFamily="34" charset="0"/>
              </a:rPr>
              <a:t>Fort Robinson State Park</a:t>
            </a:r>
          </a:p>
          <a:p>
            <a:pPr marL="342900" indent="-342900">
              <a:lnSpc>
                <a:spcPct val="150000"/>
              </a:lnSpc>
            </a:pPr>
            <a:r>
              <a:rPr lang="en-US" sz="2400" dirty="0">
                <a:latin typeface="Open Sans" panose="020B0606030504020204" pitchFamily="34" charset="0"/>
                <a:ea typeface="Open Sans" panose="020B0606030504020204" pitchFamily="34" charset="0"/>
                <a:cs typeface="Open Sans" panose="020B0606030504020204" pitchFamily="34" charset="0"/>
              </a:rPr>
              <a:t>Scotts Bluff National Monument</a:t>
            </a:r>
          </a:p>
          <a:p>
            <a:pPr marL="342900" indent="-342900">
              <a:lnSpc>
                <a:spcPct val="150000"/>
              </a:lnSpc>
            </a:pPr>
            <a:r>
              <a:rPr lang="en-US" sz="2400" dirty="0">
                <a:latin typeface="Open Sans" panose="020B0606030504020204" pitchFamily="34" charset="0"/>
                <a:ea typeface="Open Sans" panose="020B0606030504020204" pitchFamily="34" charset="0"/>
                <a:cs typeface="Open Sans" panose="020B0606030504020204" pitchFamily="34" charset="0"/>
              </a:rPr>
              <a:t>Arbor Lodge State Historical Park &amp; Museum</a:t>
            </a:r>
          </a:p>
          <a:p>
            <a:pPr marL="342900" indent="-342900">
              <a:lnSpc>
                <a:spcPct val="150000"/>
              </a:lnSpc>
            </a:pPr>
            <a:r>
              <a:rPr lang="en-US" sz="2400" dirty="0" err="1">
                <a:latin typeface="Open Sans" panose="020B0606030504020204" pitchFamily="34" charset="0"/>
                <a:ea typeface="Open Sans" panose="020B0606030504020204" pitchFamily="34" charset="0"/>
                <a:cs typeface="Open Sans" panose="020B0606030504020204" pitchFamily="34" charset="0"/>
              </a:rPr>
              <a:t>Carhenge</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50000"/>
              </a:lnSpc>
            </a:pPr>
            <a:r>
              <a:rPr lang="en-US" sz="2400" dirty="0" err="1">
                <a:latin typeface="Open Sans" panose="020B0606030504020204" pitchFamily="34" charset="0"/>
                <a:ea typeface="Open Sans" panose="020B0606030504020204" pitchFamily="34" charset="0"/>
                <a:cs typeface="Open Sans" panose="020B0606030504020204" pitchFamily="34" charset="0"/>
              </a:rPr>
              <a:t>Stuhr</a:t>
            </a:r>
            <a:r>
              <a:rPr lang="en-US" sz="2400" dirty="0">
                <a:latin typeface="Open Sans" panose="020B0606030504020204" pitchFamily="34" charset="0"/>
                <a:ea typeface="Open Sans" panose="020B0606030504020204" pitchFamily="34" charset="0"/>
                <a:cs typeface="Open Sans" panose="020B0606030504020204" pitchFamily="34" charset="0"/>
              </a:rPr>
              <a:t> Museum of the Prairie Pioneer</a:t>
            </a:r>
          </a:p>
          <a:p>
            <a:pPr marL="342900" indent="-342900">
              <a:lnSpc>
                <a:spcPct val="150000"/>
              </a:lnSpc>
            </a:pPr>
            <a:r>
              <a:rPr lang="en-US" sz="2400" dirty="0">
                <a:latin typeface="Open Sans" panose="020B0606030504020204" pitchFamily="34" charset="0"/>
                <a:ea typeface="Open Sans" panose="020B0606030504020204" pitchFamily="34" charset="0"/>
                <a:cs typeface="Open Sans" panose="020B0606030504020204" pitchFamily="34" charset="0"/>
              </a:rPr>
              <a:t>Buffalo Bill Ranch State Historical Park</a:t>
            </a:r>
          </a:p>
          <a:p>
            <a:pPr marL="50800" indent="0">
              <a:buNone/>
            </a:pPr>
            <a:endParaRPr lang="en-US" sz="2400" dirty="0"/>
          </a:p>
        </p:txBody>
      </p:sp>
    </p:spTree>
    <p:extLst>
      <p:ext uri="{BB962C8B-B14F-4D97-AF65-F5344CB8AC3E}">
        <p14:creationId xmlns:p14="http://schemas.microsoft.com/office/powerpoint/2010/main" val="1382485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3B33-6270-4149-9832-F2ED9382B07A}"/>
              </a:ext>
            </a:extLst>
          </p:cNvPr>
          <p:cNvSpPr>
            <a:spLocks noGrp="1"/>
          </p:cNvSpPr>
          <p:nvPr>
            <p:ph type="title"/>
          </p:nvPr>
        </p:nvSpPr>
        <p:spPr/>
        <p:txBody>
          <a:bodyPr/>
          <a:lstStyle/>
          <a:p>
            <a:r>
              <a:rPr lang="en-US" dirty="0">
                <a:latin typeface="Roboto Slab" pitchFamily="2" charset="0"/>
                <a:ea typeface="Roboto Slab" pitchFamily="2" charset="0"/>
              </a:rPr>
              <a:t>Emphasizing Content</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3F540048-385F-45E1-8755-90438E9F4355}"/>
              </a:ext>
            </a:extLst>
          </p:cNvPr>
          <p:cNvSpPr>
            <a:spLocks noGrp="1"/>
          </p:cNvSpPr>
          <p:nvPr>
            <p:ph type="body" idx="1"/>
          </p:nvPr>
        </p:nvSpPr>
        <p:spPr/>
        <p:txBody>
          <a:bodyPr/>
          <a:lstStyle/>
          <a:p>
            <a:pPr marL="742950" lvl="1" indent="-285750">
              <a:lnSpc>
                <a:spcPct val="150000"/>
              </a:lnSpc>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Bold </a:t>
            </a:r>
            <a:r>
              <a:rPr lang="en-US" dirty="0">
                <a:latin typeface="Open Sans" panose="020B0606030504020204" pitchFamily="34" charset="0"/>
                <a:ea typeface="Open Sans" panose="020B0606030504020204" pitchFamily="34" charset="0"/>
                <a:cs typeface="Open Sans" panose="020B0606030504020204" pitchFamily="34" charset="0"/>
              </a:rPr>
              <a:t>and </a:t>
            </a:r>
            <a:r>
              <a:rPr lang="en-US" i="1" dirty="0">
                <a:latin typeface="Open Sans" panose="020B0606030504020204" pitchFamily="34" charset="0"/>
                <a:ea typeface="Open Sans" panose="020B0606030504020204" pitchFamily="34" charset="0"/>
                <a:cs typeface="Open Sans" panose="020B0606030504020204" pitchFamily="34" charset="0"/>
              </a:rPr>
              <a:t>italics</a:t>
            </a:r>
            <a:r>
              <a:rPr lang="en-US" dirty="0">
                <a:latin typeface="Open Sans" panose="020B0606030504020204" pitchFamily="34" charset="0"/>
                <a:ea typeface="Open Sans" panose="020B0606030504020204" pitchFamily="34" charset="0"/>
                <a:cs typeface="Open Sans" panose="020B0606030504020204" pitchFamily="34" charset="0"/>
              </a:rPr>
              <a:t>- use sparingly </a:t>
            </a:r>
          </a:p>
          <a:p>
            <a:pPr marL="742950" lvl="1" indent="-285750">
              <a:lnSpc>
                <a:spcPct val="150000"/>
              </a:lnSpc>
              <a:buFont typeface="Arial" panose="020B0604020202020204" pitchFamily="34" charset="0"/>
              <a:buChar char="•"/>
            </a:pPr>
            <a:r>
              <a:rPr lang="en-US" u="sng" dirty="0">
                <a:latin typeface="Open Sans" panose="020B0606030504020204" pitchFamily="34" charset="0"/>
                <a:ea typeface="Open Sans" panose="020B0606030504020204" pitchFamily="34" charset="0"/>
                <a:cs typeface="Open Sans" panose="020B0606030504020204" pitchFamily="34" charset="0"/>
              </a:rPr>
              <a:t>Underlines</a:t>
            </a:r>
            <a:r>
              <a:rPr lang="en-US" dirty="0">
                <a:latin typeface="Open Sans" panose="020B0606030504020204" pitchFamily="34" charset="0"/>
                <a:ea typeface="Open Sans" panose="020B0606030504020204" pitchFamily="34" charset="0"/>
                <a:cs typeface="Open Sans" panose="020B0606030504020204" pitchFamily="34" charset="0"/>
              </a:rPr>
              <a:t> are for links only, not text</a:t>
            </a:r>
          </a:p>
          <a:p>
            <a:pPr marL="742950" lvl="1" indent="-28575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AVOID USING ALL CAPITAL LETTERS</a:t>
            </a:r>
          </a:p>
          <a:p>
            <a:pPr marL="742950" lvl="1" indent="-28575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Do not use multiple exclamation points!!!!! Use exclamation points sparingly.</a:t>
            </a:r>
          </a:p>
          <a:p>
            <a:pPr marL="50800" indent="0">
              <a:buNone/>
            </a:pPr>
            <a:endParaRPr lang="en-US" dirty="0"/>
          </a:p>
        </p:txBody>
      </p:sp>
    </p:spTree>
    <p:extLst>
      <p:ext uri="{BB962C8B-B14F-4D97-AF65-F5344CB8AC3E}">
        <p14:creationId xmlns:p14="http://schemas.microsoft.com/office/powerpoint/2010/main" val="181450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BBE96-4823-4AA4-A9E6-E838856C6CD6}"/>
              </a:ext>
            </a:extLst>
          </p:cNvPr>
          <p:cNvSpPr>
            <a:spLocks noGrp="1"/>
          </p:cNvSpPr>
          <p:nvPr>
            <p:ph type="title"/>
          </p:nvPr>
        </p:nvSpPr>
        <p:spPr/>
        <p:txBody>
          <a:bodyPr/>
          <a:lstStyle/>
          <a:p>
            <a:r>
              <a:rPr lang="en-US" dirty="0">
                <a:latin typeface="Roboto Slab" pitchFamily="2" charset="0"/>
                <a:ea typeface="Roboto Slab" pitchFamily="2" charset="0"/>
              </a:rPr>
              <a:t>Headings with associated text</a:t>
            </a:r>
            <a:br>
              <a:rPr lang="en-US" dirty="0">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7449F55F-D340-43D7-BD13-44392E0B3CDE}"/>
              </a:ext>
            </a:extLst>
          </p:cNvPr>
          <p:cNvSpPr>
            <a:spLocks noGrp="1"/>
          </p:cNvSpPr>
          <p:nvPr>
            <p:ph type="body" idx="1"/>
          </p:nvPr>
        </p:nvSpPr>
        <p:spPr/>
        <p:txBody>
          <a:bodyPr/>
          <a:lstStyle/>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Headings will help you organize your content.</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They will help the users know what is on the page and find what they are looking for.</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Headings have numbers associated with them.</a:t>
            </a: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Heading 1 – heading 4</a:t>
            </a:r>
          </a:p>
          <a:p>
            <a:pPr marL="50800" indent="0">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50800" indent="0">
              <a:buNone/>
            </a:pPr>
            <a:r>
              <a:rPr lang="en-US" sz="2400" dirty="0">
                <a:latin typeface="Open Sans" panose="020B0606030504020204" pitchFamily="34" charset="0"/>
                <a:ea typeface="Open Sans" panose="020B0606030504020204" pitchFamily="34" charset="0"/>
                <a:cs typeface="Open Sans" panose="020B0606030504020204" pitchFamily="34" charset="0"/>
              </a:rPr>
              <a:t>The numbers refer to the size of the text, but more importantly, they tell how important a heading is.</a:t>
            </a:r>
          </a:p>
          <a:p>
            <a:pPr marL="50800" indent="0">
              <a:buNone/>
            </a:pPr>
            <a:endParaRPr lang="en-US" sz="2400" dirty="0"/>
          </a:p>
        </p:txBody>
      </p:sp>
    </p:spTree>
    <p:extLst>
      <p:ext uri="{BB962C8B-B14F-4D97-AF65-F5344CB8AC3E}">
        <p14:creationId xmlns:p14="http://schemas.microsoft.com/office/powerpoint/2010/main" val="2539988193"/>
      </p:ext>
    </p:extLst>
  </p:cSld>
  <p:clrMapOvr>
    <a:masterClrMapping/>
  </p:clrMapOvr>
</p:sld>
</file>

<file path=ppt/theme/theme1.xml><?xml version="1.0" encoding="utf-8"?>
<a:theme xmlns:a="http://schemas.openxmlformats.org/drawingml/2006/main" name="Office Theme">
  <a:themeElements>
    <a:clrScheme name="Idaho State">
      <a:dk1>
        <a:srgbClr val="000000"/>
      </a:dk1>
      <a:lt1>
        <a:srgbClr val="FFFFFF"/>
      </a:lt1>
      <a:dk2>
        <a:srgbClr val="828282"/>
      </a:dk2>
      <a:lt2>
        <a:srgbClr val="E6E7E8"/>
      </a:lt2>
      <a:accent1>
        <a:srgbClr val="F37920"/>
      </a:accent1>
      <a:accent2>
        <a:srgbClr val="A7A7A7"/>
      </a:accent2>
      <a:accent3>
        <a:srgbClr val="A7A7A7"/>
      </a:accent3>
      <a:accent4>
        <a:srgbClr val="FFFFFF"/>
      </a:accent4>
      <a:accent5>
        <a:srgbClr val="F69240"/>
      </a:accent5>
      <a:accent6>
        <a:srgbClr val="F37920"/>
      </a:accent6>
      <a:hlink>
        <a:srgbClr val="F37920"/>
      </a:hlink>
      <a:folHlink>
        <a:srgbClr val="828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1486</TotalTime>
  <Words>1850</Words>
  <Application>Microsoft Office PowerPoint</Application>
  <PresentationFormat>Widescreen</PresentationFormat>
  <Paragraphs>283</Paragraphs>
  <Slides>32</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Lato</vt:lpstr>
      <vt:lpstr>Open Sans</vt:lpstr>
      <vt:lpstr>Roboto</vt:lpstr>
      <vt:lpstr>Roboto Slab</vt:lpstr>
      <vt:lpstr>Office Theme</vt:lpstr>
      <vt:lpstr>Web Content Training</vt:lpstr>
      <vt:lpstr>Writing for the web is different </vt:lpstr>
      <vt:lpstr>Be Concise </vt:lpstr>
      <vt:lpstr>Eschew Obfuscation </vt:lpstr>
      <vt:lpstr>PowerPoint Presentation</vt:lpstr>
      <vt:lpstr>Be Scannable </vt:lpstr>
      <vt:lpstr>PowerPoint Presentation</vt:lpstr>
      <vt:lpstr>Emphasizing Content </vt:lpstr>
      <vt:lpstr>Headings with associated text </vt:lpstr>
      <vt:lpstr>Be Relevant </vt:lpstr>
      <vt:lpstr>Audience</vt:lpstr>
      <vt:lpstr>Get to the point</vt:lpstr>
      <vt:lpstr>Content should be current </vt:lpstr>
      <vt:lpstr>PowerPoint Presentation</vt:lpstr>
      <vt:lpstr>Using Images</vt:lpstr>
      <vt:lpstr>PowerPoint Presentation</vt:lpstr>
      <vt:lpstr>Resizing Images</vt:lpstr>
      <vt:lpstr>Making Links </vt:lpstr>
      <vt:lpstr>This is bad, let’s fix it </vt:lpstr>
      <vt:lpstr>TEST </vt:lpstr>
      <vt:lpstr>Accessibility </vt:lpstr>
      <vt:lpstr>How to make accessible sites </vt:lpstr>
      <vt:lpstr>Image Descriptions </vt:lpstr>
      <vt:lpstr>Documents and Videos </vt:lpstr>
      <vt:lpstr>Color Contrast</vt:lpstr>
      <vt:lpstr>Search Engine Optimization </vt:lpstr>
      <vt:lpstr>What Search Engines Want </vt:lpstr>
      <vt:lpstr>SEO Big 3 </vt:lpstr>
      <vt:lpstr>Images </vt:lpstr>
      <vt:lpstr>Think about search terms </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Content Training</dc:title>
  <dc:creator>Microsoft Office User</dc:creator>
  <cp:lastModifiedBy>Joe Marley</cp:lastModifiedBy>
  <cp:revision>41</cp:revision>
  <dcterms:created xsi:type="dcterms:W3CDTF">2019-07-31T20:40:14Z</dcterms:created>
  <dcterms:modified xsi:type="dcterms:W3CDTF">2022-06-17T21:14:57Z</dcterms:modified>
</cp:coreProperties>
</file>