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9" r:id="rId4"/>
    <p:sldMasterId id="2147493463" r:id="rId5"/>
    <p:sldMasterId id="2147493468" r:id="rId6"/>
    <p:sldMasterId id="2147493470" r:id="rId7"/>
  </p:sldMasterIdLst>
  <p:notesMasterIdLst>
    <p:notesMasterId r:id="rId29"/>
  </p:notesMasterIdLst>
  <p:handoutMasterIdLst>
    <p:handoutMasterId r:id="rId30"/>
  </p:handoutMasterIdLst>
  <p:sldIdLst>
    <p:sldId id="265" r:id="rId8"/>
    <p:sldId id="269" r:id="rId9"/>
    <p:sldId id="414" r:id="rId10"/>
    <p:sldId id="288" r:id="rId11"/>
    <p:sldId id="355" r:id="rId12"/>
    <p:sldId id="305" r:id="rId13"/>
    <p:sldId id="406" r:id="rId14"/>
    <p:sldId id="315" r:id="rId15"/>
    <p:sldId id="316" r:id="rId16"/>
    <p:sldId id="415" r:id="rId17"/>
    <p:sldId id="413" r:id="rId18"/>
    <p:sldId id="422" r:id="rId19"/>
    <p:sldId id="423" r:id="rId20"/>
    <p:sldId id="418" r:id="rId21"/>
    <p:sldId id="417" r:id="rId22"/>
    <p:sldId id="357" r:id="rId23"/>
    <p:sldId id="307" r:id="rId24"/>
    <p:sldId id="309" r:id="rId25"/>
    <p:sldId id="310" r:id="rId26"/>
    <p:sldId id="379" r:id="rId27"/>
    <p:sldId id="363" r:id="rId28"/>
  </p:sldIdLst>
  <p:sldSz cx="9144000" cy="6858000" type="screen4x3"/>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orient="horz" pos="4176">
          <p15:clr>
            <a:srgbClr val="A4A3A4"/>
          </p15:clr>
        </p15:guide>
        <p15:guide id="3" orient="horz" pos="2592" userDrawn="1">
          <p15:clr>
            <a:srgbClr val="A4A3A4"/>
          </p15:clr>
        </p15:guide>
        <p15:guide id="4" pos="2616">
          <p15:clr>
            <a:srgbClr val="A4A3A4"/>
          </p15:clr>
        </p15:guide>
        <p15:guide id="5" pos="4086">
          <p15:clr>
            <a:srgbClr val="A4A3A4"/>
          </p15:clr>
        </p15:guide>
        <p15:guide id="6" pos="1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terprise Holdings User" initials="EHI" lastIdx="2" clrIdx="0"/>
  <p:cmAuthor id="1" name="Administra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542"/>
    <a:srgbClr val="005424"/>
    <a:srgbClr val="3F7FBF"/>
    <a:srgbClr val="5482AB"/>
    <a:srgbClr val="00713A"/>
    <a:srgbClr val="595959"/>
    <a:srgbClr val="505055"/>
    <a:srgbClr val="4D4D4D"/>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68953" autoAdjust="0"/>
  </p:normalViewPr>
  <p:slideViewPr>
    <p:cSldViewPr snapToGrid="0">
      <p:cViewPr varScale="1">
        <p:scale>
          <a:sx n="60" d="100"/>
          <a:sy n="60" d="100"/>
        </p:scale>
        <p:origin x="2232" y="53"/>
      </p:cViewPr>
      <p:guideLst>
        <p:guide orient="horz" pos="4319"/>
        <p:guide orient="horz" pos="4176"/>
        <p:guide orient="horz" pos="2592"/>
        <p:guide pos="2616"/>
        <p:guide pos="4086"/>
        <p:guide pos="132"/>
      </p:guideLst>
    </p:cSldViewPr>
  </p:slideViewPr>
  <p:outlineViewPr>
    <p:cViewPr>
      <p:scale>
        <a:sx n="33" d="100"/>
        <a:sy n="33" d="100"/>
      </p:scale>
      <p:origin x="0" y="-2040"/>
    </p:cViewPr>
  </p:outlineViewPr>
  <p:notesTextViewPr>
    <p:cViewPr>
      <p:scale>
        <a:sx n="3" d="2"/>
        <a:sy n="3" d="2"/>
      </p:scale>
      <p:origin x="0" y="0"/>
    </p:cViewPr>
  </p:notesTextViewPr>
  <p:sorterViewPr>
    <p:cViewPr>
      <p:scale>
        <a:sx n="69" d="100"/>
        <a:sy n="6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4" y="0"/>
            <a:ext cx="4033943" cy="351155"/>
          </a:xfrm>
          <a:prstGeom prst="rect">
            <a:avLst/>
          </a:prstGeom>
        </p:spPr>
        <p:txBody>
          <a:bodyPr vert="horz" lIns="93324" tIns="46662" rIns="93324" bIns="46662" rtlCol="0"/>
          <a:lstStyle>
            <a:lvl1pPr algn="r">
              <a:defRPr sz="1200"/>
            </a:lvl1pPr>
          </a:lstStyle>
          <a:p>
            <a:fld id="{ADC9F9C6-54B5-F041-9692-CF76D1866E4E}" type="datetimeFigureOut">
              <a:rPr lang="en-US" smtClean="0"/>
              <a:t>1/8/2020</a:t>
            </a:fld>
            <a:endParaRPr lang="en-US"/>
          </a:p>
        </p:txBody>
      </p:sp>
      <p:sp>
        <p:nvSpPr>
          <p:cNvPr id="4" name="Footer Placeholder 3"/>
          <p:cNvSpPr>
            <a:spLocks noGrp="1"/>
          </p:cNvSpPr>
          <p:nvPr>
            <p:ph type="ftr" sz="quarter" idx="2"/>
          </p:nvPr>
        </p:nvSpPr>
        <p:spPr>
          <a:xfrm>
            <a:off x="1" y="6670726"/>
            <a:ext cx="4033943" cy="3511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4" y="6670726"/>
            <a:ext cx="4033943" cy="351155"/>
          </a:xfrm>
          <a:prstGeom prst="rect">
            <a:avLst/>
          </a:prstGeom>
        </p:spPr>
        <p:txBody>
          <a:bodyPr vert="horz" lIns="93324" tIns="46662" rIns="93324" bIns="46662" rtlCol="0" anchor="b"/>
          <a:lstStyle>
            <a:lvl1pPr algn="r">
              <a:defRPr sz="1200"/>
            </a:lvl1pPr>
          </a:lstStyle>
          <a:p>
            <a:fld id="{1E75A6D9-B0FF-2149-BD07-730DEF1E2376}" type="slidenum">
              <a:rPr lang="en-US" smtClean="0"/>
              <a:t>‹#›</a:t>
            </a:fld>
            <a:endParaRPr lang="en-US"/>
          </a:p>
        </p:txBody>
      </p:sp>
    </p:spTree>
    <p:extLst>
      <p:ext uri="{BB962C8B-B14F-4D97-AF65-F5344CB8AC3E}">
        <p14:creationId xmlns:p14="http://schemas.microsoft.com/office/powerpoint/2010/main" val="3563414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1155"/>
          </a:xfrm>
          <a:prstGeom prst="rect">
            <a:avLst/>
          </a:prstGeom>
        </p:spPr>
        <p:txBody>
          <a:bodyPr vert="horz" lIns="93324" tIns="46662" rIns="93324" bIns="46662" rtlCol="0"/>
          <a:lstStyle>
            <a:lvl1pPr algn="r">
              <a:defRPr sz="1200"/>
            </a:lvl1pPr>
          </a:lstStyle>
          <a:p>
            <a:fld id="{1F0CB441-D4C3-1740-8097-52C33445A859}" type="datetimeFigureOut">
              <a:rPr lang="en-US" smtClean="0"/>
              <a:t>1/8/2020</a:t>
            </a:fld>
            <a:endParaRPr lang="en-US"/>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6"/>
            <a:ext cx="4033943" cy="3511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6"/>
            <a:ext cx="4033943" cy="351155"/>
          </a:xfrm>
          <a:prstGeom prst="rect">
            <a:avLst/>
          </a:prstGeom>
        </p:spPr>
        <p:txBody>
          <a:bodyPr vert="horz" lIns="93324" tIns="46662" rIns="93324" bIns="46662" rtlCol="0" anchor="b"/>
          <a:lstStyle>
            <a:lvl1pPr algn="r">
              <a:defRPr sz="1200"/>
            </a:lvl1pPr>
          </a:lstStyle>
          <a:p>
            <a:fld id="{79E12BBE-4234-E54F-BC0B-61B1C4ED9BC0}" type="slidenum">
              <a:rPr lang="en-US" smtClean="0"/>
              <a:t>‹#›</a:t>
            </a:fld>
            <a:endParaRPr lang="en-US"/>
          </a:p>
        </p:txBody>
      </p:sp>
    </p:spTree>
    <p:extLst>
      <p:ext uri="{BB962C8B-B14F-4D97-AF65-F5344CB8AC3E}">
        <p14:creationId xmlns:p14="http://schemas.microsoft.com/office/powerpoint/2010/main" val="2109814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12BBE-4234-E54F-BC0B-61B1C4ED9BC0}" type="slidenum">
              <a:rPr lang="en-US" smtClean="0"/>
              <a:t>1</a:t>
            </a:fld>
            <a:endParaRPr lang="en-US"/>
          </a:p>
        </p:txBody>
      </p:sp>
    </p:spTree>
    <p:extLst>
      <p:ext uri="{BB962C8B-B14F-4D97-AF65-F5344CB8AC3E}">
        <p14:creationId xmlns:p14="http://schemas.microsoft.com/office/powerpoint/2010/main" val="343347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65"/>
            <a:r>
              <a:rPr lang="en-US" sz="1200" b="1" dirty="0">
                <a:ea typeface="ＭＳ Ｐゴシック" pitchFamily="34" charset="-128"/>
              </a:rPr>
              <a:t>Time &amp; Mileage: </a:t>
            </a:r>
            <a:r>
              <a:rPr lang="en-US" sz="1200" dirty="0">
                <a:ea typeface="ＭＳ Ｐゴシック" pitchFamily="34" charset="-128"/>
              </a:rPr>
              <a:t>Base Rates, Special City Rates, City Differentials, Mileage Fees, One-Way Fees, Weekly Factor, Monthly Factor, One-Day Surcharge, Loss Damage Waiver, and Liability</a:t>
            </a:r>
          </a:p>
          <a:p>
            <a:pPr defTabSz="932065"/>
            <a:endParaRPr lang="en-US" sz="1200" dirty="0">
              <a:ea typeface="ＭＳ Ｐゴシック" pitchFamily="34" charset="-128"/>
            </a:endParaRPr>
          </a:p>
          <a:p>
            <a:pPr defTabSz="932065"/>
            <a:r>
              <a:rPr lang="en-US" sz="1200" b="1" dirty="0">
                <a:ea typeface="ＭＳ Ｐゴシック" pitchFamily="34" charset="-128"/>
              </a:rPr>
              <a:t>Optional Services: </a:t>
            </a:r>
            <a:r>
              <a:rPr lang="en-US" sz="1200" dirty="0">
                <a:ea typeface="ＭＳ Ｐゴシック" pitchFamily="34" charset="-128"/>
              </a:rPr>
              <a:t>GPS, Refuel, Toll Tag, Satellite Radio</a:t>
            </a:r>
          </a:p>
          <a:p>
            <a:pPr defTabSz="932065"/>
            <a:endParaRPr lang="en-US" sz="1200" dirty="0">
              <a:ea typeface="ＭＳ Ｐゴシック" pitchFamily="34" charset="-128"/>
            </a:endParaRPr>
          </a:p>
          <a:p>
            <a:pPr defTabSz="932065"/>
            <a:r>
              <a:rPr lang="en-US" sz="1200" b="1" dirty="0">
                <a:ea typeface="ＭＳ Ｐゴシック" pitchFamily="34" charset="-128"/>
              </a:rPr>
              <a:t>Business Practices:</a:t>
            </a:r>
          </a:p>
          <a:p>
            <a:pPr defTabSz="932065"/>
            <a:r>
              <a:rPr lang="en-US" sz="1200" dirty="0">
                <a:ea typeface="ＭＳ Ｐゴシック" pitchFamily="34" charset="-128"/>
              </a:rPr>
              <a:t>Capacity Control, Participating Locations, Energy Recovery Fees, Blackout Dates</a:t>
            </a:r>
          </a:p>
          <a:p>
            <a:pPr defTabSz="932065"/>
            <a:r>
              <a:rPr lang="en-US" sz="1200" dirty="0">
                <a:ea typeface="ＭＳ Ｐゴシック" pitchFamily="34" charset="-128"/>
              </a:rPr>
              <a:t>Are Rebates On All Rentals? </a:t>
            </a:r>
          </a:p>
          <a:p>
            <a:pPr defTabSz="932065"/>
            <a:r>
              <a:rPr lang="en-US" sz="1200" dirty="0">
                <a:ea typeface="ＭＳ Ｐゴシック" pitchFamily="34" charset="-128"/>
              </a:rPr>
              <a:t>One-Way Availability, and Best Rate</a:t>
            </a:r>
          </a:p>
          <a:p>
            <a:pPr defTabSz="932065"/>
            <a:endParaRPr lang="en-US" sz="1200" dirty="0">
              <a:ea typeface="ＭＳ Ｐゴシック" pitchFamily="34" charset="-128"/>
            </a:endParaRPr>
          </a:p>
          <a:p>
            <a:pPr defTabSz="932065"/>
            <a:r>
              <a:rPr lang="en-US" sz="1200" b="1" dirty="0">
                <a:ea typeface="ＭＳ Ｐゴシック" pitchFamily="34" charset="-128"/>
              </a:rPr>
              <a:t>Taxes &amp; Fees: </a:t>
            </a:r>
            <a:r>
              <a:rPr lang="en-US" sz="1200" dirty="0">
                <a:ea typeface="ＭＳ Ｐゴシック" pitchFamily="34" charset="-128"/>
              </a:rPr>
              <a:t>Are They The Same?</a:t>
            </a:r>
          </a:p>
          <a:p>
            <a:pPr defTabSz="932065"/>
            <a:r>
              <a:rPr lang="en-US" sz="1200" dirty="0">
                <a:ea typeface="ＭＳ Ｐゴシック" pitchFamily="34" charset="-128"/>
              </a:rPr>
              <a:t>Lower Cost, Lower Taxes</a:t>
            </a:r>
          </a:p>
          <a:p>
            <a:pPr defTabSz="932065"/>
            <a:r>
              <a:rPr lang="en-US" sz="1200" dirty="0">
                <a:ea typeface="ＭＳ Ｐゴシック" pitchFamily="34" charset="-128"/>
              </a:rPr>
              <a:t>Bus Fees Can Vary</a:t>
            </a:r>
          </a:p>
        </p:txBody>
      </p:sp>
      <p:sp>
        <p:nvSpPr>
          <p:cNvPr id="4" name="Slide Number Placeholder 3"/>
          <p:cNvSpPr>
            <a:spLocks noGrp="1"/>
          </p:cNvSpPr>
          <p:nvPr>
            <p:ph type="sldNum" sz="quarter" idx="10"/>
          </p:nvPr>
        </p:nvSpPr>
        <p:spPr/>
        <p:txBody>
          <a:bodyPr/>
          <a:lstStyle/>
          <a:p>
            <a:fld id="{79E12BBE-4234-E54F-BC0B-61B1C4ED9BC0}" type="slidenum">
              <a:rPr lang="en-US" smtClean="0"/>
              <a:t>10</a:t>
            </a:fld>
            <a:endParaRPr lang="en-US"/>
          </a:p>
        </p:txBody>
      </p:sp>
    </p:spTree>
    <p:extLst>
      <p:ext uri="{BB962C8B-B14F-4D97-AF65-F5344CB8AC3E}">
        <p14:creationId xmlns:p14="http://schemas.microsoft.com/office/powerpoint/2010/main" val="3740334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65"/>
            <a:r>
              <a:rPr lang="en-US" sz="1200" b="1" dirty="0">
                <a:ea typeface="ＭＳ Ｐゴシック" pitchFamily="34" charset="-128"/>
              </a:rPr>
              <a:t>Time &amp; Mileage: </a:t>
            </a:r>
            <a:r>
              <a:rPr lang="en-US" sz="1200" dirty="0">
                <a:ea typeface="ＭＳ Ｐゴシック" pitchFamily="34" charset="-128"/>
              </a:rPr>
              <a:t>Base Rates, Special City Rates, City Differentials, Mileage Fees, One-Way Fees, Weekly Factor, Monthly Factor, One-Day Surcharge, Loss Damage Waiver, and Liability</a:t>
            </a:r>
          </a:p>
          <a:p>
            <a:pPr defTabSz="932065"/>
            <a:endParaRPr lang="en-US" sz="1200" dirty="0">
              <a:ea typeface="ＭＳ Ｐゴシック" pitchFamily="34" charset="-128"/>
            </a:endParaRPr>
          </a:p>
          <a:p>
            <a:pPr defTabSz="932065"/>
            <a:r>
              <a:rPr lang="en-US" sz="1200" b="1" dirty="0">
                <a:ea typeface="ＭＳ Ｐゴシック" pitchFamily="34" charset="-128"/>
              </a:rPr>
              <a:t>Optional Services: </a:t>
            </a:r>
            <a:r>
              <a:rPr lang="en-US" sz="1200" dirty="0">
                <a:ea typeface="ＭＳ Ｐゴシック" pitchFamily="34" charset="-128"/>
              </a:rPr>
              <a:t>GPS, Refuel, Toll Tag, Satellite Radio</a:t>
            </a:r>
          </a:p>
          <a:p>
            <a:pPr defTabSz="932065"/>
            <a:endParaRPr lang="en-US" sz="1200" dirty="0">
              <a:ea typeface="ＭＳ Ｐゴシック" pitchFamily="34" charset="-128"/>
            </a:endParaRPr>
          </a:p>
          <a:p>
            <a:pPr defTabSz="932065"/>
            <a:r>
              <a:rPr lang="en-US" sz="1200" b="1" dirty="0">
                <a:ea typeface="ＭＳ Ｐゴシック" pitchFamily="34" charset="-128"/>
              </a:rPr>
              <a:t>Business Practices:</a:t>
            </a:r>
          </a:p>
          <a:p>
            <a:pPr defTabSz="932065"/>
            <a:r>
              <a:rPr lang="en-US" sz="1200" dirty="0">
                <a:ea typeface="ＭＳ Ｐゴシック" pitchFamily="34" charset="-128"/>
              </a:rPr>
              <a:t>Capacity Control, Participating Locations, Energy Recovery Fees, Blackout Dates</a:t>
            </a:r>
          </a:p>
          <a:p>
            <a:pPr defTabSz="932065"/>
            <a:r>
              <a:rPr lang="en-US" sz="1200" dirty="0">
                <a:ea typeface="ＭＳ Ｐゴシック" pitchFamily="34" charset="-128"/>
              </a:rPr>
              <a:t>Are Rebates On All Rentals? </a:t>
            </a:r>
          </a:p>
          <a:p>
            <a:pPr defTabSz="932065"/>
            <a:r>
              <a:rPr lang="en-US" sz="1200" dirty="0">
                <a:ea typeface="ＭＳ Ｐゴシック" pitchFamily="34" charset="-128"/>
              </a:rPr>
              <a:t>One-Way Availability, and Best Rate</a:t>
            </a:r>
          </a:p>
          <a:p>
            <a:pPr defTabSz="932065"/>
            <a:endParaRPr lang="en-US" sz="1200" dirty="0">
              <a:ea typeface="ＭＳ Ｐゴシック" pitchFamily="34" charset="-128"/>
            </a:endParaRPr>
          </a:p>
          <a:p>
            <a:pPr defTabSz="932065"/>
            <a:r>
              <a:rPr lang="en-US" sz="1200" b="1" dirty="0">
                <a:ea typeface="ＭＳ Ｐゴシック" pitchFamily="34" charset="-128"/>
              </a:rPr>
              <a:t>Taxes &amp; Fees: </a:t>
            </a:r>
            <a:r>
              <a:rPr lang="en-US" sz="1200" dirty="0">
                <a:ea typeface="ＭＳ Ｐゴシック" pitchFamily="34" charset="-128"/>
              </a:rPr>
              <a:t>Are They The Same?</a:t>
            </a:r>
          </a:p>
          <a:p>
            <a:pPr defTabSz="932065"/>
            <a:r>
              <a:rPr lang="en-US" sz="1200" dirty="0">
                <a:ea typeface="ＭＳ Ｐゴシック" pitchFamily="34" charset="-128"/>
              </a:rPr>
              <a:t>Lower Cost, Lower Taxes</a:t>
            </a:r>
          </a:p>
          <a:p>
            <a:pPr defTabSz="932065"/>
            <a:r>
              <a:rPr lang="en-US" sz="1200" dirty="0">
                <a:ea typeface="ＭＳ Ｐゴシック" pitchFamily="34" charset="-128"/>
              </a:rPr>
              <a:t>Bus Fees Can Vary</a:t>
            </a:r>
          </a:p>
        </p:txBody>
      </p:sp>
      <p:sp>
        <p:nvSpPr>
          <p:cNvPr id="4" name="Slide Number Placeholder 3"/>
          <p:cNvSpPr>
            <a:spLocks noGrp="1"/>
          </p:cNvSpPr>
          <p:nvPr>
            <p:ph type="sldNum" sz="quarter" idx="10"/>
          </p:nvPr>
        </p:nvSpPr>
        <p:spPr/>
        <p:txBody>
          <a:bodyPr/>
          <a:lstStyle/>
          <a:p>
            <a:fld id="{79E12BBE-4234-E54F-BC0B-61B1C4ED9BC0}" type="slidenum">
              <a:rPr lang="en-US" smtClean="0"/>
              <a:t>11</a:t>
            </a:fld>
            <a:endParaRPr lang="en-US"/>
          </a:p>
        </p:txBody>
      </p:sp>
    </p:spTree>
    <p:extLst>
      <p:ext uri="{BB962C8B-B14F-4D97-AF65-F5344CB8AC3E}">
        <p14:creationId xmlns:p14="http://schemas.microsoft.com/office/powerpoint/2010/main" val="12984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65"/>
            <a:r>
              <a:rPr lang="en-US" sz="1200" b="1" dirty="0">
                <a:ea typeface="ＭＳ Ｐゴシック" pitchFamily="34" charset="-128"/>
              </a:rPr>
              <a:t>Time &amp; Mileage: </a:t>
            </a:r>
            <a:r>
              <a:rPr lang="en-US" sz="1200" dirty="0">
                <a:ea typeface="ＭＳ Ｐゴシック" pitchFamily="34" charset="-128"/>
              </a:rPr>
              <a:t>Base Rates, Special City Rates, City Differentials, Mileage Fees, One-Way Fees, Weekly Factor, Monthly Factor, One-Day Surcharge, Loss Damage Waiver, and Liability</a:t>
            </a:r>
          </a:p>
          <a:p>
            <a:pPr defTabSz="932065"/>
            <a:endParaRPr lang="en-US" sz="1200" dirty="0">
              <a:ea typeface="ＭＳ Ｐゴシック" pitchFamily="34" charset="-128"/>
            </a:endParaRPr>
          </a:p>
          <a:p>
            <a:pPr defTabSz="932065"/>
            <a:r>
              <a:rPr lang="en-US" sz="1200" b="1" dirty="0">
                <a:ea typeface="ＭＳ Ｐゴシック" pitchFamily="34" charset="-128"/>
              </a:rPr>
              <a:t>Optional Services: </a:t>
            </a:r>
            <a:r>
              <a:rPr lang="en-US" sz="1200" dirty="0">
                <a:ea typeface="ＭＳ Ｐゴシック" pitchFamily="34" charset="-128"/>
              </a:rPr>
              <a:t>GPS, Refuel, Toll Tag, Satellite Radio</a:t>
            </a:r>
          </a:p>
          <a:p>
            <a:pPr defTabSz="932065"/>
            <a:endParaRPr lang="en-US" sz="1200" dirty="0">
              <a:ea typeface="ＭＳ Ｐゴシック" pitchFamily="34" charset="-128"/>
            </a:endParaRPr>
          </a:p>
          <a:p>
            <a:pPr defTabSz="932065"/>
            <a:r>
              <a:rPr lang="en-US" sz="1200" b="1" dirty="0">
                <a:ea typeface="ＭＳ Ｐゴシック" pitchFamily="34" charset="-128"/>
              </a:rPr>
              <a:t>Business Practices:</a:t>
            </a:r>
          </a:p>
          <a:p>
            <a:pPr defTabSz="932065"/>
            <a:r>
              <a:rPr lang="en-US" sz="1200" dirty="0">
                <a:ea typeface="ＭＳ Ｐゴシック" pitchFamily="34" charset="-128"/>
              </a:rPr>
              <a:t>Capacity Control, Participating Locations, Energy Recovery Fees, Blackout Dates</a:t>
            </a:r>
          </a:p>
          <a:p>
            <a:pPr defTabSz="932065"/>
            <a:r>
              <a:rPr lang="en-US" sz="1200" dirty="0">
                <a:ea typeface="ＭＳ Ｐゴシック" pitchFamily="34" charset="-128"/>
              </a:rPr>
              <a:t>Are Rebates On All Rentals? </a:t>
            </a:r>
          </a:p>
          <a:p>
            <a:pPr defTabSz="932065"/>
            <a:r>
              <a:rPr lang="en-US" sz="1200" dirty="0">
                <a:ea typeface="ＭＳ Ｐゴシック" pitchFamily="34" charset="-128"/>
              </a:rPr>
              <a:t>One-Way Availability, and Best Rate</a:t>
            </a:r>
          </a:p>
          <a:p>
            <a:pPr defTabSz="932065"/>
            <a:endParaRPr lang="en-US" sz="1200" dirty="0">
              <a:ea typeface="ＭＳ Ｐゴシック" pitchFamily="34" charset="-128"/>
            </a:endParaRPr>
          </a:p>
          <a:p>
            <a:pPr defTabSz="932065"/>
            <a:r>
              <a:rPr lang="en-US" sz="1200" b="1" dirty="0">
                <a:ea typeface="ＭＳ Ｐゴシック" pitchFamily="34" charset="-128"/>
              </a:rPr>
              <a:t>Taxes &amp; Fees: </a:t>
            </a:r>
            <a:r>
              <a:rPr lang="en-US" sz="1200" dirty="0">
                <a:ea typeface="ＭＳ Ｐゴシック" pitchFamily="34" charset="-128"/>
              </a:rPr>
              <a:t>Are They The Same?</a:t>
            </a:r>
          </a:p>
          <a:p>
            <a:pPr defTabSz="932065"/>
            <a:r>
              <a:rPr lang="en-US" sz="1200" dirty="0">
                <a:ea typeface="ＭＳ Ｐゴシック" pitchFamily="34" charset="-128"/>
              </a:rPr>
              <a:t>Lower Cost, Lower Taxes</a:t>
            </a:r>
          </a:p>
          <a:p>
            <a:pPr defTabSz="932065"/>
            <a:r>
              <a:rPr lang="en-US" sz="1200" dirty="0">
                <a:ea typeface="ＭＳ Ｐゴシック" pitchFamily="34" charset="-128"/>
              </a:rPr>
              <a:t>Bus Fees Can Vary</a:t>
            </a:r>
          </a:p>
        </p:txBody>
      </p:sp>
      <p:sp>
        <p:nvSpPr>
          <p:cNvPr id="4" name="Slide Number Placeholder 3"/>
          <p:cNvSpPr>
            <a:spLocks noGrp="1"/>
          </p:cNvSpPr>
          <p:nvPr>
            <p:ph type="sldNum" sz="quarter" idx="10"/>
          </p:nvPr>
        </p:nvSpPr>
        <p:spPr/>
        <p:txBody>
          <a:bodyPr/>
          <a:lstStyle/>
          <a:p>
            <a:fld id="{79E12BBE-4234-E54F-BC0B-61B1C4ED9BC0}" type="slidenum">
              <a:rPr lang="en-US" smtClean="0"/>
              <a:t>12</a:t>
            </a:fld>
            <a:endParaRPr lang="en-US"/>
          </a:p>
        </p:txBody>
      </p:sp>
    </p:spTree>
    <p:extLst>
      <p:ext uri="{BB962C8B-B14F-4D97-AF65-F5344CB8AC3E}">
        <p14:creationId xmlns:p14="http://schemas.microsoft.com/office/powerpoint/2010/main" val="3961602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65"/>
            <a:r>
              <a:rPr lang="en-US" sz="1200" b="1" dirty="0">
                <a:ea typeface="ＭＳ Ｐゴシック" pitchFamily="34" charset="-128"/>
              </a:rPr>
              <a:t>Time &amp; Mileage: </a:t>
            </a:r>
            <a:r>
              <a:rPr lang="en-US" sz="1200" dirty="0">
                <a:ea typeface="ＭＳ Ｐゴシック" pitchFamily="34" charset="-128"/>
              </a:rPr>
              <a:t>Base Rates, Special City Rates, City Differentials, Mileage Fees, One-Way Fees, Weekly Factor, Monthly Factor, One-Day Surcharge, Loss Damage Waiver, and Liability</a:t>
            </a:r>
          </a:p>
          <a:p>
            <a:pPr defTabSz="932065"/>
            <a:endParaRPr lang="en-US" sz="1200" dirty="0">
              <a:ea typeface="ＭＳ Ｐゴシック" pitchFamily="34" charset="-128"/>
            </a:endParaRPr>
          </a:p>
          <a:p>
            <a:pPr defTabSz="932065"/>
            <a:r>
              <a:rPr lang="en-US" sz="1200" b="1" dirty="0">
                <a:ea typeface="ＭＳ Ｐゴシック" pitchFamily="34" charset="-128"/>
              </a:rPr>
              <a:t>Optional Services: </a:t>
            </a:r>
            <a:r>
              <a:rPr lang="en-US" sz="1200" dirty="0">
                <a:ea typeface="ＭＳ Ｐゴシック" pitchFamily="34" charset="-128"/>
              </a:rPr>
              <a:t>GPS, Refuel, Toll Tag, Satellite Radio</a:t>
            </a:r>
          </a:p>
          <a:p>
            <a:pPr defTabSz="932065"/>
            <a:endParaRPr lang="en-US" sz="1200" dirty="0">
              <a:ea typeface="ＭＳ Ｐゴシック" pitchFamily="34" charset="-128"/>
            </a:endParaRPr>
          </a:p>
          <a:p>
            <a:pPr defTabSz="932065"/>
            <a:r>
              <a:rPr lang="en-US" sz="1200" b="1" dirty="0">
                <a:ea typeface="ＭＳ Ｐゴシック" pitchFamily="34" charset="-128"/>
              </a:rPr>
              <a:t>Business Practices:</a:t>
            </a:r>
          </a:p>
          <a:p>
            <a:pPr defTabSz="932065"/>
            <a:r>
              <a:rPr lang="en-US" sz="1200" dirty="0">
                <a:ea typeface="ＭＳ Ｐゴシック" pitchFamily="34" charset="-128"/>
              </a:rPr>
              <a:t>Capacity Control, Participating Locations, Energy Recovery Fees, Blackout Dates</a:t>
            </a:r>
          </a:p>
          <a:p>
            <a:pPr defTabSz="932065"/>
            <a:r>
              <a:rPr lang="en-US" sz="1200" dirty="0">
                <a:ea typeface="ＭＳ Ｐゴシック" pitchFamily="34" charset="-128"/>
              </a:rPr>
              <a:t>Are Rebates On All Rentals? </a:t>
            </a:r>
          </a:p>
          <a:p>
            <a:pPr defTabSz="932065"/>
            <a:r>
              <a:rPr lang="en-US" sz="1200" dirty="0">
                <a:ea typeface="ＭＳ Ｐゴシック" pitchFamily="34" charset="-128"/>
              </a:rPr>
              <a:t>One-Way Availability, and Best Rate</a:t>
            </a:r>
          </a:p>
          <a:p>
            <a:pPr defTabSz="932065"/>
            <a:endParaRPr lang="en-US" sz="1200" dirty="0">
              <a:ea typeface="ＭＳ Ｐゴシック" pitchFamily="34" charset="-128"/>
            </a:endParaRPr>
          </a:p>
          <a:p>
            <a:pPr defTabSz="932065"/>
            <a:r>
              <a:rPr lang="en-US" sz="1200" b="1" dirty="0">
                <a:ea typeface="ＭＳ Ｐゴシック" pitchFamily="34" charset="-128"/>
              </a:rPr>
              <a:t>Taxes &amp; Fees: </a:t>
            </a:r>
            <a:r>
              <a:rPr lang="en-US" sz="1200" dirty="0">
                <a:ea typeface="ＭＳ Ｐゴシック" pitchFamily="34" charset="-128"/>
              </a:rPr>
              <a:t>Are They The Same?</a:t>
            </a:r>
          </a:p>
          <a:p>
            <a:pPr defTabSz="932065"/>
            <a:r>
              <a:rPr lang="en-US" sz="1200" dirty="0">
                <a:ea typeface="ＭＳ Ｐゴシック" pitchFamily="34" charset="-128"/>
              </a:rPr>
              <a:t>Lower Cost, Lower Taxes</a:t>
            </a:r>
          </a:p>
          <a:p>
            <a:pPr defTabSz="932065"/>
            <a:r>
              <a:rPr lang="en-US" sz="1200" dirty="0">
                <a:ea typeface="ＭＳ Ｐゴシック" pitchFamily="34" charset="-128"/>
              </a:rPr>
              <a:t>Bus Fees Can Vary</a:t>
            </a:r>
          </a:p>
        </p:txBody>
      </p:sp>
      <p:sp>
        <p:nvSpPr>
          <p:cNvPr id="4" name="Slide Number Placeholder 3"/>
          <p:cNvSpPr>
            <a:spLocks noGrp="1"/>
          </p:cNvSpPr>
          <p:nvPr>
            <p:ph type="sldNum" sz="quarter" idx="10"/>
          </p:nvPr>
        </p:nvSpPr>
        <p:spPr/>
        <p:txBody>
          <a:bodyPr/>
          <a:lstStyle/>
          <a:p>
            <a:fld id="{79E12BBE-4234-E54F-BC0B-61B1C4ED9BC0}" type="slidenum">
              <a:rPr lang="en-US" smtClean="0"/>
              <a:t>13</a:t>
            </a:fld>
            <a:endParaRPr lang="en-US"/>
          </a:p>
        </p:txBody>
      </p:sp>
    </p:spTree>
    <p:extLst>
      <p:ext uri="{BB962C8B-B14F-4D97-AF65-F5344CB8AC3E}">
        <p14:creationId xmlns:p14="http://schemas.microsoft.com/office/powerpoint/2010/main" val="3996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65"/>
            <a:r>
              <a:rPr lang="en-US" sz="1200" b="1" dirty="0">
                <a:ea typeface="ＭＳ Ｐゴシック" pitchFamily="34" charset="-128"/>
              </a:rPr>
              <a:t>Time &amp; Mileage: </a:t>
            </a:r>
            <a:r>
              <a:rPr lang="en-US" sz="1200" dirty="0">
                <a:ea typeface="ＭＳ Ｐゴシック" pitchFamily="34" charset="-128"/>
              </a:rPr>
              <a:t>Base Rates, Special City Rates, City Differentials, Mileage Fees, One-Way Fees, Weekly Factor, Monthly Factor, One-Day Surcharge, Loss Damage Waiver, and Liability</a:t>
            </a:r>
          </a:p>
          <a:p>
            <a:pPr defTabSz="932065"/>
            <a:endParaRPr lang="en-US" sz="1200" dirty="0">
              <a:ea typeface="ＭＳ Ｐゴシック" pitchFamily="34" charset="-128"/>
            </a:endParaRPr>
          </a:p>
          <a:p>
            <a:pPr defTabSz="932065"/>
            <a:r>
              <a:rPr lang="en-US" sz="1200" b="1" dirty="0">
                <a:ea typeface="ＭＳ Ｐゴシック" pitchFamily="34" charset="-128"/>
              </a:rPr>
              <a:t>Optional Services: </a:t>
            </a:r>
            <a:r>
              <a:rPr lang="en-US" sz="1200" dirty="0">
                <a:ea typeface="ＭＳ Ｐゴシック" pitchFamily="34" charset="-128"/>
              </a:rPr>
              <a:t>GPS, Refuel, Toll Tag, Satellite Radio</a:t>
            </a:r>
          </a:p>
          <a:p>
            <a:pPr defTabSz="932065"/>
            <a:endParaRPr lang="en-US" sz="1200" dirty="0">
              <a:ea typeface="ＭＳ Ｐゴシック" pitchFamily="34" charset="-128"/>
            </a:endParaRPr>
          </a:p>
          <a:p>
            <a:pPr defTabSz="932065"/>
            <a:r>
              <a:rPr lang="en-US" sz="1200" b="1" dirty="0">
                <a:ea typeface="ＭＳ Ｐゴシック" pitchFamily="34" charset="-128"/>
              </a:rPr>
              <a:t>Business Practices:</a:t>
            </a:r>
          </a:p>
          <a:p>
            <a:pPr defTabSz="932065"/>
            <a:r>
              <a:rPr lang="en-US" sz="1200" dirty="0">
                <a:ea typeface="ＭＳ Ｐゴシック" pitchFamily="34" charset="-128"/>
              </a:rPr>
              <a:t>Capacity Control, Participating Locations, Energy Recovery Fees, Blackout Dates</a:t>
            </a:r>
          </a:p>
          <a:p>
            <a:pPr defTabSz="932065"/>
            <a:r>
              <a:rPr lang="en-US" sz="1200" dirty="0">
                <a:ea typeface="ＭＳ Ｐゴシック" pitchFamily="34" charset="-128"/>
              </a:rPr>
              <a:t>Are Rebates On All Rentals? </a:t>
            </a:r>
          </a:p>
          <a:p>
            <a:pPr defTabSz="932065"/>
            <a:r>
              <a:rPr lang="en-US" sz="1200" dirty="0">
                <a:ea typeface="ＭＳ Ｐゴシック" pitchFamily="34" charset="-128"/>
              </a:rPr>
              <a:t>One-Way Availability, and Best Rate</a:t>
            </a:r>
          </a:p>
          <a:p>
            <a:pPr defTabSz="932065"/>
            <a:endParaRPr lang="en-US" sz="1200" dirty="0">
              <a:ea typeface="ＭＳ Ｐゴシック" pitchFamily="34" charset="-128"/>
            </a:endParaRPr>
          </a:p>
          <a:p>
            <a:pPr defTabSz="932065"/>
            <a:r>
              <a:rPr lang="en-US" sz="1200" b="1" dirty="0">
                <a:ea typeface="ＭＳ Ｐゴシック" pitchFamily="34" charset="-128"/>
              </a:rPr>
              <a:t>Taxes &amp; Fees: </a:t>
            </a:r>
            <a:r>
              <a:rPr lang="en-US" sz="1200" dirty="0">
                <a:ea typeface="ＭＳ Ｐゴシック" pitchFamily="34" charset="-128"/>
              </a:rPr>
              <a:t>Are They The Same?</a:t>
            </a:r>
          </a:p>
          <a:p>
            <a:pPr defTabSz="932065"/>
            <a:r>
              <a:rPr lang="en-US" sz="1200" dirty="0">
                <a:ea typeface="ＭＳ Ｐゴシック" pitchFamily="34" charset="-128"/>
              </a:rPr>
              <a:t>Lower Cost, Lower Taxes</a:t>
            </a:r>
          </a:p>
          <a:p>
            <a:pPr defTabSz="932065"/>
            <a:r>
              <a:rPr lang="en-US" sz="1200" dirty="0">
                <a:ea typeface="ＭＳ Ｐゴシック" pitchFamily="34" charset="-128"/>
              </a:rPr>
              <a:t>Bus Fees Can Vary</a:t>
            </a:r>
          </a:p>
        </p:txBody>
      </p:sp>
      <p:sp>
        <p:nvSpPr>
          <p:cNvPr id="4" name="Slide Number Placeholder 3"/>
          <p:cNvSpPr>
            <a:spLocks noGrp="1"/>
          </p:cNvSpPr>
          <p:nvPr>
            <p:ph type="sldNum" sz="quarter" idx="10"/>
          </p:nvPr>
        </p:nvSpPr>
        <p:spPr/>
        <p:txBody>
          <a:bodyPr/>
          <a:lstStyle/>
          <a:p>
            <a:fld id="{79E12BBE-4234-E54F-BC0B-61B1C4ED9BC0}" type="slidenum">
              <a:rPr lang="en-US" smtClean="0"/>
              <a:t>14</a:t>
            </a:fld>
            <a:endParaRPr lang="en-US"/>
          </a:p>
        </p:txBody>
      </p:sp>
    </p:spTree>
    <p:extLst>
      <p:ext uri="{BB962C8B-B14F-4D97-AF65-F5344CB8AC3E}">
        <p14:creationId xmlns:p14="http://schemas.microsoft.com/office/powerpoint/2010/main" val="1663756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65"/>
            <a:r>
              <a:rPr lang="en-US" sz="1200" b="1" dirty="0">
                <a:ea typeface="ＭＳ Ｐゴシック" pitchFamily="34" charset="-128"/>
              </a:rPr>
              <a:t>Time &amp; Mileage: </a:t>
            </a:r>
            <a:r>
              <a:rPr lang="en-US" sz="1200" dirty="0">
                <a:ea typeface="ＭＳ Ｐゴシック" pitchFamily="34" charset="-128"/>
              </a:rPr>
              <a:t>Base Rates, Special City Rates, City Differentials, Mileage Fees, One-Way Fees, Weekly Factor, Monthly Factor, One-Day Surcharge, Loss Damage Waiver, and Liability</a:t>
            </a:r>
          </a:p>
          <a:p>
            <a:pPr defTabSz="932065"/>
            <a:endParaRPr lang="en-US" sz="1200" dirty="0">
              <a:ea typeface="ＭＳ Ｐゴシック" pitchFamily="34" charset="-128"/>
            </a:endParaRPr>
          </a:p>
          <a:p>
            <a:pPr defTabSz="932065"/>
            <a:r>
              <a:rPr lang="en-US" sz="1200" b="1" dirty="0">
                <a:ea typeface="ＭＳ Ｐゴシック" pitchFamily="34" charset="-128"/>
              </a:rPr>
              <a:t>Optional Services: </a:t>
            </a:r>
            <a:r>
              <a:rPr lang="en-US" sz="1200" dirty="0">
                <a:ea typeface="ＭＳ Ｐゴシック" pitchFamily="34" charset="-128"/>
              </a:rPr>
              <a:t>GPS, Refuel, Toll Tag, Satellite Radio</a:t>
            </a:r>
          </a:p>
          <a:p>
            <a:pPr defTabSz="932065"/>
            <a:endParaRPr lang="en-US" sz="1200" dirty="0">
              <a:ea typeface="ＭＳ Ｐゴシック" pitchFamily="34" charset="-128"/>
            </a:endParaRPr>
          </a:p>
          <a:p>
            <a:pPr defTabSz="932065"/>
            <a:r>
              <a:rPr lang="en-US" sz="1200" b="1" dirty="0">
                <a:ea typeface="ＭＳ Ｐゴシック" pitchFamily="34" charset="-128"/>
              </a:rPr>
              <a:t>Business Practices:</a:t>
            </a:r>
          </a:p>
          <a:p>
            <a:pPr defTabSz="932065"/>
            <a:r>
              <a:rPr lang="en-US" sz="1200" dirty="0">
                <a:ea typeface="ＭＳ Ｐゴシック" pitchFamily="34" charset="-128"/>
              </a:rPr>
              <a:t>Capacity Control, Participating Locations, Energy Recovery Fees, Blackout Dates</a:t>
            </a:r>
          </a:p>
          <a:p>
            <a:pPr defTabSz="932065"/>
            <a:r>
              <a:rPr lang="en-US" sz="1200" dirty="0">
                <a:ea typeface="ＭＳ Ｐゴシック" pitchFamily="34" charset="-128"/>
              </a:rPr>
              <a:t>Are Rebates On All Rentals? </a:t>
            </a:r>
          </a:p>
          <a:p>
            <a:pPr defTabSz="932065"/>
            <a:r>
              <a:rPr lang="en-US" sz="1200" dirty="0">
                <a:ea typeface="ＭＳ Ｐゴシック" pitchFamily="34" charset="-128"/>
              </a:rPr>
              <a:t>One-Way Availability, and Best Rate</a:t>
            </a:r>
          </a:p>
          <a:p>
            <a:pPr defTabSz="932065"/>
            <a:endParaRPr lang="en-US" sz="1200" dirty="0">
              <a:ea typeface="ＭＳ Ｐゴシック" pitchFamily="34" charset="-128"/>
            </a:endParaRPr>
          </a:p>
          <a:p>
            <a:pPr defTabSz="932065"/>
            <a:r>
              <a:rPr lang="en-US" sz="1200" b="1" dirty="0">
                <a:ea typeface="ＭＳ Ｐゴシック" pitchFamily="34" charset="-128"/>
              </a:rPr>
              <a:t>Taxes &amp; Fees: </a:t>
            </a:r>
            <a:r>
              <a:rPr lang="en-US" sz="1200" dirty="0">
                <a:ea typeface="ＭＳ Ｐゴシック" pitchFamily="34" charset="-128"/>
              </a:rPr>
              <a:t>Are They The Same?</a:t>
            </a:r>
          </a:p>
          <a:p>
            <a:pPr defTabSz="932065"/>
            <a:r>
              <a:rPr lang="en-US" sz="1200" dirty="0">
                <a:ea typeface="ＭＳ Ｐゴシック" pitchFamily="34" charset="-128"/>
              </a:rPr>
              <a:t>Lower Cost, Lower Taxes</a:t>
            </a:r>
          </a:p>
          <a:p>
            <a:pPr defTabSz="932065"/>
            <a:r>
              <a:rPr lang="en-US" sz="1200" dirty="0">
                <a:ea typeface="ＭＳ Ｐゴシック" pitchFamily="34" charset="-128"/>
              </a:rPr>
              <a:t>Bus Fees Can Vary</a:t>
            </a:r>
          </a:p>
        </p:txBody>
      </p:sp>
      <p:sp>
        <p:nvSpPr>
          <p:cNvPr id="4" name="Slide Number Placeholder 3"/>
          <p:cNvSpPr>
            <a:spLocks noGrp="1"/>
          </p:cNvSpPr>
          <p:nvPr>
            <p:ph type="sldNum" sz="quarter" idx="10"/>
          </p:nvPr>
        </p:nvSpPr>
        <p:spPr/>
        <p:txBody>
          <a:bodyPr/>
          <a:lstStyle/>
          <a:p>
            <a:fld id="{79E12BBE-4234-E54F-BC0B-61B1C4ED9BC0}" type="slidenum">
              <a:rPr lang="en-US" smtClean="0"/>
              <a:t>15</a:t>
            </a:fld>
            <a:endParaRPr lang="en-US"/>
          </a:p>
        </p:txBody>
      </p:sp>
    </p:spTree>
    <p:extLst>
      <p:ext uri="{BB962C8B-B14F-4D97-AF65-F5344CB8AC3E}">
        <p14:creationId xmlns:p14="http://schemas.microsoft.com/office/powerpoint/2010/main" val="3007208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Renting vs. Mileage Reimbursement </a:t>
            </a:r>
            <a:r>
              <a:rPr lang="en-US" dirty="0"/>
              <a:t>[Customer shots, </a:t>
            </a:r>
            <a:r>
              <a:rPr lang="en-US" dirty="0" err="1"/>
              <a:t>roading</a:t>
            </a:r>
            <a:r>
              <a:rPr lang="en-US" dirty="0"/>
              <a:t> shots]</a:t>
            </a:r>
          </a:p>
          <a:p>
            <a:pPr lvl="0"/>
            <a:r>
              <a:rPr lang="en-US" dirty="0"/>
              <a:t>Lower cost per mile &amp; improved bottom line</a:t>
            </a:r>
          </a:p>
          <a:p>
            <a:pPr lvl="0"/>
            <a:r>
              <a:rPr lang="en-US" dirty="0"/>
              <a:t>Reduced liability expenses</a:t>
            </a:r>
          </a:p>
          <a:p>
            <a:pPr lvl="0"/>
            <a:r>
              <a:rPr lang="en-US" dirty="0"/>
              <a:t>Higher employee satisfaction</a:t>
            </a:r>
          </a:p>
          <a:p>
            <a:pPr lvl="0"/>
            <a:r>
              <a:rPr lang="en-US" baseline="0" dirty="0"/>
              <a:t>Efficiency with a safe new car</a:t>
            </a:r>
            <a:endParaRPr lang="en-US" dirty="0"/>
          </a:p>
          <a:p>
            <a:pPr lvl="0"/>
            <a:r>
              <a:rPr lang="en-US" dirty="0"/>
              <a:t>Consistent correct company image</a:t>
            </a:r>
          </a:p>
          <a:p>
            <a:r>
              <a:rPr lang="en-US" dirty="0"/>
              <a:t> </a:t>
            </a:r>
          </a:p>
          <a:p>
            <a:r>
              <a:rPr lang="en-US" dirty="0"/>
              <a:t>[Replace bullets above with copy below]</a:t>
            </a:r>
          </a:p>
          <a:p>
            <a:r>
              <a:rPr lang="en-US" dirty="0"/>
              <a:t>Let Enterprise conduct a free cost analysis for your company!</a:t>
            </a:r>
          </a:p>
          <a:p>
            <a:endParaRPr lang="en-US" dirty="0"/>
          </a:p>
        </p:txBody>
      </p:sp>
      <p:sp>
        <p:nvSpPr>
          <p:cNvPr id="4" name="Slide Number Placeholder 3"/>
          <p:cNvSpPr>
            <a:spLocks noGrp="1"/>
          </p:cNvSpPr>
          <p:nvPr>
            <p:ph type="sldNum" sz="quarter" idx="10"/>
          </p:nvPr>
        </p:nvSpPr>
        <p:spPr/>
        <p:txBody>
          <a:bodyPr/>
          <a:lstStyle/>
          <a:p>
            <a:fld id="{79E12BBE-4234-E54F-BC0B-61B1C4ED9BC0}" type="slidenum">
              <a:rPr lang="en-US" smtClean="0"/>
              <a:t>16</a:t>
            </a:fld>
            <a:endParaRPr lang="en-US"/>
          </a:p>
        </p:txBody>
      </p:sp>
    </p:spTree>
    <p:extLst>
      <p:ext uri="{BB962C8B-B14F-4D97-AF65-F5344CB8AC3E}">
        <p14:creationId xmlns:p14="http://schemas.microsoft.com/office/powerpoint/2010/main" val="772163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National Difference </a:t>
            </a:r>
            <a:r>
              <a:rPr lang="en-US" dirty="0"/>
              <a:t>[National logo prominent on motion blur </a:t>
            </a:r>
            <a:r>
              <a:rPr lang="en-US" dirty="0" err="1"/>
              <a:t>bkgd</a:t>
            </a:r>
            <a:r>
              <a:rPr lang="en-US" dirty="0"/>
              <a:t>]</a:t>
            </a:r>
          </a:p>
          <a:p>
            <a:r>
              <a:rPr lang="en-US" dirty="0"/>
              <a:t>You’re on the road to conduct business, you need to be productive.</a:t>
            </a:r>
          </a:p>
          <a:p>
            <a:r>
              <a:rPr lang="en-US" dirty="0"/>
              <a:t>We offer you the speed, choice and control to make that happen.</a:t>
            </a:r>
          </a:p>
          <a:p>
            <a:endParaRPr lang="en-US" dirty="0"/>
          </a:p>
        </p:txBody>
      </p:sp>
      <p:sp>
        <p:nvSpPr>
          <p:cNvPr id="4" name="Slide Number Placeholder 3"/>
          <p:cNvSpPr>
            <a:spLocks noGrp="1"/>
          </p:cNvSpPr>
          <p:nvPr>
            <p:ph type="sldNum" sz="quarter" idx="10"/>
          </p:nvPr>
        </p:nvSpPr>
        <p:spPr/>
        <p:txBody>
          <a:bodyPr/>
          <a:lstStyle/>
          <a:p>
            <a:fld id="{79E12BBE-4234-E54F-BC0B-61B1C4ED9BC0}" type="slidenum">
              <a:rPr lang="en-US" smtClean="0"/>
              <a:t>17</a:t>
            </a:fld>
            <a:endParaRPr lang="en-US"/>
          </a:p>
        </p:txBody>
      </p:sp>
    </p:spTree>
    <p:extLst>
      <p:ext uri="{BB962C8B-B14F-4D97-AF65-F5344CB8AC3E}">
        <p14:creationId xmlns:p14="http://schemas.microsoft.com/office/powerpoint/2010/main" val="1263445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Dedicated to Business Travelers:</a:t>
            </a:r>
            <a:r>
              <a:rPr lang="en-US" dirty="0"/>
              <a:t> [Business traveler shot]</a:t>
            </a:r>
          </a:p>
          <a:p>
            <a:pPr lvl="0"/>
            <a:r>
              <a:rPr lang="en-US" dirty="0"/>
              <a:t>Fast, frictionless rental process</a:t>
            </a:r>
          </a:p>
          <a:p>
            <a:pPr lvl="0"/>
            <a:r>
              <a:rPr lang="en-US" dirty="0"/>
              <a:t>Choose their own car</a:t>
            </a:r>
          </a:p>
          <a:p>
            <a:pPr lvl="0"/>
            <a:r>
              <a:rPr lang="en-US" dirty="0"/>
              <a:t>Customize their rental preferences and rewards</a:t>
            </a:r>
          </a:p>
          <a:p>
            <a:pPr lvl="0"/>
            <a:r>
              <a:rPr lang="en-US" dirty="0"/>
              <a:t>Assurance National is where they want, when they want*</a:t>
            </a:r>
          </a:p>
          <a:p>
            <a:r>
              <a:rPr lang="en-US" dirty="0"/>
              <a:t> </a:t>
            </a:r>
          </a:p>
          <a:p>
            <a:r>
              <a:rPr lang="en-US" dirty="0"/>
              <a:t>Drop down box or slide footer:]</a:t>
            </a:r>
          </a:p>
          <a:p>
            <a:r>
              <a:rPr lang="en-US" dirty="0"/>
              <a:t>*(Rental locations are available at every major airport in North America.)</a:t>
            </a:r>
          </a:p>
          <a:p>
            <a:endParaRPr lang="en-US" dirty="0"/>
          </a:p>
          <a:p>
            <a:r>
              <a:rPr lang="en-US" sz="1200" kern="1200">
                <a:solidFill>
                  <a:schemeClr val="tx1"/>
                </a:solidFill>
                <a:latin typeface="+mn-lt"/>
                <a:ea typeface="+mn-ea"/>
                <a:cs typeface="+mn-cs"/>
              </a:rPr>
              <a:t>Recognized at more than 6,000 North American locations</a:t>
            </a:r>
            <a:endParaRPr lang="en-US"/>
          </a:p>
          <a:p>
            <a:endParaRPr lang="en-US" dirty="0"/>
          </a:p>
        </p:txBody>
      </p:sp>
      <p:sp>
        <p:nvSpPr>
          <p:cNvPr id="4" name="Slide Number Placeholder 3"/>
          <p:cNvSpPr>
            <a:spLocks noGrp="1"/>
          </p:cNvSpPr>
          <p:nvPr>
            <p:ph type="sldNum" sz="quarter" idx="10"/>
          </p:nvPr>
        </p:nvSpPr>
        <p:spPr/>
        <p:txBody>
          <a:bodyPr/>
          <a:lstStyle/>
          <a:p>
            <a:fld id="{79E12BBE-4234-E54F-BC0B-61B1C4ED9BC0}" type="slidenum">
              <a:rPr lang="en-US" smtClean="0"/>
              <a:t>18</a:t>
            </a:fld>
            <a:endParaRPr lang="en-US"/>
          </a:p>
        </p:txBody>
      </p:sp>
    </p:spTree>
    <p:extLst>
      <p:ext uri="{BB962C8B-B14F-4D97-AF65-F5344CB8AC3E}">
        <p14:creationId xmlns:p14="http://schemas.microsoft.com/office/powerpoint/2010/main" val="3357639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Emerald Aisle: 3 Easy Steps</a:t>
            </a:r>
            <a:r>
              <a:rPr lang="en-US" dirty="0"/>
              <a:t> [Three panels to depict three easy steps]</a:t>
            </a:r>
          </a:p>
          <a:p>
            <a:pPr lvl="0"/>
            <a:r>
              <a:rPr lang="en-US" dirty="0"/>
              <a:t>Reserve and pay for a midsize </a:t>
            </a:r>
          </a:p>
          <a:p>
            <a:pPr lvl="0"/>
            <a:r>
              <a:rPr lang="en-US" dirty="0"/>
              <a:t>Bypass the counter</a:t>
            </a:r>
          </a:p>
          <a:p>
            <a:pPr lvl="0"/>
            <a:r>
              <a:rPr lang="en-US" dirty="0"/>
              <a:t>Choose any car*</a:t>
            </a:r>
          </a:p>
          <a:p>
            <a:r>
              <a:rPr lang="en-US" dirty="0"/>
              <a:t> </a:t>
            </a:r>
          </a:p>
          <a:p>
            <a:r>
              <a:rPr lang="en-US" dirty="0"/>
              <a:t>(*To comply with your company’s midsize car policy we only charge midsize rates even if you choose a larger vehicle from the Emerald Aisle)</a:t>
            </a:r>
          </a:p>
          <a:p>
            <a:endParaRPr lang="en-US" dirty="0"/>
          </a:p>
        </p:txBody>
      </p:sp>
      <p:sp>
        <p:nvSpPr>
          <p:cNvPr id="4" name="Slide Number Placeholder 3"/>
          <p:cNvSpPr>
            <a:spLocks noGrp="1"/>
          </p:cNvSpPr>
          <p:nvPr>
            <p:ph type="sldNum" sz="quarter" idx="10"/>
          </p:nvPr>
        </p:nvSpPr>
        <p:spPr/>
        <p:txBody>
          <a:bodyPr/>
          <a:lstStyle/>
          <a:p>
            <a:fld id="{79E12BBE-4234-E54F-BC0B-61B1C4ED9BC0}" type="slidenum">
              <a:rPr lang="en-US" smtClean="0"/>
              <a:t>19</a:t>
            </a:fld>
            <a:endParaRPr lang="en-US"/>
          </a:p>
        </p:txBody>
      </p:sp>
    </p:spTree>
    <p:extLst>
      <p:ext uri="{BB962C8B-B14F-4D97-AF65-F5344CB8AC3E}">
        <p14:creationId xmlns:p14="http://schemas.microsoft.com/office/powerpoint/2010/main" val="388066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Agenda</a:t>
            </a:r>
            <a:endParaRPr lang="en-US" dirty="0"/>
          </a:p>
          <a:p>
            <a:r>
              <a:rPr lang="en-US" dirty="0"/>
              <a:t> </a:t>
            </a:r>
          </a:p>
          <a:p>
            <a:pPr marL="174982" indent="-174982">
              <a:buFont typeface="Arial" panose="020B0604020202020204" pitchFamily="34" charset="0"/>
              <a:buChar char="•"/>
            </a:pPr>
            <a:r>
              <a:rPr lang="en-US" dirty="0"/>
              <a:t>The Power of the Brands</a:t>
            </a:r>
          </a:p>
          <a:p>
            <a:pPr marL="174982" indent="-174982">
              <a:buFont typeface="Arial" panose="020B0604020202020204" pitchFamily="34" charset="0"/>
              <a:buChar char="•"/>
            </a:pPr>
            <a:r>
              <a:rPr lang="en-US" dirty="0"/>
              <a:t>The Strength Behind You</a:t>
            </a:r>
          </a:p>
          <a:p>
            <a:pPr marL="174982" indent="-174982">
              <a:buFont typeface="Arial" panose="020B0604020202020204" pitchFamily="34" charset="0"/>
              <a:buChar char="•"/>
            </a:pPr>
            <a:r>
              <a:rPr lang="en-US" dirty="0"/>
              <a:t>Industry Recognition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Global Vision</a:t>
            </a:r>
          </a:p>
          <a:p>
            <a:pPr lvl="0"/>
            <a:r>
              <a:rPr lang="en-US" dirty="0"/>
              <a:t>Sustainability</a:t>
            </a:r>
          </a:p>
          <a:p>
            <a:pPr lvl="0"/>
            <a:r>
              <a:rPr lang="en-US" dirty="0"/>
              <a:t>Benefits of National and Enterprise</a:t>
            </a:r>
          </a:p>
          <a:p>
            <a:pPr lvl="0"/>
            <a:r>
              <a:rPr lang="en-US" dirty="0"/>
              <a:t>Total Cost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Implementation Guarantee</a:t>
            </a:r>
          </a:p>
          <a:p>
            <a:pPr lvl="0"/>
            <a:r>
              <a:rPr lang="en-US" dirty="0"/>
              <a:t>Proposal Details and Projected Costs</a:t>
            </a:r>
          </a:p>
          <a:p>
            <a:pPr lvl="0"/>
            <a:r>
              <a:rPr lang="en-US" dirty="0"/>
              <a:t>Q&amp;A</a:t>
            </a:r>
          </a:p>
        </p:txBody>
      </p:sp>
      <p:sp>
        <p:nvSpPr>
          <p:cNvPr id="4" name="Slide Number Placeholder 3"/>
          <p:cNvSpPr>
            <a:spLocks noGrp="1"/>
          </p:cNvSpPr>
          <p:nvPr>
            <p:ph type="sldNum" sz="quarter" idx="10"/>
          </p:nvPr>
        </p:nvSpPr>
        <p:spPr/>
        <p:txBody>
          <a:bodyPr/>
          <a:lstStyle/>
          <a:p>
            <a:fld id="{79E12BBE-4234-E54F-BC0B-61B1C4ED9BC0}" type="slidenum">
              <a:rPr lang="en-US" smtClean="0"/>
              <a:t>2</a:t>
            </a:fld>
            <a:endParaRPr lang="en-US"/>
          </a:p>
        </p:txBody>
      </p:sp>
    </p:spTree>
    <p:extLst>
      <p:ext uri="{BB962C8B-B14F-4D97-AF65-F5344CB8AC3E}">
        <p14:creationId xmlns:p14="http://schemas.microsoft.com/office/powerpoint/2010/main" val="276352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Emerald Club Membership – 3 TIERS</a:t>
            </a:r>
            <a:r>
              <a:rPr lang="en-US" dirty="0"/>
              <a:t> (Three panels bring up each tier) </a:t>
            </a:r>
          </a:p>
          <a:p>
            <a:r>
              <a:rPr lang="en-US" dirty="0"/>
              <a:t>[Emerald Club panel animates up]</a:t>
            </a:r>
          </a:p>
          <a:p>
            <a:pPr lvl="0"/>
            <a:r>
              <a:rPr lang="en-US" dirty="0"/>
              <a:t>Complimentary for every traveler</a:t>
            </a:r>
          </a:p>
          <a:p>
            <a:pPr lvl="0"/>
            <a:r>
              <a:rPr lang="en-US" dirty="0"/>
              <a:t>Bypass the counter, choose your own car </a:t>
            </a:r>
          </a:p>
          <a:p>
            <a:pPr lvl="0"/>
            <a:r>
              <a:rPr lang="en-US" dirty="0"/>
              <a:t>Automatic upgrades, no blackout dates</a:t>
            </a:r>
          </a:p>
          <a:p>
            <a:pPr lvl="0"/>
            <a:r>
              <a:rPr lang="en-US" dirty="0"/>
              <a:t>Drop &amp; Go℠ for express car return</a:t>
            </a:r>
          </a:p>
          <a:p>
            <a:r>
              <a:rPr lang="en-US" dirty="0"/>
              <a:t>[Executive panel animates up]</a:t>
            </a:r>
          </a:p>
          <a:p>
            <a:pPr lvl="0"/>
            <a:r>
              <a:rPr lang="en-US" dirty="0"/>
              <a:t>Earned membership</a:t>
            </a:r>
          </a:p>
          <a:p>
            <a:pPr lvl="0"/>
            <a:r>
              <a:rPr lang="en-US" dirty="0"/>
              <a:t>Executive selection</a:t>
            </a:r>
          </a:p>
          <a:p>
            <a:pPr lvl="0"/>
            <a:r>
              <a:rPr lang="en-US" dirty="0"/>
              <a:t>Guaranteed upgrade</a:t>
            </a:r>
          </a:p>
          <a:p>
            <a:r>
              <a:rPr lang="en-US" dirty="0"/>
              <a:t>[Executive Elite panel animates up]</a:t>
            </a:r>
          </a:p>
          <a:p>
            <a:pPr lvl="0"/>
            <a:r>
              <a:rPr lang="en-US" dirty="0"/>
              <a:t>Guaranteed upgrade</a:t>
            </a:r>
          </a:p>
          <a:p>
            <a:pPr lvl="0"/>
            <a:r>
              <a:rPr lang="en-US" dirty="0"/>
              <a:t>Guaranteed car with 24-hour notice</a:t>
            </a:r>
          </a:p>
          <a:p>
            <a:pPr lvl="0"/>
            <a:r>
              <a:rPr lang="en-US" dirty="0"/>
              <a:t>FBO delivery</a:t>
            </a:r>
          </a:p>
          <a:p>
            <a:endParaRPr lang="en-US" dirty="0"/>
          </a:p>
          <a:p>
            <a:r>
              <a:rPr lang="en-US" dirty="0"/>
              <a:t>Emerald Club members can earn rental credits at participating Enterprise Rent-A-Car® locations* Enterprise service will be provided</a:t>
            </a:r>
          </a:p>
        </p:txBody>
      </p:sp>
      <p:sp>
        <p:nvSpPr>
          <p:cNvPr id="4" name="Slide Number Placeholder 3"/>
          <p:cNvSpPr>
            <a:spLocks noGrp="1"/>
          </p:cNvSpPr>
          <p:nvPr>
            <p:ph type="sldNum" sz="quarter" idx="10"/>
          </p:nvPr>
        </p:nvSpPr>
        <p:spPr/>
        <p:txBody>
          <a:bodyPr/>
          <a:lstStyle/>
          <a:p>
            <a:fld id="{79E12BBE-4234-E54F-BC0B-61B1C4ED9BC0}" type="slidenum">
              <a:rPr lang="en-US" smtClean="0"/>
              <a:t>20</a:t>
            </a:fld>
            <a:endParaRPr lang="en-US"/>
          </a:p>
        </p:txBody>
      </p:sp>
    </p:spTree>
    <p:extLst>
      <p:ext uri="{BB962C8B-B14F-4D97-AF65-F5344CB8AC3E}">
        <p14:creationId xmlns:p14="http://schemas.microsoft.com/office/powerpoint/2010/main" val="1868949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b="1" dirty="0"/>
              <a:t>Q&amp;A </a:t>
            </a:r>
            <a:r>
              <a:rPr lang="en-US" dirty="0"/>
              <a:t>[Contemporary </a:t>
            </a:r>
            <a:r>
              <a:rPr lang="en-US" dirty="0" err="1"/>
              <a:t>roading</a:t>
            </a:r>
            <a:r>
              <a:rPr lang="en-US" dirty="0"/>
              <a:t>/vehicle shot]</a:t>
            </a:r>
          </a:p>
          <a:p>
            <a:endParaRPr lang="en-US" dirty="0"/>
          </a:p>
        </p:txBody>
      </p:sp>
      <p:sp>
        <p:nvSpPr>
          <p:cNvPr id="4" name="Slide Number Placeholder 3"/>
          <p:cNvSpPr>
            <a:spLocks noGrp="1"/>
          </p:cNvSpPr>
          <p:nvPr>
            <p:ph type="sldNum" sz="quarter" idx="10"/>
          </p:nvPr>
        </p:nvSpPr>
        <p:spPr/>
        <p:txBody>
          <a:bodyPr/>
          <a:lstStyle/>
          <a:p>
            <a:fld id="{79E12BBE-4234-E54F-BC0B-61B1C4ED9BC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10347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Agenda</a:t>
            </a:r>
            <a:endParaRPr lang="en-US" dirty="0"/>
          </a:p>
          <a:p>
            <a:r>
              <a:rPr lang="en-US" dirty="0"/>
              <a:t> </a:t>
            </a:r>
          </a:p>
          <a:p>
            <a:pPr marL="174982" indent="-174982">
              <a:buFont typeface="Arial" panose="020B0604020202020204" pitchFamily="34" charset="0"/>
              <a:buChar char="•"/>
            </a:pPr>
            <a:r>
              <a:rPr lang="en-US" dirty="0"/>
              <a:t>The Power of the Brands</a:t>
            </a:r>
          </a:p>
          <a:p>
            <a:pPr marL="174982" indent="-174982">
              <a:buFont typeface="Arial" panose="020B0604020202020204" pitchFamily="34" charset="0"/>
              <a:buChar char="•"/>
            </a:pPr>
            <a:r>
              <a:rPr lang="en-US" dirty="0"/>
              <a:t>The Strength Behind You</a:t>
            </a:r>
          </a:p>
          <a:p>
            <a:pPr marL="174982" indent="-174982">
              <a:buFont typeface="Arial" panose="020B0604020202020204" pitchFamily="34" charset="0"/>
              <a:buChar char="•"/>
            </a:pPr>
            <a:r>
              <a:rPr lang="en-US" dirty="0"/>
              <a:t>Industry Recognition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Global Vision</a:t>
            </a:r>
          </a:p>
          <a:p>
            <a:pPr lvl="0"/>
            <a:r>
              <a:rPr lang="en-US" dirty="0"/>
              <a:t>Sustainability</a:t>
            </a:r>
          </a:p>
          <a:p>
            <a:pPr lvl="0"/>
            <a:r>
              <a:rPr lang="en-US" dirty="0"/>
              <a:t>Benefits of National and Enterprise</a:t>
            </a:r>
          </a:p>
          <a:p>
            <a:pPr lvl="0"/>
            <a:r>
              <a:rPr lang="en-US" dirty="0"/>
              <a:t>Total Cost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Implementation Guarantee</a:t>
            </a:r>
          </a:p>
          <a:p>
            <a:pPr lvl="0"/>
            <a:r>
              <a:rPr lang="en-US" dirty="0"/>
              <a:t>Proposal Details and Projected Costs</a:t>
            </a:r>
          </a:p>
          <a:p>
            <a:pPr lvl="0"/>
            <a:r>
              <a:rPr lang="en-US" dirty="0"/>
              <a:t>Q&amp;A</a:t>
            </a:r>
          </a:p>
        </p:txBody>
      </p:sp>
      <p:sp>
        <p:nvSpPr>
          <p:cNvPr id="4" name="Slide Number Placeholder 3"/>
          <p:cNvSpPr>
            <a:spLocks noGrp="1"/>
          </p:cNvSpPr>
          <p:nvPr>
            <p:ph type="sldNum" sz="quarter" idx="10"/>
          </p:nvPr>
        </p:nvSpPr>
        <p:spPr/>
        <p:txBody>
          <a:bodyPr/>
          <a:lstStyle/>
          <a:p>
            <a:fld id="{79E12BBE-4234-E54F-BC0B-61B1C4ED9BC0}" type="slidenum">
              <a:rPr lang="en-US" smtClean="0"/>
              <a:t>3</a:t>
            </a:fld>
            <a:endParaRPr lang="en-US"/>
          </a:p>
        </p:txBody>
      </p:sp>
    </p:spTree>
    <p:extLst>
      <p:ext uri="{BB962C8B-B14F-4D97-AF65-F5344CB8AC3E}">
        <p14:creationId xmlns:p14="http://schemas.microsoft.com/office/powerpoint/2010/main" val="197860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Power of the Brands</a:t>
            </a:r>
            <a:endParaRPr lang="en-US" dirty="0"/>
          </a:p>
          <a:p>
            <a:pPr lvl="0"/>
            <a:r>
              <a:rPr lang="en-US" dirty="0"/>
              <a:t>Larger U.S. fleet than all major competitors combined (M vehicles)</a:t>
            </a:r>
          </a:p>
          <a:p>
            <a:pPr lvl="0"/>
            <a:r>
              <a:rPr lang="en-US" sz="1200" kern="1200" dirty="0">
                <a:solidFill>
                  <a:schemeClr val="tx1"/>
                </a:solidFill>
                <a:latin typeface="+mn-lt"/>
                <a:ea typeface="+mn-ea"/>
                <a:cs typeface="+mn-cs"/>
              </a:rPr>
              <a:t>More locations than any of our major competitors.  10,000 includes Alamo; 9,100 Enterprise and National only</a:t>
            </a:r>
          </a:p>
          <a:p>
            <a:endParaRPr lang="en-US" dirty="0"/>
          </a:p>
        </p:txBody>
      </p:sp>
      <p:sp>
        <p:nvSpPr>
          <p:cNvPr id="4" name="Slide Number Placeholder 3"/>
          <p:cNvSpPr>
            <a:spLocks noGrp="1"/>
          </p:cNvSpPr>
          <p:nvPr>
            <p:ph type="sldNum" sz="quarter" idx="10"/>
          </p:nvPr>
        </p:nvSpPr>
        <p:spPr/>
        <p:txBody>
          <a:bodyPr/>
          <a:lstStyle/>
          <a:p>
            <a:fld id="{79E12BBE-4234-E54F-BC0B-61B1C4ED9BC0}" type="slidenum">
              <a:rPr lang="en-US" smtClean="0"/>
              <a:t>4</a:t>
            </a:fld>
            <a:endParaRPr lang="en-US"/>
          </a:p>
        </p:txBody>
      </p:sp>
    </p:spTree>
    <p:extLst>
      <p:ext uri="{BB962C8B-B14F-4D97-AF65-F5344CB8AC3E}">
        <p14:creationId xmlns:p14="http://schemas.microsoft.com/office/powerpoint/2010/main" val="182383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Business Travel News named National Car Rental and Enterprise Rent-A-Car the top preferred car rental brands for business travel in its fourth annual Car Rental Brand and Ground Transportation Survey of corporate travel buyers;</a:t>
            </a:r>
          </a:p>
          <a:p>
            <a:r>
              <a:rPr lang="sk-SK" sz="1200" kern="1200" dirty="0">
                <a:solidFill>
                  <a:schemeClr val="tx1"/>
                </a:solidFill>
                <a:latin typeface="+mn-lt"/>
                <a:ea typeface="+mn-ea"/>
                <a:cs typeface="+mn-cs"/>
              </a:rPr>
              <a:t> </a:t>
            </a:r>
          </a:p>
          <a:p>
            <a:r>
              <a:rPr lang="sk-SK" sz="1200" kern="1200" dirty="0">
                <a:solidFill>
                  <a:schemeClr val="tx1"/>
                </a:solidFill>
                <a:latin typeface="+mn-lt"/>
                <a:ea typeface="+mn-ea"/>
                <a:cs typeface="+mn-cs"/>
              </a:rPr>
              <a:t>Business Traveler USA magazine selected National Car Rental as the Best Car Rental Company in North America in its </a:t>
            </a:r>
            <a:r>
              <a:rPr lang="en-US" sz="1200" kern="1200" dirty="0">
                <a:solidFill>
                  <a:schemeClr val="tx1"/>
                </a:solidFill>
                <a:latin typeface="+mn-lt"/>
                <a:ea typeface="+mn-ea"/>
                <a:cs typeface="+mn-cs"/>
              </a:rPr>
              <a:t>30</a:t>
            </a:r>
            <a:r>
              <a:rPr lang="sk-SK" sz="1200" kern="1200" dirty="0">
                <a:solidFill>
                  <a:schemeClr val="tx1"/>
                </a:solidFill>
                <a:latin typeface="+mn-lt"/>
                <a:ea typeface="+mn-ea"/>
                <a:cs typeface="+mn-cs"/>
              </a:rPr>
              <a:t>th Annual 201</a:t>
            </a:r>
            <a:r>
              <a:rPr lang="en-US" sz="1200" kern="1200" dirty="0">
                <a:solidFill>
                  <a:schemeClr val="tx1"/>
                </a:solidFill>
                <a:latin typeface="+mn-lt"/>
                <a:ea typeface="+mn-ea"/>
                <a:cs typeface="+mn-cs"/>
              </a:rPr>
              <a:t>8 </a:t>
            </a:r>
            <a:r>
              <a:rPr lang="sk-SK" sz="1200" kern="1200" dirty="0">
                <a:solidFill>
                  <a:schemeClr val="tx1"/>
                </a:solidFill>
                <a:latin typeface="+mn-lt"/>
                <a:ea typeface="+mn-ea"/>
                <a:cs typeface="+mn-cs"/>
              </a:rPr>
              <a:t>Best in Business Travel Awards</a:t>
            </a:r>
          </a:p>
          <a:p>
            <a:r>
              <a:rPr lang="sk-SK" sz="1200" kern="1200" dirty="0">
                <a:solidFill>
                  <a:schemeClr val="tx1"/>
                </a:solidFill>
                <a:latin typeface="+mn-lt"/>
                <a:ea typeface="+mn-ea"/>
                <a:cs typeface="+mn-cs"/>
              </a:rPr>
              <a:t> </a:t>
            </a:r>
          </a:p>
          <a:p>
            <a:r>
              <a:rPr lang="sk-SK" sz="1200" kern="1200" dirty="0">
                <a:solidFill>
                  <a:schemeClr val="tx1"/>
                </a:solidFill>
                <a:latin typeface="+mn-lt"/>
                <a:ea typeface="+mn-ea"/>
                <a:cs typeface="+mn-cs"/>
              </a:rPr>
              <a:t> </a:t>
            </a:r>
          </a:p>
          <a:p>
            <a:r>
              <a:rPr lang="sk-SK" sz="1200" kern="1200" dirty="0">
                <a:solidFill>
                  <a:schemeClr val="tx1"/>
                </a:solidFill>
                <a:latin typeface="+mn-lt"/>
                <a:ea typeface="+mn-ea"/>
                <a:cs typeface="+mn-cs"/>
              </a:rPr>
              <a:t>National Car Rental, Enterprise Rent-A-Car and Alamo Rent A Car claimed three of the top five spots for car rental in the 201</a:t>
            </a:r>
            <a:r>
              <a:rPr lang="en-US" sz="1200" kern="1200" dirty="0">
                <a:solidFill>
                  <a:schemeClr val="tx1"/>
                </a:solidFill>
                <a:latin typeface="+mn-lt"/>
                <a:ea typeface="+mn-ea"/>
                <a:cs typeface="+mn-cs"/>
              </a:rPr>
              <a:t>8</a:t>
            </a:r>
            <a:r>
              <a:rPr lang="sk-SK" sz="1200" kern="1200" dirty="0">
                <a:solidFill>
                  <a:schemeClr val="tx1"/>
                </a:solidFill>
                <a:latin typeface="+mn-lt"/>
                <a:ea typeface="+mn-ea"/>
                <a:cs typeface="+mn-cs"/>
              </a:rPr>
              <a:t> Travel + Leisure World’s Best Awards, which showcase the destinations, companies and brands that define the very best in travel as voted on by Travel + Leisure readers. National </a:t>
            </a:r>
            <a:r>
              <a:rPr lang="sk-SK" sz="1200" kern="1200" dirty="0" err="1">
                <a:solidFill>
                  <a:schemeClr val="tx1"/>
                </a:solidFill>
                <a:latin typeface="+mn-lt"/>
                <a:ea typeface="+mn-ea"/>
                <a:cs typeface="+mn-cs"/>
              </a:rPr>
              <a:t>ranked</a:t>
            </a:r>
            <a:r>
              <a:rPr lang="sk-SK" sz="1200" kern="1200" dirty="0">
                <a:solidFill>
                  <a:schemeClr val="tx1"/>
                </a:solidFill>
                <a:latin typeface="+mn-lt"/>
                <a:ea typeface="+mn-ea"/>
                <a:cs typeface="+mn-cs"/>
              </a:rPr>
              <a:t> No. 1 in </a:t>
            </a:r>
            <a:r>
              <a:rPr lang="sk-SK" sz="1200" kern="1200" dirty="0" err="1">
                <a:solidFill>
                  <a:schemeClr val="tx1"/>
                </a:solidFill>
                <a:latin typeface="+mn-lt"/>
                <a:ea typeface="+mn-ea"/>
                <a:cs typeface="+mn-cs"/>
              </a:rPr>
              <a:t>the</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Car-Rental</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Companies</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category</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followed</a:t>
            </a:r>
            <a:r>
              <a:rPr lang="sk-SK" sz="1200" kern="1200" dirty="0">
                <a:solidFill>
                  <a:schemeClr val="tx1"/>
                </a:solidFill>
                <a:latin typeface="+mn-lt"/>
                <a:ea typeface="+mn-ea"/>
                <a:cs typeface="+mn-cs"/>
              </a:rPr>
              <a:t> by Enterprise at No. 2 and </a:t>
            </a:r>
            <a:r>
              <a:rPr lang="sk-SK" sz="1200" kern="1200" dirty="0" err="1">
                <a:solidFill>
                  <a:schemeClr val="tx1"/>
                </a:solidFill>
                <a:latin typeface="+mn-lt"/>
                <a:ea typeface="+mn-ea"/>
                <a:cs typeface="+mn-cs"/>
              </a:rPr>
              <a:t>Alamo</a:t>
            </a:r>
            <a:r>
              <a:rPr lang="sk-SK" sz="1200" kern="1200" dirty="0">
                <a:solidFill>
                  <a:schemeClr val="tx1"/>
                </a:solidFill>
                <a:latin typeface="+mn-lt"/>
                <a:ea typeface="+mn-ea"/>
                <a:cs typeface="+mn-cs"/>
              </a:rPr>
              <a:t> at No. 5, </a:t>
            </a:r>
            <a:r>
              <a:rPr lang="sk-SK" sz="1200" kern="1200" dirty="0" err="1">
                <a:solidFill>
                  <a:schemeClr val="tx1"/>
                </a:solidFill>
                <a:latin typeface="+mn-lt"/>
                <a:ea typeface="+mn-ea"/>
                <a:cs typeface="+mn-cs"/>
              </a:rPr>
              <a:t>based</a:t>
            </a:r>
            <a:r>
              <a:rPr lang="sk-SK" sz="1200" kern="1200" dirty="0">
                <a:solidFill>
                  <a:schemeClr val="tx1"/>
                </a:solidFill>
                <a:latin typeface="+mn-lt"/>
                <a:ea typeface="+mn-ea"/>
                <a:cs typeface="+mn-cs"/>
              </a:rPr>
              <a:t> on </a:t>
            </a:r>
            <a:r>
              <a:rPr lang="sk-SK" sz="1200" kern="1200" dirty="0" err="1">
                <a:solidFill>
                  <a:schemeClr val="tx1"/>
                </a:solidFill>
                <a:latin typeface="+mn-lt"/>
                <a:ea typeface="+mn-ea"/>
                <a:cs typeface="+mn-cs"/>
              </a:rPr>
              <a:t>reader</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ratings</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across</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five</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characteristics</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vehicle</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selection</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vehicle</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availability</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car</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rental</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location</a:t>
            </a:r>
            <a:r>
              <a:rPr lang="sk-SK" sz="1200" kern="1200" dirty="0">
                <a:solidFill>
                  <a:schemeClr val="tx1"/>
                </a:solidFill>
                <a:latin typeface="+mn-lt"/>
                <a:ea typeface="+mn-ea"/>
                <a:cs typeface="+mn-cs"/>
              </a:rPr>
              <a:t>, </a:t>
            </a:r>
            <a:r>
              <a:rPr lang="sk-SK" sz="1200" kern="1200" dirty="0" err="1">
                <a:solidFill>
                  <a:schemeClr val="tx1"/>
                </a:solidFill>
                <a:latin typeface="+mn-lt"/>
                <a:ea typeface="+mn-ea"/>
                <a:cs typeface="+mn-cs"/>
              </a:rPr>
              <a:t>service</a:t>
            </a:r>
            <a:r>
              <a:rPr lang="sk-SK" sz="1200" kern="1200" dirty="0">
                <a:solidFill>
                  <a:schemeClr val="tx1"/>
                </a:solidFill>
                <a:latin typeface="+mn-lt"/>
                <a:ea typeface="+mn-ea"/>
                <a:cs typeface="+mn-cs"/>
              </a:rPr>
              <a:t> and </a:t>
            </a:r>
            <a:r>
              <a:rPr lang="sk-SK" sz="1200" kern="1200" dirty="0" err="1">
                <a:solidFill>
                  <a:schemeClr val="tx1"/>
                </a:solidFill>
                <a:latin typeface="+mn-lt"/>
                <a:ea typeface="+mn-ea"/>
                <a:cs typeface="+mn-cs"/>
              </a:rPr>
              <a:t>value</a:t>
            </a:r>
            <a:r>
              <a:rPr lang="sk-SK"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79E12BBE-4234-E54F-BC0B-61B1C4ED9BC0}" type="slidenum">
              <a:rPr lang="en-US" smtClean="0"/>
              <a:t>5</a:t>
            </a:fld>
            <a:endParaRPr lang="en-US"/>
          </a:p>
        </p:txBody>
      </p:sp>
    </p:spTree>
    <p:extLst>
      <p:ext uri="{BB962C8B-B14F-4D97-AF65-F5344CB8AC3E}">
        <p14:creationId xmlns:p14="http://schemas.microsoft.com/office/powerpoint/2010/main" val="54259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b="1" dirty="0"/>
              <a:t>BENEFITS OF NATIONAL AND ENTERPRISE </a:t>
            </a:r>
            <a:r>
              <a:rPr lang="en-US" dirty="0"/>
              <a:t>[Dual logos/contemporary look]</a:t>
            </a:r>
          </a:p>
          <a:p>
            <a:endParaRPr lang="en-US" dirty="0"/>
          </a:p>
        </p:txBody>
      </p:sp>
      <p:sp>
        <p:nvSpPr>
          <p:cNvPr id="4" name="Slide Number Placeholder 3"/>
          <p:cNvSpPr>
            <a:spLocks noGrp="1"/>
          </p:cNvSpPr>
          <p:nvPr>
            <p:ph type="sldNum" sz="quarter" idx="10"/>
          </p:nvPr>
        </p:nvSpPr>
        <p:spPr/>
        <p:txBody>
          <a:bodyPr/>
          <a:lstStyle/>
          <a:p>
            <a:fld id="{79E12BBE-4234-E54F-BC0B-61B1C4ED9BC0}" type="slidenum">
              <a:rPr lang="en-US" smtClean="0"/>
              <a:t>6</a:t>
            </a:fld>
            <a:endParaRPr lang="en-US"/>
          </a:p>
        </p:txBody>
      </p:sp>
    </p:spTree>
    <p:extLst>
      <p:ext uri="{BB962C8B-B14F-4D97-AF65-F5344CB8AC3E}">
        <p14:creationId xmlns:p14="http://schemas.microsoft.com/office/powerpoint/2010/main" val="401059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want to define the brands globally, which</a:t>
            </a:r>
            <a:r>
              <a:rPr lang="en-US" baseline="0" dirty="0"/>
              <a:t> will mirror how we have them positioned in North America.  You need to make sure they understand why they are different and why that benefits the customer.</a:t>
            </a:r>
          </a:p>
          <a:p>
            <a:endParaRPr lang="en-US" baseline="0" dirty="0"/>
          </a:p>
          <a:p>
            <a:r>
              <a:rPr lang="en-US" baseline="0" dirty="0"/>
              <a:t>Utilize an analogy such as comparing our structure to the hotel industry.  Through Hilton Honors or Marriott Rewards you get access to several different hotel brands, all of which offer a different type of service and service a different type of customer.  Emerald Club is our loyalty program that will get you access to both brands and allow your travelers to earn and burn points and receive tier qualifications at either brand.  To summarize, the brands will define the service, Emerald Club will be your access point to the brands.</a:t>
            </a:r>
          </a:p>
          <a:p>
            <a:endParaRPr lang="en-US" baseline="0" dirty="0"/>
          </a:p>
          <a:p>
            <a:r>
              <a:rPr lang="en-US" baseline="0" dirty="0"/>
              <a:t>Walk through the slide and explain the different services available at each brand without belaboring the point.</a:t>
            </a:r>
            <a:endParaRPr lang="en-US" dirty="0"/>
          </a:p>
          <a:p>
            <a:endParaRPr lang="en-US" dirty="0"/>
          </a:p>
        </p:txBody>
      </p:sp>
      <p:sp>
        <p:nvSpPr>
          <p:cNvPr id="4" name="Slide Number Placeholder 3"/>
          <p:cNvSpPr>
            <a:spLocks noGrp="1"/>
          </p:cNvSpPr>
          <p:nvPr>
            <p:ph type="sldNum" sz="quarter" idx="10"/>
          </p:nvPr>
        </p:nvSpPr>
        <p:spPr/>
        <p:txBody>
          <a:bodyPr/>
          <a:lstStyle/>
          <a:p>
            <a:fld id="{79E12BBE-4234-E54F-BC0B-61B1C4ED9BC0}" type="slidenum">
              <a:rPr lang="en-US" smtClean="0"/>
              <a:t>7</a:t>
            </a:fld>
            <a:endParaRPr lang="en-US"/>
          </a:p>
        </p:txBody>
      </p:sp>
    </p:spTree>
    <p:extLst>
      <p:ext uri="{BB962C8B-B14F-4D97-AF65-F5344CB8AC3E}">
        <p14:creationId xmlns:p14="http://schemas.microsoft.com/office/powerpoint/2010/main" val="4010595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b="1" dirty="0"/>
              <a:t>The Benefits of Enterprise </a:t>
            </a:r>
            <a:r>
              <a:rPr lang="en-US" dirty="0"/>
              <a:t>[Enterprise logo featured on motion </a:t>
            </a:r>
            <a:r>
              <a:rPr lang="en-US" dirty="0" err="1"/>
              <a:t>bkgd</a:t>
            </a:r>
            <a:r>
              <a:rPr lang="en-US" dirty="0"/>
              <a:t>]</a:t>
            </a:r>
          </a:p>
          <a:p>
            <a:endParaRPr lang="en-US" dirty="0"/>
          </a:p>
        </p:txBody>
      </p:sp>
      <p:sp>
        <p:nvSpPr>
          <p:cNvPr id="4" name="Slide Number Placeholder 3"/>
          <p:cNvSpPr>
            <a:spLocks noGrp="1"/>
          </p:cNvSpPr>
          <p:nvPr>
            <p:ph type="sldNum" sz="quarter" idx="10"/>
          </p:nvPr>
        </p:nvSpPr>
        <p:spPr/>
        <p:txBody>
          <a:bodyPr/>
          <a:lstStyle/>
          <a:p>
            <a:fld id="{79E12BBE-4234-E54F-BC0B-61B1C4ED9BC0}" type="slidenum">
              <a:rPr lang="en-US" smtClean="0"/>
              <a:t>8</a:t>
            </a:fld>
            <a:endParaRPr lang="en-US"/>
          </a:p>
        </p:txBody>
      </p:sp>
    </p:spTree>
    <p:extLst>
      <p:ext uri="{BB962C8B-B14F-4D97-AF65-F5344CB8AC3E}">
        <p14:creationId xmlns:p14="http://schemas.microsoft.com/office/powerpoint/2010/main" val="1624840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Savings </a:t>
            </a:r>
            <a:r>
              <a:rPr lang="en-US" dirty="0"/>
              <a:t>[Graphic of $$$ or money sacks etc.]</a:t>
            </a:r>
          </a:p>
          <a:p>
            <a:pPr lvl="0"/>
            <a:r>
              <a:rPr lang="en-US" dirty="0"/>
              <a:t>Special corporate rates</a:t>
            </a:r>
          </a:p>
          <a:p>
            <a:pPr lvl="0"/>
            <a:r>
              <a:rPr lang="en-US" dirty="0"/>
              <a:t>Mileage reimbursement alternative</a:t>
            </a:r>
          </a:p>
          <a:p>
            <a:pPr lvl="0"/>
            <a:r>
              <a:rPr lang="en-US" dirty="0"/>
              <a:t>Long-term rental discounts </a:t>
            </a:r>
          </a:p>
          <a:p>
            <a:r>
              <a:rPr lang="en-US" b="1" dirty="0"/>
              <a:t>Convenience </a:t>
            </a:r>
            <a:r>
              <a:rPr lang="en-US" dirty="0"/>
              <a:t>[Map of U.S. lit up with green dots – white copy over]</a:t>
            </a:r>
          </a:p>
          <a:p>
            <a:pPr lvl="0"/>
            <a:r>
              <a:rPr lang="en-US" dirty="0"/>
              <a:t>More than 7,700 locations in North</a:t>
            </a:r>
            <a:r>
              <a:rPr lang="en-US" baseline="0" dirty="0"/>
              <a:t> America</a:t>
            </a:r>
            <a:r>
              <a:rPr lang="en-US" dirty="0"/>
              <a:t> </a:t>
            </a:r>
          </a:p>
          <a:p>
            <a:pPr lvl="0"/>
            <a:r>
              <a:rPr lang="en-US" dirty="0"/>
              <a:t>90% of customers are within 15 miles of a location</a:t>
            </a:r>
          </a:p>
          <a:p>
            <a:pPr lvl="0"/>
            <a:r>
              <a:rPr lang="en-US" dirty="0"/>
              <a:t>Free pick-up from the office or home</a:t>
            </a:r>
          </a:p>
          <a:p>
            <a:r>
              <a:rPr lang="en-US" b="1" dirty="0"/>
              <a:t>Options </a:t>
            </a:r>
            <a:r>
              <a:rPr lang="en-US" dirty="0"/>
              <a:t>[Vehicle pic montage]</a:t>
            </a:r>
          </a:p>
          <a:p>
            <a:pPr lvl="0"/>
            <a:r>
              <a:rPr lang="en-US" dirty="0"/>
              <a:t>Pickup trucks, cargo vans, etc.</a:t>
            </a:r>
          </a:p>
          <a:p>
            <a:endParaRPr lang="en-US" dirty="0"/>
          </a:p>
        </p:txBody>
      </p:sp>
      <p:sp>
        <p:nvSpPr>
          <p:cNvPr id="4" name="Slide Number Placeholder 3"/>
          <p:cNvSpPr>
            <a:spLocks noGrp="1"/>
          </p:cNvSpPr>
          <p:nvPr>
            <p:ph type="sldNum" sz="quarter" idx="10"/>
          </p:nvPr>
        </p:nvSpPr>
        <p:spPr/>
        <p:txBody>
          <a:bodyPr/>
          <a:lstStyle/>
          <a:p>
            <a:fld id="{79E12BBE-4234-E54F-BC0B-61B1C4ED9BC0}" type="slidenum">
              <a:rPr lang="en-US" smtClean="0"/>
              <a:t>9</a:t>
            </a:fld>
            <a:endParaRPr lang="en-US"/>
          </a:p>
        </p:txBody>
      </p:sp>
    </p:spTree>
    <p:extLst>
      <p:ext uri="{BB962C8B-B14F-4D97-AF65-F5344CB8AC3E}">
        <p14:creationId xmlns:p14="http://schemas.microsoft.com/office/powerpoint/2010/main" val="85830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CDB3CC-F982-40F9-8DD6-BCC9AFBF44BD}" type="datetime1">
              <a:rPr lang="en-US" smtClean="0"/>
              <a:pPr/>
              <a:t>1/8/2020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201392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56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1782234"/>
            <a:ext cx="6403622" cy="616656"/>
          </a:xfrm>
        </p:spPr>
        <p:txBody>
          <a:bodyPr anchor="t">
            <a:normAutofit/>
          </a:bodyPr>
          <a:lstStyle>
            <a:lvl1pPr algn="l">
              <a:defRPr sz="1400" b="1" cap="all"/>
            </a:lvl1pPr>
          </a:lstStyle>
          <a:p>
            <a:r>
              <a:rPr lang="en-US" dirty="0"/>
              <a:t>Click to edit Master title style</a:t>
            </a:r>
          </a:p>
        </p:txBody>
      </p:sp>
      <p:sp>
        <p:nvSpPr>
          <p:cNvPr id="3" name="Text Placeholder 2"/>
          <p:cNvSpPr>
            <a:spLocks noGrp="1"/>
          </p:cNvSpPr>
          <p:nvPr>
            <p:ph type="body" idx="1"/>
          </p:nvPr>
        </p:nvSpPr>
        <p:spPr>
          <a:xfrm>
            <a:off x="2133600" y="945444"/>
            <a:ext cx="6403622" cy="836789"/>
          </a:xfrm>
        </p:spPr>
        <p:txBody>
          <a:bodyPr anchor="b">
            <a:normAutofit/>
          </a:bodyPr>
          <a:lstStyle>
            <a:lvl1pPr marL="0" indent="0">
              <a:buNone/>
              <a:defRPr sz="24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5847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3026833" y="1425222"/>
            <a:ext cx="6117167" cy="43109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75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5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19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1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BDF9C14-0467-6C4A-9002-74BD08EA1B02}" type="datetimeFigureOut">
              <a:rPr lang="en-US" smtClean="0"/>
              <a:t>1/8/2020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489517-A9EB-0543-84F1-C5ADEC2F048E}" type="slidenum">
              <a:rPr lang="en-US" smtClean="0"/>
              <a:t>‹#›</a:t>
            </a:fld>
            <a:endParaRPr lang="en-US" dirty="0"/>
          </a:p>
        </p:txBody>
      </p:sp>
    </p:spTree>
    <p:extLst>
      <p:ext uri="{BB962C8B-B14F-4D97-AF65-F5344CB8AC3E}">
        <p14:creationId xmlns:p14="http://schemas.microsoft.com/office/powerpoint/2010/main" val="2469891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443972"/>
            <a:ext cx="7988299" cy="5850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8500" y="1255890"/>
            <a:ext cx="7988300" cy="4699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5566833"/>
            <a:ext cx="9143391" cy="1290710"/>
          </a:xfrm>
          <a:prstGeom prst="rect">
            <a:avLst/>
          </a:prstGeom>
        </p:spPr>
      </p:pic>
      <p:pic>
        <p:nvPicPr>
          <p:cNvPr id="5" name="Picture 4" descr="logo-rev.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820441" y="6194778"/>
            <a:ext cx="1955649" cy="547973"/>
          </a:xfrm>
          <a:prstGeom prst="rect">
            <a:avLst/>
          </a:prstGeom>
        </p:spPr>
      </p:pic>
    </p:spTree>
    <p:extLst>
      <p:ext uri="{BB962C8B-B14F-4D97-AF65-F5344CB8AC3E}">
        <p14:creationId xmlns:p14="http://schemas.microsoft.com/office/powerpoint/2010/main" val="1531695291"/>
      </p:ext>
    </p:extLst>
  </p:cSld>
  <p:clrMap bg1="lt1" tx1="dk1" bg2="lt2" tx2="dk2" accent1="accent1" accent2="accent2" accent3="accent3" accent4="accent4" accent5="accent5" accent6="accent6" hlink="hlink" folHlink="folHlink"/>
  <p:sldLayoutIdLst>
    <p:sldLayoutId id="2147493460" r:id="rId1"/>
    <p:sldLayoutId id="2147493461" r:id="rId2"/>
    <p:sldLayoutId id="2147493462" r:id="rId3"/>
    <p:sldLayoutId id="2147493472" r:id="rId4"/>
  </p:sldLayoutIdLst>
  <p:txStyles>
    <p:titleStyle>
      <a:lvl1pPr algn="l" defTabSz="4572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vera-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197557"/>
            <a:ext cx="9143391" cy="6857543"/>
          </a:xfrm>
          <a:prstGeom prst="rect">
            <a:avLst/>
          </a:prstGeom>
        </p:spPr>
      </p:pic>
      <p:sp>
        <p:nvSpPr>
          <p:cNvPr id="2" name="Title Placeholder 1"/>
          <p:cNvSpPr>
            <a:spLocks noGrp="1"/>
          </p:cNvSpPr>
          <p:nvPr>
            <p:ph type="title"/>
          </p:nvPr>
        </p:nvSpPr>
        <p:spPr>
          <a:xfrm>
            <a:off x="211668" y="1905001"/>
            <a:ext cx="2497666" cy="3146778"/>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3855284704"/>
      </p:ext>
    </p:extLst>
  </p:cSld>
  <p:clrMap bg1="lt1" tx1="dk1" bg2="lt2" tx2="dk2" accent1="accent1" accent2="accent2" accent3="accent3" accent4="accent4" accent5="accent5" accent6="accent6" hlink="hlink" folHlink="folHlink"/>
  <p:sldLayoutIdLst>
    <p:sldLayoutId id="2147493466" r:id="rId1"/>
    <p:sldLayoutId id="2147493467" r:id="rId2"/>
  </p:sldLayoutIdLst>
  <p:txStyles>
    <p:titleStyle>
      <a:lvl1pPr algn="l" defTabSz="457200" rtl="0" eaLnBrk="1" latinLnBrk="0" hangingPunct="1">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97557"/>
            <a:ext cx="9143391" cy="6857543"/>
          </a:xfrm>
          <a:prstGeom prst="rect">
            <a:avLst/>
          </a:prstGeom>
        </p:spPr>
      </p:pic>
      <p:sp>
        <p:nvSpPr>
          <p:cNvPr id="2" name="Title Placeholder 1"/>
          <p:cNvSpPr>
            <a:spLocks noGrp="1"/>
          </p:cNvSpPr>
          <p:nvPr>
            <p:ph type="title"/>
          </p:nvPr>
        </p:nvSpPr>
        <p:spPr>
          <a:xfrm>
            <a:off x="211668" y="1905001"/>
            <a:ext cx="2497666" cy="3146778"/>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3984107616"/>
      </p:ext>
    </p:extLst>
  </p:cSld>
  <p:clrMap bg1="lt1" tx1="dk1" bg2="lt2" tx2="dk2" accent1="accent1" accent2="accent2" accent3="accent3" accent4="accent4" accent5="accent5" accent6="accent6" hlink="hlink" folHlink="folHlink"/>
  <p:sldLayoutIdLst>
    <p:sldLayoutId id="2147493469" r:id="rId1"/>
  </p:sldLayoutIdLst>
  <p:txStyles>
    <p:titleStyle>
      <a:lvl1pPr algn="l" defTabSz="4572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1668" y="1905001"/>
            <a:ext cx="2497666" cy="3146778"/>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2779493093"/>
      </p:ext>
    </p:extLst>
  </p:cSld>
  <p:clrMap bg1="lt1" tx1="dk1" bg2="lt2" tx2="dk2" accent1="accent1" accent2="accent2" accent3="accent3" accent4="accent4" accent5="accent5" accent6="accent6" hlink="hlink" folHlink="folHlink"/>
  <p:sldLayoutIdLst>
    <p:sldLayoutId id="2147493471" r:id="rId1"/>
    <p:sldLayoutId id="2147493474" r:id="rId2"/>
  </p:sldLayoutIdLst>
  <p:txStyles>
    <p:titleStyle>
      <a:lvl1pPr algn="l" defTabSz="4572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jpe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2.png"/><Relationship Id="rId3" Type="http://schemas.openxmlformats.org/officeDocument/2006/relationships/image" Target="../media/image10.jpeg"/><Relationship Id="rId7" Type="http://schemas.openxmlformats.org/officeDocument/2006/relationships/image" Target="../media/image12.pn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30.png"/><Relationship Id="rId5" Type="http://schemas.microsoft.com/office/2007/relationships/hdphoto" Target="../media/hdphoto1.wdp"/><Relationship Id="rId10" Type="http://schemas.openxmlformats.org/officeDocument/2006/relationships/image" Target="../media/image29.png"/><Relationship Id="rId4" Type="http://schemas.openxmlformats.org/officeDocument/2006/relationships/image" Target="../media/image11.jpe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6" name="TextBox 5"/>
          <p:cNvSpPr txBox="1"/>
          <p:nvPr/>
        </p:nvSpPr>
        <p:spPr>
          <a:xfrm>
            <a:off x="535202" y="486435"/>
            <a:ext cx="8228654" cy="1261884"/>
          </a:xfrm>
          <a:prstGeom prst="rect">
            <a:avLst/>
          </a:prstGeom>
          <a:noFill/>
        </p:spPr>
        <p:txBody>
          <a:bodyPr wrap="square" rtlCol="0">
            <a:spAutoFit/>
          </a:bodyPr>
          <a:lstStyle/>
          <a:p>
            <a:pPr>
              <a:spcAft>
                <a:spcPts val="600"/>
              </a:spcAft>
            </a:pPr>
            <a:r>
              <a:rPr lang="en-US" sz="3800" b="1" dirty="0">
                <a:solidFill>
                  <a:schemeClr val="bg1"/>
                </a:solidFill>
              </a:rPr>
              <a:t>WELCOME</a:t>
            </a:r>
            <a:r>
              <a:rPr lang="en-US" sz="4000" b="1" dirty="0">
                <a:solidFill>
                  <a:schemeClr val="bg1"/>
                </a:solidFill>
              </a:rPr>
              <a:t> STATE OF IDAHO </a:t>
            </a:r>
            <a:r>
              <a:rPr lang="en-US" sz="3600" b="1" dirty="0">
                <a:solidFill>
                  <a:schemeClr val="bg1"/>
                </a:solidFill>
              </a:rPr>
              <a:t/>
            </a:r>
            <a:br>
              <a:rPr lang="en-US" sz="3600" b="1" dirty="0">
                <a:solidFill>
                  <a:schemeClr val="bg1"/>
                </a:solidFill>
              </a:rPr>
            </a:br>
            <a:r>
              <a:rPr lang="en-US" sz="3600" b="1" dirty="0">
                <a:solidFill>
                  <a:schemeClr val="bg1"/>
                </a:solidFill>
              </a:rPr>
              <a:t> </a:t>
            </a:r>
            <a:r>
              <a:rPr lang="en-US" sz="2800" b="1" dirty="0">
                <a:solidFill>
                  <a:schemeClr val="bg1"/>
                </a:solidFill>
              </a:rPr>
              <a:t>TO THE BUSINESS RENTAL PROGRAM</a:t>
            </a:r>
          </a:p>
        </p:txBody>
      </p:sp>
      <p:sp>
        <p:nvSpPr>
          <p:cNvPr id="4" name="Rectangle 3"/>
          <p:cNvSpPr/>
          <p:nvPr/>
        </p:nvSpPr>
        <p:spPr>
          <a:xfrm>
            <a:off x="0" y="5202247"/>
            <a:ext cx="9144000" cy="780339"/>
          </a:xfrm>
          <a:prstGeom prst="rect">
            <a:avLst/>
          </a:prstGeom>
          <a:solidFill>
            <a:srgbClr val="009542">
              <a:alpha val="6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871" y="2587442"/>
            <a:ext cx="8125983" cy="95512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7747" y="5462584"/>
            <a:ext cx="2209162" cy="259663"/>
          </a:xfrm>
          <a:prstGeom prst="rect">
            <a:avLst/>
          </a:prstGeom>
        </p:spPr>
      </p:pic>
    </p:spTree>
    <p:extLst>
      <p:ext uri="{BB962C8B-B14F-4D97-AF65-F5344CB8AC3E}">
        <p14:creationId xmlns:p14="http://schemas.microsoft.com/office/powerpoint/2010/main" val="288542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7"/>
                                        </p:tgtEl>
                                      </p:cBhvr>
                                      <p:by x="27000" y="27000"/>
                                    </p:animScale>
                                  </p:childTnLst>
                                </p:cTn>
                              </p:par>
                              <p:par>
                                <p:cTn id="7" presetID="42" presetClass="path" presetSubtype="0" accel="50000" decel="50000" fill="hold" nodeType="withEffect">
                                  <p:stCondLst>
                                    <p:cond delay="0"/>
                                  </p:stCondLst>
                                  <p:childTnLst>
                                    <p:animMotion origin="layout" path="M 1.66667E-6 7.40741E-7 L 0.34982 0.36944 " pathEditMode="relative" rAng="0" ptsTypes="AA">
                                      <p:cBhvr>
                                        <p:cTn id="8" dur="1000" fill="hold"/>
                                        <p:tgtEl>
                                          <p:spTgt spid="7"/>
                                        </p:tgtEl>
                                        <p:attrNameLst>
                                          <p:attrName>ppt_x</p:attrName>
                                          <p:attrName>ppt_y</p:attrName>
                                        </p:attrNameLst>
                                      </p:cBhvr>
                                      <p:rCtr x="17483" y="18472"/>
                                    </p:animMotion>
                                  </p:childTnLst>
                                </p:cTn>
                              </p:par>
                              <p:par>
                                <p:cTn id="9" presetID="2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1500"/>
                            </p:stCondLst>
                            <p:childTnLst>
                              <p:par>
                                <p:cTn id="19" presetID="2" presetClass="entr" presetSubtype="2" fill="hold" grpId="0" nodeType="afterEffect">
                                  <p:stCondLst>
                                    <p:cond delay="0"/>
                                  </p:stCondLst>
                                  <p:iterate type="wd">
                                    <p:tmPct val="10000"/>
                                  </p:iterate>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27" name="Rectangle 26"/>
          <p:cNvSpPr/>
          <p:nvPr/>
        </p:nvSpPr>
        <p:spPr>
          <a:xfrm>
            <a:off x="853982" y="0"/>
            <a:ext cx="137588" cy="588818"/>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28" name="Title 1"/>
          <p:cNvSpPr txBox="1">
            <a:spLocks/>
          </p:cNvSpPr>
          <p:nvPr/>
        </p:nvSpPr>
        <p:spPr>
          <a:xfrm>
            <a:off x="784712" y="643504"/>
            <a:ext cx="7988299" cy="585082"/>
          </a:xfrm>
          <a:prstGeom prst="rect">
            <a:avLst/>
          </a:prstGeom>
        </p:spPr>
        <p:txBody>
          <a:bodyPr/>
          <a:lstStyle>
            <a:lvl1pPr algn="l" defTabSz="457200" rtl="0" eaLnBrk="1" latinLnBrk="0" hangingPunct="1">
              <a:spcBef>
                <a:spcPct val="0"/>
              </a:spcBef>
              <a:buNone/>
              <a:defRPr sz="2400" kern="1200">
                <a:solidFill>
                  <a:schemeClr val="tx1"/>
                </a:solidFill>
                <a:latin typeface="+mj-lt"/>
                <a:ea typeface="+mj-ea"/>
                <a:cs typeface="+mj-cs"/>
              </a:defRPr>
            </a:lvl1pPr>
          </a:lstStyle>
          <a:p>
            <a:pPr lvl="0"/>
            <a:r>
              <a:rPr lang="en-US" sz="2800" b="1" dirty="0">
                <a:solidFill>
                  <a:srgbClr val="009542"/>
                </a:solidFill>
              </a:rPr>
              <a:t>Benefits of the State of Idaho Program</a:t>
            </a:r>
          </a:p>
        </p:txBody>
      </p:sp>
      <p:sp>
        <p:nvSpPr>
          <p:cNvPr id="2" name="TextBox 1">
            <a:extLst>
              <a:ext uri="{FF2B5EF4-FFF2-40B4-BE49-F238E27FC236}">
                <a16:creationId xmlns:a16="http://schemas.microsoft.com/office/drawing/2014/main" id="{877FBE0B-F0E6-46D0-AD04-26B4F173727E}"/>
              </a:ext>
            </a:extLst>
          </p:cNvPr>
          <p:cNvSpPr txBox="1"/>
          <p:nvPr/>
        </p:nvSpPr>
        <p:spPr>
          <a:xfrm>
            <a:off x="991570" y="1377696"/>
            <a:ext cx="7250222" cy="637097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rPr>
              <a:t>Competitive Set Rates for all car classes</a:t>
            </a:r>
          </a:p>
          <a:p>
            <a:pPr marL="342900" indent="-342900">
              <a:buFont typeface="Arial" panose="020B0604020202020204" pitchFamily="34" charset="0"/>
              <a:buChar char="•"/>
            </a:pPr>
            <a:r>
              <a:rPr lang="en-US" sz="2400" dirty="0">
                <a:solidFill>
                  <a:srgbClr val="000000"/>
                </a:solidFill>
              </a:rPr>
              <a:t>Weekly and Monthly discounted rates</a:t>
            </a:r>
          </a:p>
          <a:p>
            <a:pPr marL="342900" indent="-342900">
              <a:buFont typeface="Arial" panose="020B0604020202020204" pitchFamily="34" charset="0"/>
              <a:buChar char="•"/>
            </a:pPr>
            <a:r>
              <a:rPr lang="en-US" sz="2400" dirty="0">
                <a:solidFill>
                  <a:srgbClr val="000000"/>
                </a:solidFill>
              </a:rPr>
              <a:t>Unlimited Mileage</a:t>
            </a:r>
          </a:p>
          <a:p>
            <a:pPr marL="342900" indent="-342900">
              <a:buFont typeface="Arial" panose="020B0604020202020204" pitchFamily="34" charset="0"/>
              <a:buChar char="•"/>
            </a:pPr>
            <a:r>
              <a:rPr lang="en-US" sz="2400" dirty="0">
                <a:solidFill>
                  <a:srgbClr val="000000"/>
                </a:solidFill>
              </a:rPr>
              <a:t>Full coverage </a:t>
            </a:r>
          </a:p>
          <a:p>
            <a:pPr marL="800100" lvl="1" indent="-342900">
              <a:buFont typeface="Arial" panose="020B0604020202020204" pitchFamily="34" charset="0"/>
              <a:buChar char="•"/>
            </a:pPr>
            <a:r>
              <a:rPr lang="en-US" sz="2400" dirty="0">
                <a:solidFill>
                  <a:srgbClr val="000000"/>
                </a:solidFill>
              </a:rPr>
              <a:t>CDW to cover rental up to a total loss</a:t>
            </a:r>
          </a:p>
          <a:p>
            <a:pPr marL="800100" lvl="1" indent="-342900">
              <a:buFont typeface="Arial" panose="020B0604020202020204" pitchFamily="34" charset="0"/>
              <a:buChar char="•"/>
            </a:pPr>
            <a:r>
              <a:rPr lang="en-US" sz="2400" dirty="0">
                <a:solidFill>
                  <a:srgbClr val="000000"/>
                </a:solidFill>
              </a:rPr>
              <a:t>SLP to cover third party liability up to $1M</a:t>
            </a:r>
          </a:p>
          <a:p>
            <a:pPr marL="342900" indent="-342900">
              <a:buFont typeface="Arial" panose="020B0604020202020204" pitchFamily="34" charset="0"/>
              <a:buChar char="•"/>
            </a:pPr>
            <a:r>
              <a:rPr lang="en-US" sz="2400" dirty="0">
                <a:solidFill>
                  <a:srgbClr val="000000"/>
                </a:solidFill>
              </a:rPr>
              <a:t>Minimum Age of 18 (young driver fees waived)</a:t>
            </a:r>
          </a:p>
          <a:p>
            <a:pPr marL="342900" indent="-342900">
              <a:buFont typeface="Arial" panose="020B0604020202020204" pitchFamily="34" charset="0"/>
              <a:buChar char="•"/>
            </a:pPr>
            <a:r>
              <a:rPr lang="en-US" sz="2400" dirty="0">
                <a:solidFill>
                  <a:srgbClr val="000000"/>
                </a:solidFill>
              </a:rPr>
              <a:t>Additional driver fees waived</a:t>
            </a:r>
          </a:p>
          <a:p>
            <a:pPr marL="342900" indent="-342900">
              <a:buFont typeface="Arial" panose="020B0604020202020204" pitchFamily="34" charset="0"/>
              <a:buChar char="•"/>
            </a:pPr>
            <a:r>
              <a:rPr lang="en-US" sz="2400" dirty="0">
                <a:solidFill>
                  <a:srgbClr val="000000"/>
                </a:solidFill>
              </a:rPr>
              <a:t>No additional fees for same-state one way rentals! </a:t>
            </a:r>
          </a:p>
          <a:p>
            <a:pPr marL="342900" indent="-342900">
              <a:buFont typeface="Arial" panose="020B0604020202020204" pitchFamily="34" charset="0"/>
              <a:buChar char="•"/>
            </a:pPr>
            <a:r>
              <a:rPr lang="en-US" sz="2400" b="1" dirty="0">
                <a:solidFill>
                  <a:srgbClr val="000000"/>
                </a:solidFill>
              </a:rPr>
              <a:t>Save on taxes and fees by renting at non-airport locations (9 non-airport locations in Treasure Valley)</a:t>
            </a:r>
          </a:p>
          <a:p>
            <a:endParaRPr lang="en-US" sz="2400" dirty="0">
              <a:solidFill>
                <a:srgbClr val="000000"/>
              </a:solidFill>
            </a:endParaRP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endParaRPr lang="en-US" sz="2400" dirty="0">
              <a:solidFill>
                <a:srgbClr val="000000"/>
              </a:solidFill>
            </a:endParaRPr>
          </a:p>
        </p:txBody>
      </p:sp>
    </p:spTree>
    <p:extLst>
      <p:ext uri="{BB962C8B-B14F-4D97-AF65-F5344CB8AC3E}">
        <p14:creationId xmlns:p14="http://schemas.microsoft.com/office/powerpoint/2010/main" val="3151152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 calcmode="lin" valueType="num">
                                      <p:cBhvr additive="base">
                                        <p:cTn id="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27" name="Rectangle 26"/>
          <p:cNvSpPr/>
          <p:nvPr/>
        </p:nvSpPr>
        <p:spPr>
          <a:xfrm>
            <a:off x="853982" y="0"/>
            <a:ext cx="137588" cy="588818"/>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28" name="Title 1"/>
          <p:cNvSpPr txBox="1">
            <a:spLocks/>
          </p:cNvSpPr>
          <p:nvPr/>
        </p:nvSpPr>
        <p:spPr>
          <a:xfrm>
            <a:off x="853982" y="588818"/>
            <a:ext cx="7988299" cy="585082"/>
          </a:xfrm>
          <a:prstGeom prst="rect">
            <a:avLst/>
          </a:prstGeom>
        </p:spPr>
        <p:txBody>
          <a:bodyPr/>
          <a:lstStyle>
            <a:lvl1pPr algn="l" defTabSz="457200" rtl="0" eaLnBrk="1" latinLnBrk="0" hangingPunct="1">
              <a:spcBef>
                <a:spcPct val="0"/>
              </a:spcBef>
              <a:buNone/>
              <a:defRPr sz="2400" kern="1200">
                <a:solidFill>
                  <a:schemeClr val="tx1"/>
                </a:solidFill>
                <a:latin typeface="+mj-lt"/>
                <a:ea typeface="+mj-ea"/>
                <a:cs typeface="+mj-cs"/>
              </a:defRPr>
            </a:lvl1pPr>
          </a:lstStyle>
          <a:p>
            <a:pPr lvl="0"/>
            <a:r>
              <a:rPr lang="en-US" b="1" dirty="0">
                <a:solidFill>
                  <a:srgbClr val="009542"/>
                </a:solidFill>
              </a:rPr>
              <a:t>PROPOSAL BACKGROUND: TOTAL COST SOLUTION</a:t>
            </a:r>
          </a:p>
        </p:txBody>
      </p:sp>
      <p:sp>
        <p:nvSpPr>
          <p:cNvPr id="29" name="TextBox 10">
            <a:extLst>
              <a:ext uri="{FF2B5EF4-FFF2-40B4-BE49-F238E27FC236}">
                <a16:creationId xmlns:a16="http://schemas.microsoft.com/office/drawing/2014/main" id="{87441D28-06BE-4881-8A9B-1581C03B5F6B}"/>
              </a:ext>
            </a:extLst>
          </p:cNvPr>
          <p:cNvSpPr txBox="1">
            <a:spLocks noChangeArrowheads="1"/>
          </p:cNvSpPr>
          <p:nvPr/>
        </p:nvSpPr>
        <p:spPr bwMode="auto">
          <a:xfrm>
            <a:off x="922776" y="1213443"/>
            <a:ext cx="2403475" cy="109855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sz="6600" b="1" dirty="0">
                <a:solidFill>
                  <a:srgbClr val="036939"/>
                </a:solidFill>
              </a:rPr>
              <a:t>100%</a:t>
            </a:r>
          </a:p>
        </p:txBody>
      </p:sp>
      <p:sp>
        <p:nvSpPr>
          <p:cNvPr id="30" name="TextBox 11">
            <a:extLst>
              <a:ext uri="{FF2B5EF4-FFF2-40B4-BE49-F238E27FC236}">
                <a16:creationId xmlns:a16="http://schemas.microsoft.com/office/drawing/2014/main" id="{A89FC726-A396-4600-B299-86257EF5BC99}"/>
              </a:ext>
            </a:extLst>
          </p:cNvPr>
          <p:cNvSpPr txBox="1">
            <a:spLocks noChangeArrowheads="1"/>
          </p:cNvSpPr>
          <p:nvPr/>
        </p:nvSpPr>
        <p:spPr bwMode="auto">
          <a:xfrm>
            <a:off x="991569" y="2279693"/>
            <a:ext cx="2726991" cy="369332"/>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dirty="0">
                <a:solidFill>
                  <a:srgbClr val="595959"/>
                </a:solidFill>
              </a:rPr>
              <a:t>Agreement Compliance</a:t>
            </a:r>
          </a:p>
        </p:txBody>
      </p:sp>
      <p:sp>
        <p:nvSpPr>
          <p:cNvPr id="31" name="TextBox 30">
            <a:extLst>
              <a:ext uri="{FF2B5EF4-FFF2-40B4-BE49-F238E27FC236}">
                <a16:creationId xmlns:a16="http://schemas.microsoft.com/office/drawing/2014/main" id="{056AFC50-AD4B-4937-BD72-DB6B5DC609C6}"/>
              </a:ext>
            </a:extLst>
          </p:cNvPr>
          <p:cNvSpPr txBox="1">
            <a:spLocks noChangeArrowheads="1"/>
          </p:cNvSpPr>
          <p:nvPr/>
        </p:nvSpPr>
        <p:spPr bwMode="auto">
          <a:xfrm>
            <a:off x="2124513" y="3082826"/>
            <a:ext cx="2403475" cy="133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solidFill>
                  <a:srgbClr val="595959"/>
                </a:solidFill>
              </a:rPr>
              <a:t>Pay mid-size rate</a:t>
            </a:r>
            <a:br>
              <a:rPr lang="en-US" dirty="0">
                <a:solidFill>
                  <a:srgbClr val="595959"/>
                </a:solidFill>
              </a:rPr>
            </a:br>
            <a:r>
              <a:rPr lang="en-US" dirty="0">
                <a:solidFill>
                  <a:srgbClr val="595959"/>
                </a:solidFill>
              </a:rPr>
              <a:t>Free choice upgrades</a:t>
            </a:r>
          </a:p>
          <a:p>
            <a:pPr eaLnBrk="1" hangingPunct="1">
              <a:spcBef>
                <a:spcPct val="50000"/>
              </a:spcBef>
            </a:pPr>
            <a:r>
              <a:rPr lang="en-US" dirty="0">
                <a:solidFill>
                  <a:srgbClr val="595959"/>
                </a:solidFill>
              </a:rPr>
              <a:t>Skip the counter</a:t>
            </a:r>
            <a:br>
              <a:rPr lang="en-US" dirty="0">
                <a:solidFill>
                  <a:srgbClr val="595959"/>
                </a:solidFill>
              </a:rPr>
            </a:br>
            <a:r>
              <a:rPr lang="en-US" dirty="0">
                <a:solidFill>
                  <a:srgbClr val="595959"/>
                </a:solidFill>
              </a:rPr>
              <a:t>Pick any car</a:t>
            </a:r>
          </a:p>
        </p:txBody>
      </p:sp>
      <p:pic>
        <p:nvPicPr>
          <p:cNvPr id="32" name="Picture 31" descr="VectorAisle.jpg">
            <a:extLst>
              <a:ext uri="{FF2B5EF4-FFF2-40B4-BE49-F238E27FC236}">
                <a16:creationId xmlns:a16="http://schemas.microsoft.com/office/drawing/2014/main" id="{C0F3E70F-249D-4746-BD01-B2D024F6F21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385" y="3043244"/>
            <a:ext cx="1293813" cy="1502764"/>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sp>
        <p:nvSpPr>
          <p:cNvPr id="33" name="TextBox 8">
            <a:extLst>
              <a:ext uri="{FF2B5EF4-FFF2-40B4-BE49-F238E27FC236}">
                <a16:creationId xmlns:a16="http://schemas.microsoft.com/office/drawing/2014/main" id="{C46D546E-8E3F-4752-A859-18CA7CBE944A}"/>
              </a:ext>
            </a:extLst>
          </p:cNvPr>
          <p:cNvSpPr txBox="1">
            <a:spLocks noChangeArrowheads="1"/>
          </p:cNvSpPr>
          <p:nvPr/>
        </p:nvSpPr>
        <p:spPr bwMode="auto">
          <a:xfrm>
            <a:off x="835461" y="5079003"/>
            <a:ext cx="2403475" cy="707886"/>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US" sz="2000" dirty="0">
                <a:solidFill>
                  <a:srgbClr val="595959"/>
                </a:solidFill>
              </a:rPr>
              <a:t>Eliminate Frequent Flyer Fee</a:t>
            </a:r>
          </a:p>
        </p:txBody>
      </p:sp>
      <p:pic>
        <p:nvPicPr>
          <p:cNvPr id="34" name="Picture 33" descr="plane.png">
            <a:extLst>
              <a:ext uri="{FF2B5EF4-FFF2-40B4-BE49-F238E27FC236}">
                <a16:creationId xmlns:a16="http://schemas.microsoft.com/office/drawing/2014/main" id="{E53801AA-D09D-4262-AF2A-B58D02AF28E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50154" y="4777682"/>
            <a:ext cx="1445704" cy="1523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34" descr="no.png">
            <a:extLst>
              <a:ext uri="{FF2B5EF4-FFF2-40B4-BE49-F238E27FC236}">
                <a16:creationId xmlns:a16="http://schemas.microsoft.com/office/drawing/2014/main" id="{407AFCB4-7C5C-4008-8710-491EBD3E8B8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7000265">
            <a:off x="4942841" y="1422810"/>
            <a:ext cx="965200" cy="982663"/>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pic>
        <p:nvPicPr>
          <p:cNvPr id="36" name="Picture 35" descr="no.png">
            <a:extLst>
              <a:ext uri="{FF2B5EF4-FFF2-40B4-BE49-F238E27FC236}">
                <a16:creationId xmlns:a16="http://schemas.microsoft.com/office/drawing/2014/main" id="{FF144B07-0E37-445E-8AB8-A47CA0587E3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42048" y="1429380"/>
            <a:ext cx="966788" cy="982663"/>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sp>
        <p:nvSpPr>
          <p:cNvPr id="37" name="TextBox 51">
            <a:extLst>
              <a:ext uri="{FF2B5EF4-FFF2-40B4-BE49-F238E27FC236}">
                <a16:creationId xmlns:a16="http://schemas.microsoft.com/office/drawing/2014/main" id="{3BF72DA5-04F4-4852-9C46-865388D3C838}"/>
              </a:ext>
            </a:extLst>
          </p:cNvPr>
          <p:cNvSpPr txBox="1">
            <a:spLocks noChangeArrowheads="1"/>
          </p:cNvSpPr>
          <p:nvPr/>
        </p:nvSpPr>
        <p:spPr bwMode="auto">
          <a:xfrm>
            <a:off x="5554383" y="1386125"/>
            <a:ext cx="3187700" cy="117981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eaLnBrk="1" hangingPunct="1">
              <a:spcBef>
                <a:spcPts val="400"/>
              </a:spcBef>
            </a:pPr>
            <a:r>
              <a:rPr lang="en-US" sz="1600" dirty="0">
                <a:solidFill>
                  <a:srgbClr val="595959"/>
                </a:solidFill>
              </a:rPr>
              <a:t>No blackouts</a:t>
            </a:r>
          </a:p>
          <a:p>
            <a:pPr lvl="1" eaLnBrk="1" hangingPunct="1">
              <a:spcBef>
                <a:spcPts val="400"/>
              </a:spcBef>
            </a:pPr>
            <a:r>
              <a:rPr lang="en-US" sz="1600" dirty="0">
                <a:solidFill>
                  <a:srgbClr val="595959"/>
                </a:solidFill>
              </a:rPr>
              <a:t>No Energy Recoupment fee</a:t>
            </a:r>
          </a:p>
          <a:p>
            <a:pPr lvl="1" eaLnBrk="1" hangingPunct="1">
              <a:spcBef>
                <a:spcPts val="400"/>
              </a:spcBef>
            </a:pPr>
            <a:r>
              <a:rPr lang="en-US" sz="1600" dirty="0">
                <a:solidFill>
                  <a:srgbClr val="595959"/>
                </a:solidFill>
              </a:rPr>
              <a:t>No fees for late returns, no-show or rental extension</a:t>
            </a:r>
          </a:p>
        </p:txBody>
      </p:sp>
      <p:pic>
        <p:nvPicPr>
          <p:cNvPr id="38" name="Picture 37">
            <a:extLst>
              <a:ext uri="{FF2B5EF4-FFF2-40B4-BE49-F238E27FC236}">
                <a16:creationId xmlns:a16="http://schemas.microsoft.com/office/drawing/2014/main" id="{8414CF46-45F7-4EA1-B839-09778C9D1B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5516456" y="2857642"/>
            <a:ext cx="2451440" cy="4902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sp>
        <p:nvSpPr>
          <p:cNvPr id="39" name="TextBox 46">
            <a:extLst>
              <a:ext uri="{FF2B5EF4-FFF2-40B4-BE49-F238E27FC236}">
                <a16:creationId xmlns:a16="http://schemas.microsoft.com/office/drawing/2014/main" id="{8EDF35C2-D829-4A63-BB2A-CB5CFFA0AA81}"/>
              </a:ext>
            </a:extLst>
          </p:cNvPr>
          <p:cNvSpPr txBox="1">
            <a:spLocks noChangeArrowheads="1"/>
          </p:cNvSpPr>
          <p:nvPr/>
        </p:nvSpPr>
        <p:spPr bwMode="auto">
          <a:xfrm>
            <a:off x="5422336" y="3393308"/>
            <a:ext cx="2966111" cy="1200842"/>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nSpc>
                <a:spcPct val="115000"/>
              </a:lnSpc>
            </a:pPr>
            <a:r>
              <a:rPr lang="en-US" sz="1600" b="1" cap="all" spc="100" dirty="0">
                <a:solidFill>
                  <a:srgbClr val="595959"/>
                </a:solidFill>
              </a:rPr>
              <a:t>Home City Network</a:t>
            </a:r>
          </a:p>
          <a:p>
            <a:pPr marL="0" lvl="1">
              <a:lnSpc>
                <a:spcPct val="115000"/>
              </a:lnSpc>
            </a:pPr>
            <a:r>
              <a:rPr lang="en-US" sz="1600" dirty="0">
                <a:solidFill>
                  <a:srgbClr val="595959"/>
                </a:solidFill>
              </a:rPr>
              <a:t>Cut long-term rental costs</a:t>
            </a:r>
          </a:p>
          <a:p>
            <a:pPr marL="0" lvl="1">
              <a:lnSpc>
                <a:spcPct val="115000"/>
              </a:lnSpc>
            </a:pPr>
            <a:r>
              <a:rPr lang="en-US" sz="1600" dirty="0">
                <a:solidFill>
                  <a:srgbClr val="595959"/>
                </a:solidFill>
              </a:rPr>
              <a:t>Avoid airport taxes/fees</a:t>
            </a:r>
          </a:p>
          <a:p>
            <a:pPr marL="0" lvl="1">
              <a:lnSpc>
                <a:spcPct val="115000"/>
              </a:lnSpc>
            </a:pPr>
            <a:r>
              <a:rPr lang="en-US" sz="1600" dirty="0">
                <a:solidFill>
                  <a:srgbClr val="595959"/>
                </a:solidFill>
              </a:rPr>
              <a:t>Mileage reimbursement costs</a:t>
            </a:r>
          </a:p>
        </p:txBody>
      </p:sp>
      <p:pic>
        <p:nvPicPr>
          <p:cNvPr id="40" name="Picture 39" descr="fuel.png">
            <a:extLst>
              <a:ext uri="{FF2B5EF4-FFF2-40B4-BE49-F238E27FC236}">
                <a16:creationId xmlns:a16="http://schemas.microsoft.com/office/drawing/2014/main" id="{1EC44D32-1507-487D-90F7-EE624D63559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52780" y="4967244"/>
            <a:ext cx="1222375" cy="12954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sp>
        <p:nvSpPr>
          <p:cNvPr id="41" name="TextBox 8">
            <a:extLst>
              <a:ext uri="{FF2B5EF4-FFF2-40B4-BE49-F238E27FC236}">
                <a16:creationId xmlns:a16="http://schemas.microsoft.com/office/drawing/2014/main" id="{B17C6C49-5947-4D89-8FF9-F07AFA7E830F}"/>
              </a:ext>
            </a:extLst>
          </p:cNvPr>
          <p:cNvSpPr txBox="1">
            <a:spLocks noChangeArrowheads="1"/>
          </p:cNvSpPr>
          <p:nvPr/>
        </p:nvSpPr>
        <p:spPr bwMode="auto">
          <a:xfrm>
            <a:off x="5908836" y="5556402"/>
            <a:ext cx="3413125" cy="3683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US" dirty="0">
                <a:solidFill>
                  <a:srgbClr val="595959"/>
                </a:solidFill>
              </a:rPr>
              <a:t>Lowest standard refuel fee</a:t>
            </a:r>
          </a:p>
        </p:txBody>
      </p:sp>
    </p:spTree>
    <p:extLst>
      <p:ext uri="{BB962C8B-B14F-4D97-AF65-F5344CB8AC3E}">
        <p14:creationId xmlns:p14="http://schemas.microsoft.com/office/powerpoint/2010/main" val="1496607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27" name="Rectangle 26"/>
          <p:cNvSpPr/>
          <p:nvPr/>
        </p:nvSpPr>
        <p:spPr>
          <a:xfrm>
            <a:off x="853982" y="0"/>
            <a:ext cx="137588" cy="588818"/>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28" name="Title 1"/>
          <p:cNvSpPr txBox="1">
            <a:spLocks/>
          </p:cNvSpPr>
          <p:nvPr/>
        </p:nvSpPr>
        <p:spPr>
          <a:xfrm>
            <a:off x="784712" y="643504"/>
            <a:ext cx="7988299" cy="585082"/>
          </a:xfrm>
          <a:prstGeom prst="rect">
            <a:avLst/>
          </a:prstGeom>
        </p:spPr>
        <p:txBody>
          <a:bodyPr/>
          <a:lstStyle>
            <a:lvl1pPr algn="l" defTabSz="457200" rtl="0" eaLnBrk="1" latinLnBrk="0" hangingPunct="1">
              <a:spcBef>
                <a:spcPct val="0"/>
              </a:spcBef>
              <a:buNone/>
              <a:defRPr sz="2400" kern="1200">
                <a:solidFill>
                  <a:schemeClr val="tx1"/>
                </a:solidFill>
                <a:latin typeface="+mj-lt"/>
                <a:ea typeface="+mj-ea"/>
                <a:cs typeface="+mj-cs"/>
              </a:defRPr>
            </a:lvl1pPr>
          </a:lstStyle>
          <a:p>
            <a:pPr lvl="0"/>
            <a:r>
              <a:rPr lang="en-US" sz="3200" b="1" dirty="0">
                <a:solidFill>
                  <a:srgbClr val="009542"/>
                </a:solidFill>
              </a:rPr>
              <a:t>Billing Options</a:t>
            </a:r>
          </a:p>
        </p:txBody>
      </p:sp>
      <p:sp>
        <p:nvSpPr>
          <p:cNvPr id="2" name="TextBox 1">
            <a:extLst>
              <a:ext uri="{FF2B5EF4-FFF2-40B4-BE49-F238E27FC236}">
                <a16:creationId xmlns:a16="http://schemas.microsoft.com/office/drawing/2014/main" id="{877FBE0B-F0E6-46D0-AD04-26B4F173727E}"/>
              </a:ext>
            </a:extLst>
          </p:cNvPr>
          <p:cNvSpPr txBox="1"/>
          <p:nvPr/>
        </p:nvSpPr>
        <p:spPr>
          <a:xfrm>
            <a:off x="991570" y="1377696"/>
            <a:ext cx="7567214" cy="5262979"/>
          </a:xfrm>
          <a:prstGeom prst="rect">
            <a:avLst/>
          </a:prstGeom>
          <a:noFill/>
        </p:spPr>
        <p:txBody>
          <a:bodyPr wrap="square" rtlCol="0">
            <a:spAutoFit/>
          </a:bodyPr>
          <a:lstStyle/>
          <a:p>
            <a:r>
              <a:rPr lang="en-US" sz="2400" b="1" dirty="0">
                <a:solidFill>
                  <a:srgbClr val="000000"/>
                </a:solidFill>
              </a:rPr>
              <a:t>Enterprise and National offers two types of Billing</a:t>
            </a:r>
          </a:p>
          <a:p>
            <a:endParaRPr lang="en-US" sz="2400" b="1" dirty="0">
              <a:solidFill>
                <a:srgbClr val="000000"/>
              </a:solidFill>
            </a:endParaRPr>
          </a:p>
          <a:p>
            <a:r>
              <a:rPr lang="en-US" b="1" u="sng" dirty="0">
                <a:solidFill>
                  <a:srgbClr val="000000"/>
                </a:solidFill>
              </a:rPr>
              <a:t>Option 1 – Credit Card Account:</a:t>
            </a:r>
            <a:endParaRPr lang="en-US" dirty="0">
              <a:solidFill>
                <a:srgbClr val="000000"/>
              </a:solidFill>
            </a:endParaRPr>
          </a:p>
          <a:p>
            <a:r>
              <a:rPr lang="en-US" b="1" dirty="0">
                <a:solidFill>
                  <a:srgbClr val="000000"/>
                </a:solidFill>
              </a:rPr>
              <a:t> </a:t>
            </a:r>
            <a:endParaRPr lang="en-US" dirty="0">
              <a:solidFill>
                <a:srgbClr val="000000"/>
              </a:solidFill>
            </a:endParaRPr>
          </a:p>
          <a:p>
            <a:pPr marL="285750" lvl="0" indent="-285750">
              <a:buFont typeface="Arial" panose="020B0604020202020204" pitchFamily="34" charset="0"/>
              <a:buChar char="•"/>
            </a:pPr>
            <a:r>
              <a:rPr lang="en-US" dirty="0">
                <a:solidFill>
                  <a:srgbClr val="000000"/>
                </a:solidFill>
              </a:rPr>
              <a:t>Credit Card account will allow you to have your Dept/Entity’s credit card hidden on file to pay for employees’ rentals. </a:t>
            </a:r>
          </a:p>
          <a:p>
            <a:r>
              <a:rPr lang="en-US" b="1" dirty="0">
                <a:solidFill>
                  <a:srgbClr val="000000"/>
                </a:solidFill>
              </a:rPr>
              <a:t> </a:t>
            </a:r>
            <a:endParaRPr lang="en-US" dirty="0">
              <a:solidFill>
                <a:srgbClr val="000000"/>
              </a:solidFill>
            </a:endParaRPr>
          </a:p>
          <a:p>
            <a:pPr marL="285750" lvl="0" indent="-285750">
              <a:buFont typeface="Arial" panose="020B0604020202020204" pitchFamily="34" charset="0"/>
              <a:buChar char="•"/>
            </a:pPr>
            <a:r>
              <a:rPr lang="en-US" dirty="0">
                <a:solidFill>
                  <a:srgbClr val="000000"/>
                </a:solidFill>
              </a:rPr>
              <a:t>Reservations are made by using your assigned account and billing numbers linked to your credit card. </a:t>
            </a:r>
          </a:p>
          <a:p>
            <a:r>
              <a:rPr lang="en-US" b="1" dirty="0">
                <a:solidFill>
                  <a:srgbClr val="000000"/>
                </a:solidFill>
              </a:rPr>
              <a:t> </a:t>
            </a:r>
            <a:endParaRPr lang="en-US" dirty="0">
              <a:solidFill>
                <a:srgbClr val="000000"/>
              </a:solidFill>
            </a:endParaRPr>
          </a:p>
          <a:p>
            <a:pPr marL="285750" lvl="0" indent="-285750">
              <a:buFont typeface="Arial" panose="020B0604020202020204" pitchFamily="34" charset="0"/>
              <a:buChar char="•"/>
            </a:pPr>
            <a:r>
              <a:rPr lang="en-US" dirty="0">
                <a:solidFill>
                  <a:srgbClr val="000000"/>
                </a:solidFill>
              </a:rPr>
              <a:t>The individual renting the vehicle will only need to provide a valid driver’s license at the time of rental.</a:t>
            </a:r>
          </a:p>
          <a:p>
            <a:r>
              <a:rPr lang="en-US" b="1" dirty="0">
                <a:solidFill>
                  <a:srgbClr val="000000"/>
                </a:solidFill>
              </a:rPr>
              <a:t> </a:t>
            </a:r>
            <a:endParaRPr lang="en-US" dirty="0">
              <a:solidFill>
                <a:srgbClr val="000000"/>
              </a:solidFill>
            </a:endParaRPr>
          </a:p>
          <a:p>
            <a:pPr marL="285750" lvl="0" indent="-285750">
              <a:buFont typeface="Arial" panose="020B0604020202020204" pitchFamily="34" charset="0"/>
              <a:buChar char="•"/>
            </a:pPr>
            <a:r>
              <a:rPr lang="en-US" dirty="0">
                <a:solidFill>
                  <a:srgbClr val="000000"/>
                </a:solidFill>
              </a:rPr>
              <a:t>Once the car has been returned, the hidden credit card will be charged, and a receipt will automatically be sent to your email address.</a:t>
            </a:r>
          </a:p>
          <a:p>
            <a:r>
              <a:rPr lang="en-US" b="1" dirty="0"/>
              <a:t> </a:t>
            </a:r>
            <a:endParaRPr lang="en-US" dirty="0"/>
          </a:p>
          <a:p>
            <a:endParaRPr lang="en-US" dirty="0"/>
          </a:p>
        </p:txBody>
      </p:sp>
    </p:spTree>
    <p:extLst>
      <p:ext uri="{BB962C8B-B14F-4D97-AF65-F5344CB8AC3E}">
        <p14:creationId xmlns:p14="http://schemas.microsoft.com/office/powerpoint/2010/main" val="598238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27" name="Rectangle 26"/>
          <p:cNvSpPr/>
          <p:nvPr/>
        </p:nvSpPr>
        <p:spPr>
          <a:xfrm>
            <a:off x="853982" y="0"/>
            <a:ext cx="137588" cy="588818"/>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28" name="Title 1"/>
          <p:cNvSpPr txBox="1">
            <a:spLocks/>
          </p:cNvSpPr>
          <p:nvPr/>
        </p:nvSpPr>
        <p:spPr>
          <a:xfrm>
            <a:off x="784712" y="643504"/>
            <a:ext cx="7988299" cy="585082"/>
          </a:xfrm>
          <a:prstGeom prst="rect">
            <a:avLst/>
          </a:prstGeom>
        </p:spPr>
        <p:txBody>
          <a:bodyPr/>
          <a:lstStyle>
            <a:lvl1pPr algn="l" defTabSz="457200" rtl="0" eaLnBrk="1" latinLnBrk="0" hangingPunct="1">
              <a:spcBef>
                <a:spcPct val="0"/>
              </a:spcBef>
              <a:buNone/>
              <a:defRPr sz="2400" kern="1200">
                <a:solidFill>
                  <a:schemeClr val="tx1"/>
                </a:solidFill>
                <a:latin typeface="+mj-lt"/>
                <a:ea typeface="+mj-ea"/>
                <a:cs typeface="+mj-cs"/>
              </a:defRPr>
            </a:lvl1pPr>
          </a:lstStyle>
          <a:p>
            <a:pPr lvl="0"/>
            <a:r>
              <a:rPr lang="en-US" sz="3200" b="1" dirty="0">
                <a:solidFill>
                  <a:srgbClr val="009542"/>
                </a:solidFill>
              </a:rPr>
              <a:t>Billing Options Cont. </a:t>
            </a:r>
          </a:p>
        </p:txBody>
      </p:sp>
      <p:sp>
        <p:nvSpPr>
          <p:cNvPr id="2" name="TextBox 1">
            <a:extLst>
              <a:ext uri="{FF2B5EF4-FFF2-40B4-BE49-F238E27FC236}">
                <a16:creationId xmlns:a16="http://schemas.microsoft.com/office/drawing/2014/main" id="{877FBE0B-F0E6-46D0-AD04-26B4F173727E}"/>
              </a:ext>
            </a:extLst>
          </p:cNvPr>
          <p:cNvSpPr txBox="1"/>
          <p:nvPr/>
        </p:nvSpPr>
        <p:spPr>
          <a:xfrm>
            <a:off x="991570" y="1377696"/>
            <a:ext cx="7567214" cy="5170646"/>
          </a:xfrm>
          <a:prstGeom prst="rect">
            <a:avLst/>
          </a:prstGeom>
          <a:noFill/>
        </p:spPr>
        <p:txBody>
          <a:bodyPr wrap="square" rtlCol="0">
            <a:spAutoFit/>
          </a:bodyPr>
          <a:lstStyle/>
          <a:p>
            <a:r>
              <a:rPr lang="en-US" b="1" dirty="0"/>
              <a:t> </a:t>
            </a:r>
            <a:endParaRPr lang="en-US" dirty="0"/>
          </a:p>
          <a:p>
            <a:r>
              <a:rPr lang="en-US" b="1" dirty="0"/>
              <a:t> </a:t>
            </a:r>
            <a:endParaRPr lang="en-US" dirty="0"/>
          </a:p>
          <a:p>
            <a:r>
              <a:rPr lang="en-US" b="1" u="sng" dirty="0">
                <a:solidFill>
                  <a:srgbClr val="000000"/>
                </a:solidFill>
              </a:rPr>
              <a:t>Option 2 – Direct Bill Account:</a:t>
            </a:r>
            <a:endParaRPr lang="en-US" dirty="0">
              <a:solidFill>
                <a:srgbClr val="000000"/>
              </a:solidFill>
            </a:endParaRPr>
          </a:p>
          <a:p>
            <a:r>
              <a:rPr lang="en-US" b="1" dirty="0">
                <a:solidFill>
                  <a:srgbClr val="000000"/>
                </a:solidFill>
              </a:rPr>
              <a:t> </a:t>
            </a:r>
            <a:endParaRPr lang="en-US" dirty="0">
              <a:solidFill>
                <a:srgbClr val="000000"/>
              </a:solidFill>
            </a:endParaRPr>
          </a:p>
          <a:p>
            <a:pPr marL="285750" lvl="0" indent="-285750">
              <a:buFont typeface="Arial" panose="020B0604020202020204" pitchFamily="34" charset="0"/>
              <a:buChar char="•"/>
            </a:pPr>
            <a:r>
              <a:rPr lang="en-US" dirty="0">
                <a:solidFill>
                  <a:srgbClr val="000000"/>
                </a:solidFill>
              </a:rPr>
              <a:t>Direct Bill account will allow your Dept/Entity to receive a monthly statement for all rental invoices.</a:t>
            </a:r>
          </a:p>
          <a:p>
            <a:r>
              <a:rPr lang="en-US" b="1" dirty="0">
                <a:solidFill>
                  <a:srgbClr val="000000"/>
                </a:solidFill>
              </a:rPr>
              <a:t> </a:t>
            </a:r>
            <a:endParaRPr lang="en-US" dirty="0">
              <a:solidFill>
                <a:srgbClr val="000000"/>
              </a:solidFill>
            </a:endParaRPr>
          </a:p>
          <a:p>
            <a:pPr marL="285750" lvl="0" indent="-285750">
              <a:buFont typeface="Arial" panose="020B0604020202020204" pitchFamily="34" charset="0"/>
              <a:buChar char="•"/>
            </a:pPr>
            <a:r>
              <a:rPr lang="en-US" dirty="0">
                <a:solidFill>
                  <a:srgbClr val="000000"/>
                </a:solidFill>
              </a:rPr>
              <a:t>Reservations are made by using your account and billing numbers.</a:t>
            </a:r>
          </a:p>
          <a:p>
            <a:r>
              <a:rPr lang="en-US" b="1" dirty="0">
                <a:solidFill>
                  <a:srgbClr val="000000"/>
                </a:solidFill>
              </a:rPr>
              <a:t> </a:t>
            </a:r>
            <a:endParaRPr lang="en-US" dirty="0">
              <a:solidFill>
                <a:srgbClr val="000000"/>
              </a:solidFill>
            </a:endParaRPr>
          </a:p>
          <a:p>
            <a:pPr marL="285750" lvl="0" indent="-285750">
              <a:buFont typeface="Arial" panose="020B0604020202020204" pitchFamily="34" charset="0"/>
              <a:buChar char="•"/>
            </a:pPr>
            <a:r>
              <a:rPr lang="en-US" dirty="0">
                <a:solidFill>
                  <a:srgbClr val="000000"/>
                </a:solidFill>
              </a:rPr>
              <a:t>The individual renting the vehicle will only need to provide a valid driver’s license at the time of rental.</a:t>
            </a:r>
          </a:p>
          <a:p>
            <a:r>
              <a:rPr lang="en-US" b="1" dirty="0">
                <a:solidFill>
                  <a:srgbClr val="000000"/>
                </a:solidFill>
              </a:rPr>
              <a:t> </a:t>
            </a:r>
            <a:endParaRPr lang="en-US" dirty="0">
              <a:solidFill>
                <a:srgbClr val="000000"/>
              </a:solidFill>
            </a:endParaRPr>
          </a:p>
          <a:p>
            <a:pPr marL="285750" lvl="0" indent="-285750">
              <a:buFont typeface="Arial" panose="020B0604020202020204" pitchFamily="34" charset="0"/>
              <a:buChar char="•"/>
            </a:pPr>
            <a:r>
              <a:rPr lang="en-US" dirty="0">
                <a:solidFill>
                  <a:srgbClr val="000000"/>
                </a:solidFill>
              </a:rPr>
              <a:t>A consolidated invoice will be generated monthly with all detailed charges of rentals with a total amount due. </a:t>
            </a:r>
          </a:p>
          <a:p>
            <a:r>
              <a:rPr lang="en-US" b="1" dirty="0">
                <a:solidFill>
                  <a:srgbClr val="000000"/>
                </a:solidFill>
              </a:rPr>
              <a:t> </a:t>
            </a:r>
            <a:endParaRPr lang="en-US" dirty="0">
              <a:solidFill>
                <a:srgbClr val="000000"/>
              </a:solidFill>
            </a:endParaRPr>
          </a:p>
          <a:p>
            <a:pPr marL="285750" lvl="0" indent="-285750">
              <a:buFont typeface="Arial" panose="020B0604020202020204" pitchFamily="34" charset="0"/>
              <a:buChar char="•"/>
            </a:pPr>
            <a:r>
              <a:rPr lang="en-US" dirty="0">
                <a:solidFill>
                  <a:srgbClr val="000000"/>
                </a:solidFill>
              </a:rPr>
              <a:t>Payment is expected within 30 days of invoice. </a:t>
            </a:r>
          </a:p>
          <a:p>
            <a:r>
              <a:rPr lang="en-US" b="1" dirty="0"/>
              <a:t> </a:t>
            </a:r>
            <a:endParaRPr lang="en-US" dirty="0"/>
          </a:p>
          <a:p>
            <a:endParaRPr lang="en-US" sz="2400" dirty="0">
              <a:solidFill>
                <a:srgbClr val="000000"/>
              </a:solidFill>
            </a:endParaRPr>
          </a:p>
        </p:txBody>
      </p:sp>
    </p:spTree>
    <p:extLst>
      <p:ext uri="{BB962C8B-B14F-4D97-AF65-F5344CB8AC3E}">
        <p14:creationId xmlns:p14="http://schemas.microsoft.com/office/powerpoint/2010/main" val="2389734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537B233-9CDD-4A90-AABB-A8963DEE4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8" name="Title 1"/>
          <p:cNvSpPr txBox="1">
            <a:spLocks/>
          </p:cNvSpPr>
          <p:nvPr/>
        </p:nvSpPr>
        <p:spPr>
          <a:xfrm>
            <a:off x="212221" y="817204"/>
            <a:ext cx="2751684" cy="3363399"/>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kern="1200">
                <a:solidFill>
                  <a:schemeClr val="tx1"/>
                </a:solidFill>
                <a:latin typeface="+mj-lt"/>
                <a:ea typeface="+mj-ea"/>
                <a:cs typeface="+mj-cs"/>
              </a:defRPr>
            </a:lvl1pPr>
          </a:lstStyle>
          <a:p>
            <a:pPr lvl="0" defTabSz="914400">
              <a:lnSpc>
                <a:spcPct val="90000"/>
              </a:lnSpc>
              <a:spcAft>
                <a:spcPts val="600"/>
              </a:spcAft>
            </a:pPr>
            <a:r>
              <a:rPr lang="en-US" sz="3800" b="1" kern="1200" dirty="0">
                <a:solidFill>
                  <a:schemeClr val="tx1"/>
                </a:solidFill>
                <a:latin typeface="+mj-lt"/>
                <a:ea typeface="+mj-ea"/>
                <a:cs typeface="+mj-cs"/>
              </a:rPr>
              <a:t>How to Book with Enterprise</a:t>
            </a:r>
          </a:p>
        </p:txBody>
      </p:sp>
      <p:cxnSp>
        <p:nvCxnSpPr>
          <p:cNvPr id="35" name="Straight Connector 34">
            <a:extLst>
              <a:ext uri="{FF2B5EF4-FFF2-40B4-BE49-F238E27FC236}">
                <a16:creationId xmlns:a16="http://schemas.microsoft.com/office/drawing/2014/main" id="{040575EE-C594-4566-BC00-663004E52A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2674"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0689" y="6649727"/>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27" name="Rectangle 26"/>
          <p:cNvSpPr/>
          <p:nvPr/>
        </p:nvSpPr>
        <p:spPr>
          <a:xfrm>
            <a:off x="853982" y="0"/>
            <a:ext cx="137588" cy="588818"/>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4" name="TextBox 3">
            <a:extLst>
              <a:ext uri="{FF2B5EF4-FFF2-40B4-BE49-F238E27FC236}">
                <a16:creationId xmlns:a16="http://schemas.microsoft.com/office/drawing/2014/main" id="{C1D56780-3452-421A-B6CE-11BE8C4CE27D}"/>
              </a:ext>
            </a:extLst>
          </p:cNvPr>
          <p:cNvSpPr txBox="1"/>
          <p:nvPr/>
        </p:nvSpPr>
        <p:spPr>
          <a:xfrm>
            <a:off x="853982" y="2037239"/>
            <a:ext cx="7919029" cy="461665"/>
          </a:xfrm>
          <a:prstGeom prst="rect">
            <a:avLst/>
          </a:prstGeom>
          <a:noFill/>
        </p:spPr>
        <p:txBody>
          <a:bodyPr wrap="square" rtlCol="0">
            <a:spAutoFit/>
          </a:bodyPr>
          <a:lstStyle/>
          <a:p>
            <a:pPr marL="342900" indent="-342900">
              <a:buBlip>
                <a:blip r:embed="rId3"/>
              </a:buBlip>
            </a:pPr>
            <a:endParaRPr lang="en-US" sz="2400" dirty="0" err="1">
              <a:solidFill>
                <a:srgbClr val="000000"/>
              </a:solidFill>
            </a:endParaRPr>
          </a:p>
        </p:txBody>
      </p:sp>
      <p:pic>
        <p:nvPicPr>
          <p:cNvPr id="9" name="Picture 8">
            <a:extLst>
              <a:ext uri="{FF2B5EF4-FFF2-40B4-BE49-F238E27FC236}">
                <a16:creationId xmlns:a16="http://schemas.microsoft.com/office/drawing/2014/main" id="{641FBCD8-7683-43F0-996B-7E2FB1472053}"/>
              </a:ext>
            </a:extLst>
          </p:cNvPr>
          <p:cNvPicPr>
            <a:picLocks noChangeAspect="1"/>
          </p:cNvPicPr>
          <p:nvPr/>
        </p:nvPicPr>
        <p:blipFill>
          <a:blip r:embed="rId4"/>
          <a:stretch>
            <a:fillRect/>
          </a:stretch>
        </p:blipFill>
        <p:spPr>
          <a:xfrm>
            <a:off x="2873062" y="74615"/>
            <a:ext cx="5960638" cy="6567365"/>
          </a:xfrm>
          <a:prstGeom prst="rect">
            <a:avLst/>
          </a:prstGeom>
        </p:spPr>
      </p:pic>
    </p:spTree>
    <p:extLst>
      <p:ext uri="{BB962C8B-B14F-4D97-AF65-F5344CB8AC3E}">
        <p14:creationId xmlns:p14="http://schemas.microsoft.com/office/powerpoint/2010/main" val="15464117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537B233-9CDD-4A90-AABB-A8963DEE4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8" name="Title 1"/>
          <p:cNvSpPr txBox="1">
            <a:spLocks/>
          </p:cNvSpPr>
          <p:nvPr/>
        </p:nvSpPr>
        <p:spPr>
          <a:xfrm>
            <a:off x="238513" y="817204"/>
            <a:ext cx="2751684" cy="3363399"/>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kern="1200">
                <a:solidFill>
                  <a:schemeClr val="tx1"/>
                </a:solidFill>
                <a:latin typeface="+mj-lt"/>
                <a:ea typeface="+mj-ea"/>
                <a:cs typeface="+mj-cs"/>
              </a:defRPr>
            </a:lvl1pPr>
          </a:lstStyle>
          <a:p>
            <a:pPr lvl="0" defTabSz="914400">
              <a:lnSpc>
                <a:spcPct val="90000"/>
              </a:lnSpc>
              <a:spcAft>
                <a:spcPts val="600"/>
              </a:spcAft>
            </a:pPr>
            <a:r>
              <a:rPr lang="en-US" sz="3800" b="1" kern="1200" dirty="0">
                <a:solidFill>
                  <a:schemeClr val="tx1"/>
                </a:solidFill>
                <a:latin typeface="+mj-lt"/>
                <a:ea typeface="+mj-ea"/>
                <a:cs typeface="+mj-cs"/>
              </a:rPr>
              <a:t>How to Book with Enterprise cont. </a:t>
            </a:r>
          </a:p>
        </p:txBody>
      </p:sp>
      <p:cxnSp>
        <p:nvCxnSpPr>
          <p:cNvPr id="35" name="Straight Connector 34">
            <a:extLst>
              <a:ext uri="{FF2B5EF4-FFF2-40B4-BE49-F238E27FC236}">
                <a16:creationId xmlns:a16="http://schemas.microsoft.com/office/drawing/2014/main" id="{040575EE-C594-4566-BC00-663004E52A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2674"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3C7BD8C-B11B-47DB-8BDC-89739ED61597}"/>
              </a:ext>
            </a:extLst>
          </p:cNvPr>
          <p:cNvPicPr>
            <a:picLocks noChangeAspect="1"/>
          </p:cNvPicPr>
          <p:nvPr/>
        </p:nvPicPr>
        <p:blipFill>
          <a:blip r:embed="rId3"/>
          <a:stretch>
            <a:fillRect/>
          </a:stretch>
        </p:blipFill>
        <p:spPr>
          <a:xfrm>
            <a:off x="2990197" y="75746"/>
            <a:ext cx="5965889" cy="6573981"/>
          </a:xfrm>
          <a:prstGeom prst="rect">
            <a:avLst/>
          </a:prstGeom>
        </p:spPr>
      </p:pic>
      <p:sp>
        <p:nvSpPr>
          <p:cNvPr id="25" name="Rectangle 24"/>
          <p:cNvSpPr/>
          <p:nvPr/>
        </p:nvSpPr>
        <p:spPr>
          <a:xfrm>
            <a:off x="-60689" y="6649727"/>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27" name="Rectangle 26"/>
          <p:cNvSpPr/>
          <p:nvPr/>
        </p:nvSpPr>
        <p:spPr>
          <a:xfrm>
            <a:off x="853982" y="0"/>
            <a:ext cx="137588" cy="588818"/>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4" name="TextBox 3">
            <a:extLst>
              <a:ext uri="{FF2B5EF4-FFF2-40B4-BE49-F238E27FC236}">
                <a16:creationId xmlns:a16="http://schemas.microsoft.com/office/drawing/2014/main" id="{C1D56780-3452-421A-B6CE-11BE8C4CE27D}"/>
              </a:ext>
            </a:extLst>
          </p:cNvPr>
          <p:cNvSpPr txBox="1"/>
          <p:nvPr/>
        </p:nvSpPr>
        <p:spPr>
          <a:xfrm>
            <a:off x="853982" y="2037239"/>
            <a:ext cx="7919029" cy="461665"/>
          </a:xfrm>
          <a:prstGeom prst="rect">
            <a:avLst/>
          </a:prstGeom>
          <a:noFill/>
        </p:spPr>
        <p:txBody>
          <a:bodyPr wrap="square" rtlCol="0">
            <a:spAutoFit/>
          </a:bodyPr>
          <a:lstStyle/>
          <a:p>
            <a:pPr marL="342900" indent="-342900">
              <a:buBlip>
                <a:blip r:embed="rId4"/>
              </a:buBlip>
            </a:pPr>
            <a:endParaRPr lang="en-US" sz="2400" dirty="0" err="1">
              <a:solidFill>
                <a:srgbClr val="000000"/>
              </a:solidFill>
            </a:endParaRPr>
          </a:p>
        </p:txBody>
      </p:sp>
    </p:spTree>
    <p:extLst>
      <p:ext uri="{BB962C8B-B14F-4D97-AF65-F5344CB8AC3E}">
        <p14:creationId xmlns:p14="http://schemas.microsoft.com/office/powerpoint/2010/main" val="29863896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f\Host\Volumes\Jobs_010613\0994_SW_EnterpriseKatieDuke\images\200368773-0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9144001" cy="668481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0" y="200025"/>
            <a:ext cx="9144000" cy="6535428"/>
          </a:xfrm>
          <a:prstGeom prst="rect">
            <a:avLst/>
          </a:prstGeom>
          <a:gradFill>
            <a:gsLst>
              <a:gs pos="0">
                <a:srgbClr val="000000">
                  <a:alpha val="65000"/>
                </a:srgb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7062" y="45070"/>
            <a:ext cx="9144001" cy="6612905"/>
          </a:xfrm>
          <a:prstGeom prst="rect">
            <a:avLst/>
          </a:prstGeom>
          <a:gradFill flip="none" rotWithShape="1">
            <a:gsLst>
              <a:gs pos="0">
                <a:schemeClr val="tx1">
                  <a:lumMod val="75000"/>
                  <a:alpha val="74000"/>
                </a:schemeClr>
              </a:gs>
              <a:gs pos="100000">
                <a:schemeClr val="accent1">
                  <a:tint val="50000"/>
                  <a:shade val="100000"/>
                  <a:satMod val="350000"/>
                  <a:alpha val="0"/>
                </a:scheme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grpSp>
        <p:nvGrpSpPr>
          <p:cNvPr id="7" name="Group 6"/>
          <p:cNvGrpSpPr/>
          <p:nvPr/>
        </p:nvGrpSpPr>
        <p:grpSpPr>
          <a:xfrm>
            <a:off x="3904535" y="2532342"/>
            <a:ext cx="5214830" cy="977762"/>
            <a:chOff x="991570" y="2913941"/>
            <a:chExt cx="2672980" cy="830997"/>
          </a:xfrm>
        </p:grpSpPr>
        <p:sp>
          <p:nvSpPr>
            <p:cNvPr id="8" name="Rectangle 7"/>
            <p:cNvSpPr/>
            <p:nvPr/>
          </p:nvSpPr>
          <p:spPr>
            <a:xfrm>
              <a:off x="991570" y="2925961"/>
              <a:ext cx="2672980" cy="777145"/>
            </a:xfrm>
            <a:prstGeom prst="rect">
              <a:avLst/>
            </a:prstGeom>
            <a:solidFill>
              <a:srgbClr val="00713A"/>
            </a:solidFill>
            <a:ln>
              <a:noFill/>
            </a:ln>
            <a:effectLst>
              <a:innerShdw blurRad="180975" dist="50800" dir="576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9" name="Rectangle 8"/>
            <p:cNvSpPr/>
            <p:nvPr/>
          </p:nvSpPr>
          <p:spPr>
            <a:xfrm>
              <a:off x="1042206" y="2913941"/>
              <a:ext cx="2610813" cy="830997"/>
            </a:xfrm>
            <a:prstGeom prst="rect">
              <a:avLst/>
            </a:prstGeom>
          </p:spPr>
          <p:txBody>
            <a:bodyPr wrap="square">
              <a:spAutoFit/>
            </a:bodyPr>
            <a:lstStyle/>
            <a:p>
              <a:r>
                <a:rPr lang="en-US" sz="2400" b="1" dirty="0">
                  <a:solidFill>
                    <a:srgbClr val="FFFFFF"/>
                  </a:solidFill>
                </a:rPr>
                <a:t>RENTING VS. MILEAGE REIMBURSEMENT </a:t>
              </a:r>
            </a:p>
          </p:txBody>
        </p:sp>
      </p:grpSp>
      <p:sp>
        <p:nvSpPr>
          <p:cNvPr id="10" name="Rectangle 9"/>
          <p:cNvSpPr/>
          <p:nvPr/>
        </p:nvSpPr>
        <p:spPr>
          <a:xfrm>
            <a:off x="3904535" y="3582017"/>
            <a:ext cx="4988315" cy="2699045"/>
          </a:xfrm>
          <a:prstGeom prst="rect">
            <a:avLst/>
          </a:prstGeom>
          <a:solidFill>
            <a:srgbClr val="005424">
              <a:alpha val="80000"/>
            </a:srgbClr>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404813" lvl="0" indent="-296863">
              <a:lnSpc>
                <a:spcPct val="90000"/>
              </a:lnSpc>
              <a:spcBef>
                <a:spcPts val="900"/>
              </a:spcBef>
              <a:buBlip>
                <a:blip r:embed="rId4"/>
              </a:buBlip>
            </a:pPr>
            <a:r>
              <a:rPr lang="en-US" sz="2100" dirty="0">
                <a:solidFill>
                  <a:schemeClr val="bg1"/>
                </a:solidFill>
              </a:rPr>
              <a:t>Lower cost per mile &amp; improved bottom line</a:t>
            </a:r>
          </a:p>
          <a:p>
            <a:pPr marL="404813" lvl="0" indent="-296863">
              <a:lnSpc>
                <a:spcPct val="90000"/>
              </a:lnSpc>
              <a:spcBef>
                <a:spcPts val="900"/>
              </a:spcBef>
              <a:buBlip>
                <a:blip r:embed="rId4"/>
              </a:buBlip>
            </a:pPr>
            <a:r>
              <a:rPr lang="en-US" sz="2100" dirty="0">
                <a:solidFill>
                  <a:schemeClr val="bg1"/>
                </a:solidFill>
              </a:rPr>
              <a:t>Reduced liability expenses</a:t>
            </a:r>
          </a:p>
          <a:p>
            <a:pPr marL="404813" lvl="0" indent="-296863">
              <a:lnSpc>
                <a:spcPct val="90000"/>
              </a:lnSpc>
              <a:spcBef>
                <a:spcPts val="900"/>
              </a:spcBef>
              <a:buBlip>
                <a:blip r:embed="rId4"/>
              </a:buBlip>
            </a:pPr>
            <a:r>
              <a:rPr lang="en-US" sz="2100" dirty="0">
                <a:solidFill>
                  <a:schemeClr val="bg1"/>
                </a:solidFill>
              </a:rPr>
              <a:t>Higher employee satisfaction</a:t>
            </a:r>
          </a:p>
          <a:p>
            <a:pPr marL="404813" lvl="0" indent="-296863">
              <a:lnSpc>
                <a:spcPct val="90000"/>
              </a:lnSpc>
              <a:spcBef>
                <a:spcPts val="900"/>
              </a:spcBef>
              <a:buBlip>
                <a:blip r:embed="rId4"/>
              </a:buBlip>
            </a:pPr>
            <a:r>
              <a:rPr lang="en-US" sz="2100" dirty="0">
                <a:solidFill>
                  <a:schemeClr val="bg1"/>
                </a:solidFill>
              </a:rPr>
              <a:t>Efficiency with a safe new car</a:t>
            </a:r>
          </a:p>
          <a:p>
            <a:pPr marL="404813" lvl="0" indent="-296863">
              <a:lnSpc>
                <a:spcPct val="90000"/>
              </a:lnSpc>
              <a:spcBef>
                <a:spcPts val="900"/>
              </a:spcBef>
              <a:buBlip>
                <a:blip r:embed="rId4"/>
              </a:buBlip>
            </a:pPr>
            <a:r>
              <a:rPr lang="en-US" sz="2100" dirty="0">
                <a:solidFill>
                  <a:schemeClr val="bg1"/>
                </a:solidFill>
              </a:rPr>
              <a:t>Consistent correct company image</a:t>
            </a:r>
          </a:p>
        </p:txBody>
      </p:sp>
      <p:sp>
        <p:nvSpPr>
          <p:cNvPr id="12" name="TextBox 11"/>
          <p:cNvSpPr txBox="1"/>
          <p:nvPr/>
        </p:nvSpPr>
        <p:spPr>
          <a:xfrm>
            <a:off x="4571999" y="3496683"/>
            <a:ext cx="4301470" cy="3016210"/>
          </a:xfrm>
          <a:prstGeom prst="rect">
            <a:avLst/>
          </a:prstGeom>
          <a:noFill/>
        </p:spPr>
        <p:txBody>
          <a:bodyPr wrap="square" rtlCol="0">
            <a:spAutoFit/>
          </a:bodyPr>
          <a:lstStyle/>
          <a:p>
            <a:pPr>
              <a:spcAft>
                <a:spcPts val="600"/>
              </a:spcAft>
            </a:pPr>
            <a:r>
              <a:rPr lang="en-US" sz="3800" b="1" dirty="0">
                <a:solidFill>
                  <a:schemeClr val="bg1"/>
                </a:solidFill>
                <a:effectLst>
                  <a:outerShdw blurRad="38100" dist="38100" dir="2700000" algn="tl">
                    <a:srgbClr val="000000">
                      <a:alpha val="43137"/>
                    </a:srgbClr>
                  </a:outerShdw>
                </a:effectLst>
              </a:rPr>
              <a:t>Let Enterprise conduct a free cost analysis for your department or agency!</a:t>
            </a:r>
          </a:p>
        </p:txBody>
      </p:sp>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1081" y="1060541"/>
            <a:ext cx="3493008" cy="3881852"/>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081" y="1060541"/>
            <a:ext cx="3493008" cy="3881852"/>
          </a:xfrm>
          <a:prstGeom prst="rect">
            <a:avLst/>
          </a:prstGeom>
        </p:spPr>
      </p:pic>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1081" y="1060541"/>
            <a:ext cx="3493008" cy="3881852"/>
          </a:xfrm>
          <a:prstGeom prst="rect">
            <a:avLst/>
          </a:prstGeom>
        </p:spPr>
      </p:pic>
      <p:sp>
        <p:nvSpPr>
          <p:cNvPr id="21" name="Rectangle 10"/>
          <p:cNvSpPr>
            <a:spLocks noChangeArrowheads="1"/>
          </p:cNvSpPr>
          <p:nvPr/>
        </p:nvSpPr>
        <p:spPr bwMode="auto">
          <a:xfrm>
            <a:off x="204019" y="3927835"/>
            <a:ext cx="3555736" cy="358140"/>
          </a:xfrm>
          <a:prstGeom prst="rect">
            <a:avLst/>
          </a:prstGeom>
          <a:noFill/>
          <a:ln w="38100">
            <a:solidFill>
              <a:srgbClr val="006739"/>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794973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grpId="1" nodeType="clickEffect">
                                  <p:stCondLst>
                                    <p:cond delay="0"/>
                                  </p:stCondLst>
                                  <p:childTnLst>
                                    <p:animEffect transition="out" filter="wipe(down)">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par>
                          <p:cTn id="19" fill="hold">
                            <p:stCondLst>
                              <p:cond delay="500"/>
                            </p:stCondLst>
                            <p:childTnLst>
                              <p:par>
                                <p:cTn id="20" presetID="2" presetClass="entr" presetSubtype="2" fill="hold" grpId="0" nodeType="afterEffect">
                                  <p:stCondLst>
                                    <p:cond delay="0"/>
                                  </p:stCondLst>
                                  <p:iterate type="lt">
                                    <p:tmPct val="10000"/>
                                  </p:iterate>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41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childTnLst>
                          </p:cTn>
                        </p:par>
                        <p:par>
                          <p:cTn id="28" fill="hold">
                            <p:stCondLst>
                              <p:cond delay="61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childTnLst>
                          </p:cTn>
                        </p:par>
                        <p:par>
                          <p:cTn id="32" fill="hold">
                            <p:stCondLst>
                              <p:cond delay="710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73545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0" y="1"/>
            <a:ext cx="9144000" cy="6674178"/>
          </a:xfrm>
          <a:prstGeom prst="rect">
            <a:avLst/>
          </a:prstGeom>
          <a:solidFill>
            <a:schemeClr val="bg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t="-10628" r="-2993"/>
          <a:stretch/>
        </p:blipFill>
        <p:spPr>
          <a:xfrm>
            <a:off x="1607321" y="2292160"/>
            <a:ext cx="5629721" cy="1933611"/>
          </a:xfrm>
          <a:prstGeom prst="rect">
            <a:avLst/>
          </a:prstGeom>
        </p:spPr>
      </p:pic>
    </p:spTree>
    <p:extLst>
      <p:ext uri="{BB962C8B-B14F-4D97-AF65-F5344CB8AC3E}">
        <p14:creationId xmlns:p14="http://schemas.microsoft.com/office/powerpoint/2010/main" val="375296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sf\Host\Volumes\Jobs_010613\0994_SW_EnterpriseKatieDuke\BRP\BRP 08192015\choosing-004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10027227" cy="668481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10" name="Rectangle 9"/>
          <p:cNvSpPr/>
          <p:nvPr/>
        </p:nvSpPr>
        <p:spPr>
          <a:xfrm>
            <a:off x="853983" y="517228"/>
            <a:ext cx="8290018" cy="711358"/>
          </a:xfrm>
          <a:prstGeom prst="rect">
            <a:avLst/>
          </a:prstGeom>
          <a:solidFill>
            <a:srgbClr val="009542">
              <a:alpha val="80000"/>
            </a:srgbClr>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11" name="Title 1"/>
          <p:cNvSpPr txBox="1">
            <a:spLocks/>
          </p:cNvSpPr>
          <p:nvPr/>
        </p:nvSpPr>
        <p:spPr>
          <a:xfrm>
            <a:off x="942666" y="643504"/>
            <a:ext cx="7988299" cy="585082"/>
          </a:xfrm>
          <a:prstGeom prst="rect">
            <a:avLst/>
          </a:prstGeom>
        </p:spPr>
        <p:txBody>
          <a:bodyPr/>
          <a:lstStyle>
            <a:lvl1pPr algn="l" defTabSz="457200" rtl="0" eaLnBrk="1" latinLnBrk="0" hangingPunct="1">
              <a:spcBef>
                <a:spcPct val="0"/>
              </a:spcBef>
              <a:buNone/>
              <a:defRPr sz="2400" kern="1200">
                <a:solidFill>
                  <a:schemeClr val="tx1"/>
                </a:solidFill>
                <a:latin typeface="+mj-lt"/>
                <a:ea typeface="+mj-ea"/>
                <a:cs typeface="+mj-cs"/>
              </a:defRPr>
            </a:lvl1pPr>
          </a:lstStyle>
          <a:p>
            <a:pPr lvl="0"/>
            <a:r>
              <a:rPr lang="en-US" b="1" dirty="0">
                <a:solidFill>
                  <a:schemeClr val="bg1"/>
                </a:solidFill>
              </a:rPr>
              <a:t>DEDICATED TO BUSINESS TRAVELERS</a:t>
            </a:r>
          </a:p>
        </p:txBody>
      </p:sp>
      <p:sp>
        <p:nvSpPr>
          <p:cNvPr id="6" name="Rectangle 5"/>
          <p:cNvSpPr/>
          <p:nvPr/>
        </p:nvSpPr>
        <p:spPr>
          <a:xfrm>
            <a:off x="942667" y="3095532"/>
            <a:ext cx="8497168" cy="3170797"/>
          </a:xfrm>
          <a:prstGeom prst="rect">
            <a:avLst/>
          </a:prstGeom>
          <a:solidFill>
            <a:srgbClr val="00713A">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463550" lvl="0" indent="-346075">
              <a:lnSpc>
                <a:spcPct val="90000"/>
              </a:lnSpc>
              <a:spcBef>
                <a:spcPts val="600"/>
              </a:spcBef>
              <a:buBlip>
                <a:blip r:embed="rId4"/>
              </a:buBlip>
            </a:pPr>
            <a:r>
              <a:rPr lang="en-US" sz="2400" dirty="0">
                <a:solidFill>
                  <a:srgbClr val="FFFFFF"/>
                </a:solidFill>
              </a:rPr>
              <a:t>Fast, frictionless rental process</a:t>
            </a:r>
          </a:p>
          <a:p>
            <a:pPr marL="463550" lvl="0" indent="-346075">
              <a:lnSpc>
                <a:spcPct val="90000"/>
              </a:lnSpc>
              <a:spcBef>
                <a:spcPts val="600"/>
              </a:spcBef>
              <a:buBlip>
                <a:blip r:embed="rId4"/>
              </a:buBlip>
            </a:pPr>
            <a:r>
              <a:rPr lang="en-US" sz="2400" dirty="0">
                <a:solidFill>
                  <a:srgbClr val="FFFFFF"/>
                </a:solidFill>
              </a:rPr>
              <a:t>Choose their own car</a:t>
            </a:r>
          </a:p>
          <a:p>
            <a:pPr marL="463550" lvl="0" indent="-346075">
              <a:lnSpc>
                <a:spcPct val="90000"/>
              </a:lnSpc>
              <a:spcBef>
                <a:spcPts val="600"/>
              </a:spcBef>
              <a:buBlip>
                <a:blip r:embed="rId4"/>
              </a:buBlip>
            </a:pPr>
            <a:r>
              <a:rPr lang="en-US" sz="2400" dirty="0">
                <a:solidFill>
                  <a:srgbClr val="FFFFFF"/>
                </a:solidFill>
              </a:rPr>
              <a:t>Customize their rental preferences and rewards</a:t>
            </a:r>
          </a:p>
          <a:p>
            <a:pPr marL="463550" lvl="0" indent="-346075">
              <a:lnSpc>
                <a:spcPct val="90000"/>
              </a:lnSpc>
              <a:spcBef>
                <a:spcPts val="600"/>
              </a:spcBef>
              <a:buBlip>
                <a:blip r:embed="rId4"/>
              </a:buBlip>
            </a:pPr>
            <a:r>
              <a:rPr lang="en-US" sz="2400" dirty="0">
                <a:solidFill>
                  <a:srgbClr val="FFFFFF"/>
                </a:solidFill>
              </a:rPr>
              <a:t>Earn Emerald Club rental credits at participating Enterprise Rent-A-Car locations*</a:t>
            </a:r>
          </a:p>
          <a:p>
            <a:pPr marL="463550" lvl="0" indent="-346075">
              <a:lnSpc>
                <a:spcPct val="90000"/>
              </a:lnSpc>
              <a:spcBef>
                <a:spcPts val="600"/>
              </a:spcBef>
              <a:buBlip>
                <a:blip r:embed="rId4"/>
              </a:buBlip>
            </a:pPr>
            <a:r>
              <a:rPr lang="en-US" sz="2400" dirty="0">
                <a:solidFill>
                  <a:srgbClr val="FFFFFF"/>
                </a:solidFill>
              </a:rPr>
              <a:t>Assurance National is where they want, when they want</a:t>
            </a:r>
          </a:p>
          <a:p>
            <a:pPr marL="117475">
              <a:lnSpc>
                <a:spcPct val="90000"/>
              </a:lnSpc>
              <a:spcBef>
                <a:spcPts val="1200"/>
              </a:spcBef>
            </a:pPr>
            <a:r>
              <a:rPr lang="en-US" sz="1400" dirty="0">
                <a:solidFill>
                  <a:schemeClr val="bg1"/>
                </a:solidFill>
              </a:rPr>
              <a:t>* Available at select locations only. Expedited counter service available at all other locations</a:t>
            </a:r>
            <a:r>
              <a:rPr lang="en-US" sz="2400" dirty="0">
                <a:solidFill>
                  <a:srgbClr val="FFFFFF"/>
                </a:solidFill>
              </a:rPr>
              <a:t>.</a:t>
            </a:r>
            <a:endParaRPr lang="en-US" sz="1400" dirty="0">
              <a:solidFill>
                <a:schemeClr val="bg1"/>
              </a:solidFill>
            </a:endParaRPr>
          </a:p>
        </p:txBody>
      </p:sp>
    </p:spTree>
    <p:extLst>
      <p:ext uri="{BB962C8B-B14F-4D97-AF65-F5344CB8AC3E}">
        <p14:creationId xmlns:p14="http://schemas.microsoft.com/office/powerpoint/2010/main" val="375296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anim calcmode="lin" valueType="num">
                                      <p:cBhvr>
                                        <p:cTn id="16" dur="750" fill="hold"/>
                                        <p:tgtEl>
                                          <p:spTgt spid="6"/>
                                        </p:tgtEl>
                                        <p:attrNameLst>
                                          <p:attrName>ppt_x</p:attrName>
                                        </p:attrNameLst>
                                      </p:cBhvr>
                                      <p:tavLst>
                                        <p:tav tm="0">
                                          <p:val>
                                            <p:strVal val="#ppt_x"/>
                                          </p:val>
                                        </p:tav>
                                        <p:tav tm="100000">
                                          <p:val>
                                            <p:strVal val="#ppt_x"/>
                                          </p:val>
                                        </p:tav>
                                      </p:tavLst>
                                    </p:anim>
                                    <p:anim calcmode="lin" valueType="num">
                                      <p:cBhvr>
                                        <p:cTn id="17"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psf\Host\Volumes\Jobs_010613\0994_SW_EnterpriseKatieDuke\BRP\BRP 08192015\looking-010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380009" y="0"/>
            <a:ext cx="9524009" cy="673545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grpSp>
        <p:nvGrpSpPr>
          <p:cNvPr id="19" name="Group 18"/>
          <p:cNvGrpSpPr/>
          <p:nvPr/>
        </p:nvGrpSpPr>
        <p:grpSpPr>
          <a:xfrm>
            <a:off x="-283789" y="1089918"/>
            <a:ext cx="6873125" cy="1447595"/>
            <a:chOff x="-283789" y="1199705"/>
            <a:chExt cx="7709756" cy="1623804"/>
          </a:xfrm>
        </p:grpSpPr>
        <p:sp>
          <p:nvSpPr>
            <p:cNvPr id="6" name="Rectangle 5"/>
            <p:cNvSpPr/>
            <p:nvPr/>
          </p:nvSpPr>
          <p:spPr>
            <a:xfrm>
              <a:off x="1899820" y="1325634"/>
              <a:ext cx="5526147" cy="1497875"/>
            </a:xfrm>
            <a:prstGeom prst="rect">
              <a:avLst/>
            </a:prstGeom>
            <a:solidFill>
              <a:srgbClr val="00713A">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a:solidFill>
                    <a:srgbClr val="FFFFFF"/>
                  </a:solidFill>
                </a:rPr>
                <a:t>Reserve and pay </a:t>
              </a:r>
            </a:p>
            <a:p>
              <a:pPr lvl="0" algn="ctr"/>
              <a:r>
                <a:rPr lang="en-US" sz="2800" dirty="0">
                  <a:solidFill>
                    <a:srgbClr val="FFFFFF"/>
                  </a:solidFill>
                </a:rPr>
                <a:t>for a midsize </a:t>
              </a:r>
            </a:p>
          </p:txBody>
        </p:sp>
        <p:sp>
          <p:nvSpPr>
            <p:cNvPr id="9" name="Freeform 8"/>
            <p:cNvSpPr/>
            <p:nvPr/>
          </p:nvSpPr>
          <p:spPr>
            <a:xfrm>
              <a:off x="1899821" y="2405835"/>
              <a:ext cx="736847" cy="417251"/>
            </a:xfrm>
            <a:custGeom>
              <a:avLst/>
              <a:gdLst>
                <a:gd name="connsiteX0" fmla="*/ 0 w 736847"/>
                <a:gd name="connsiteY0" fmla="*/ 417251 h 417251"/>
                <a:gd name="connsiteX1" fmla="*/ 736847 w 736847"/>
                <a:gd name="connsiteY1" fmla="*/ 0 h 417251"/>
                <a:gd name="connsiteX2" fmla="*/ 17756 w 736847"/>
                <a:gd name="connsiteY2" fmla="*/ 71022 h 417251"/>
                <a:gd name="connsiteX3" fmla="*/ 0 w 736847"/>
                <a:gd name="connsiteY3" fmla="*/ 417251 h 417251"/>
              </a:gdLst>
              <a:ahLst/>
              <a:cxnLst>
                <a:cxn ang="0">
                  <a:pos x="connsiteX0" y="connsiteY0"/>
                </a:cxn>
                <a:cxn ang="0">
                  <a:pos x="connsiteX1" y="connsiteY1"/>
                </a:cxn>
                <a:cxn ang="0">
                  <a:pos x="connsiteX2" y="connsiteY2"/>
                </a:cxn>
                <a:cxn ang="0">
                  <a:pos x="connsiteX3" y="connsiteY3"/>
                </a:cxn>
              </a:cxnLst>
              <a:rect l="l" t="t" r="r" b="b"/>
              <a:pathLst>
                <a:path w="736847" h="417251">
                  <a:moveTo>
                    <a:pt x="0" y="417251"/>
                  </a:moveTo>
                  <a:lnTo>
                    <a:pt x="736847" y="0"/>
                  </a:lnTo>
                  <a:lnTo>
                    <a:pt x="17756" y="71022"/>
                  </a:lnTo>
                  <a:lnTo>
                    <a:pt x="0" y="417251"/>
                  </a:lnTo>
                  <a:close/>
                </a:path>
              </a:pathLst>
            </a:custGeom>
            <a:solidFill>
              <a:srgbClr val="0054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20763009">
              <a:off x="-283789" y="1262084"/>
              <a:ext cx="2787624" cy="1497875"/>
            </a:xfrm>
            <a:prstGeom prst="rect">
              <a:avLst/>
            </a:prstGeom>
            <a:gradFill>
              <a:gsLst>
                <a:gs pos="0">
                  <a:srgbClr val="005424"/>
                </a:gs>
                <a:gs pos="100000">
                  <a:srgbClr val="009542"/>
                </a:gs>
              </a:gsLst>
              <a:lin ang="186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20654849">
              <a:off x="583891" y="1199705"/>
              <a:ext cx="1052264" cy="1622631"/>
            </a:xfrm>
            <a:prstGeom prst="rect">
              <a:avLst/>
            </a:prstGeom>
            <a:noFill/>
          </p:spPr>
          <p:txBody>
            <a:bodyPr wrap="none" rtlCol="0">
              <a:spAutoFit/>
            </a:bodyPr>
            <a:lstStyle/>
            <a:p>
              <a:r>
                <a:rPr lang="en-US" sz="8800" dirty="0">
                  <a:solidFill>
                    <a:srgbClr val="FFFFFF"/>
                  </a:solidFill>
                  <a:latin typeface="Arial Black" pitchFamily="34" charset="0"/>
                </a:rPr>
                <a:t>1</a:t>
              </a:r>
            </a:p>
          </p:txBody>
        </p:sp>
      </p:grpSp>
      <p:grpSp>
        <p:nvGrpSpPr>
          <p:cNvPr id="20" name="Group 19"/>
          <p:cNvGrpSpPr/>
          <p:nvPr/>
        </p:nvGrpSpPr>
        <p:grpSpPr>
          <a:xfrm>
            <a:off x="-255699" y="2918556"/>
            <a:ext cx="6845036" cy="1447595"/>
            <a:chOff x="-283789" y="1199705"/>
            <a:chExt cx="7678249" cy="1623804"/>
          </a:xfrm>
        </p:grpSpPr>
        <p:sp>
          <p:nvSpPr>
            <p:cNvPr id="21" name="Rectangle 20"/>
            <p:cNvSpPr/>
            <p:nvPr/>
          </p:nvSpPr>
          <p:spPr>
            <a:xfrm>
              <a:off x="1899822" y="1325634"/>
              <a:ext cx="5494638" cy="1497875"/>
            </a:xfrm>
            <a:prstGeom prst="rect">
              <a:avLst/>
            </a:prstGeom>
            <a:solidFill>
              <a:srgbClr val="00713A">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a:solidFill>
                    <a:srgbClr val="FFFFFF"/>
                  </a:solidFill>
                </a:rPr>
                <a:t>Bypass the </a:t>
              </a:r>
              <a:br>
                <a:rPr lang="en-US" sz="2800" dirty="0">
                  <a:solidFill>
                    <a:srgbClr val="FFFFFF"/>
                  </a:solidFill>
                </a:rPr>
              </a:br>
              <a:r>
                <a:rPr lang="en-US" sz="2800" dirty="0">
                  <a:solidFill>
                    <a:srgbClr val="FFFFFF"/>
                  </a:solidFill>
                </a:rPr>
                <a:t>counter</a:t>
              </a:r>
            </a:p>
          </p:txBody>
        </p:sp>
        <p:sp>
          <p:nvSpPr>
            <p:cNvPr id="22" name="Freeform 21"/>
            <p:cNvSpPr/>
            <p:nvPr/>
          </p:nvSpPr>
          <p:spPr>
            <a:xfrm>
              <a:off x="1899821" y="2405835"/>
              <a:ext cx="736847" cy="417251"/>
            </a:xfrm>
            <a:custGeom>
              <a:avLst/>
              <a:gdLst>
                <a:gd name="connsiteX0" fmla="*/ 0 w 736847"/>
                <a:gd name="connsiteY0" fmla="*/ 417251 h 417251"/>
                <a:gd name="connsiteX1" fmla="*/ 736847 w 736847"/>
                <a:gd name="connsiteY1" fmla="*/ 0 h 417251"/>
                <a:gd name="connsiteX2" fmla="*/ 17756 w 736847"/>
                <a:gd name="connsiteY2" fmla="*/ 71022 h 417251"/>
                <a:gd name="connsiteX3" fmla="*/ 0 w 736847"/>
                <a:gd name="connsiteY3" fmla="*/ 417251 h 417251"/>
              </a:gdLst>
              <a:ahLst/>
              <a:cxnLst>
                <a:cxn ang="0">
                  <a:pos x="connsiteX0" y="connsiteY0"/>
                </a:cxn>
                <a:cxn ang="0">
                  <a:pos x="connsiteX1" y="connsiteY1"/>
                </a:cxn>
                <a:cxn ang="0">
                  <a:pos x="connsiteX2" y="connsiteY2"/>
                </a:cxn>
                <a:cxn ang="0">
                  <a:pos x="connsiteX3" y="connsiteY3"/>
                </a:cxn>
              </a:cxnLst>
              <a:rect l="l" t="t" r="r" b="b"/>
              <a:pathLst>
                <a:path w="736847" h="417251">
                  <a:moveTo>
                    <a:pt x="0" y="417251"/>
                  </a:moveTo>
                  <a:lnTo>
                    <a:pt x="736847" y="0"/>
                  </a:lnTo>
                  <a:lnTo>
                    <a:pt x="17756" y="71022"/>
                  </a:lnTo>
                  <a:lnTo>
                    <a:pt x="0" y="417251"/>
                  </a:lnTo>
                  <a:close/>
                </a:path>
              </a:pathLst>
            </a:custGeom>
            <a:solidFill>
              <a:srgbClr val="0054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rot="20763009">
              <a:off x="-283789" y="1262084"/>
              <a:ext cx="2787624" cy="1497875"/>
            </a:xfrm>
            <a:prstGeom prst="rect">
              <a:avLst/>
            </a:prstGeom>
            <a:gradFill>
              <a:gsLst>
                <a:gs pos="0">
                  <a:srgbClr val="005424"/>
                </a:gs>
                <a:gs pos="100000">
                  <a:srgbClr val="009542"/>
                </a:gs>
              </a:gsLst>
              <a:lin ang="186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rot="20654849">
              <a:off x="583891" y="1199705"/>
              <a:ext cx="1052264" cy="1622631"/>
            </a:xfrm>
            <a:prstGeom prst="rect">
              <a:avLst/>
            </a:prstGeom>
            <a:noFill/>
          </p:spPr>
          <p:txBody>
            <a:bodyPr wrap="none" rtlCol="0">
              <a:spAutoFit/>
            </a:bodyPr>
            <a:lstStyle/>
            <a:p>
              <a:r>
                <a:rPr lang="en-US" sz="8800" dirty="0">
                  <a:solidFill>
                    <a:srgbClr val="FFFFFF"/>
                  </a:solidFill>
                  <a:latin typeface="Arial Black" pitchFamily="34" charset="0"/>
                </a:rPr>
                <a:t>2</a:t>
              </a:r>
            </a:p>
          </p:txBody>
        </p:sp>
      </p:grpSp>
      <p:grpSp>
        <p:nvGrpSpPr>
          <p:cNvPr id="25" name="Group 24"/>
          <p:cNvGrpSpPr/>
          <p:nvPr/>
        </p:nvGrpSpPr>
        <p:grpSpPr>
          <a:xfrm>
            <a:off x="-380009" y="4748350"/>
            <a:ext cx="6969347" cy="1447595"/>
            <a:chOff x="-283789" y="1199705"/>
            <a:chExt cx="7817691" cy="1623804"/>
          </a:xfrm>
        </p:grpSpPr>
        <p:sp>
          <p:nvSpPr>
            <p:cNvPr id="26" name="Rectangle 25"/>
            <p:cNvSpPr/>
            <p:nvPr/>
          </p:nvSpPr>
          <p:spPr>
            <a:xfrm>
              <a:off x="1899820" y="1325634"/>
              <a:ext cx="5634082" cy="1497875"/>
            </a:xfrm>
            <a:prstGeom prst="rect">
              <a:avLst/>
            </a:prstGeom>
            <a:solidFill>
              <a:srgbClr val="00713A">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a:solidFill>
                    <a:srgbClr val="FFFFFF"/>
                  </a:solidFill>
                </a:rPr>
                <a:t>Choose any car</a:t>
              </a:r>
            </a:p>
          </p:txBody>
        </p:sp>
        <p:sp>
          <p:nvSpPr>
            <p:cNvPr id="27" name="Freeform 26"/>
            <p:cNvSpPr/>
            <p:nvPr/>
          </p:nvSpPr>
          <p:spPr>
            <a:xfrm>
              <a:off x="1899821" y="2405835"/>
              <a:ext cx="736847" cy="417251"/>
            </a:xfrm>
            <a:custGeom>
              <a:avLst/>
              <a:gdLst>
                <a:gd name="connsiteX0" fmla="*/ 0 w 736847"/>
                <a:gd name="connsiteY0" fmla="*/ 417251 h 417251"/>
                <a:gd name="connsiteX1" fmla="*/ 736847 w 736847"/>
                <a:gd name="connsiteY1" fmla="*/ 0 h 417251"/>
                <a:gd name="connsiteX2" fmla="*/ 17756 w 736847"/>
                <a:gd name="connsiteY2" fmla="*/ 71022 h 417251"/>
                <a:gd name="connsiteX3" fmla="*/ 0 w 736847"/>
                <a:gd name="connsiteY3" fmla="*/ 417251 h 417251"/>
              </a:gdLst>
              <a:ahLst/>
              <a:cxnLst>
                <a:cxn ang="0">
                  <a:pos x="connsiteX0" y="connsiteY0"/>
                </a:cxn>
                <a:cxn ang="0">
                  <a:pos x="connsiteX1" y="connsiteY1"/>
                </a:cxn>
                <a:cxn ang="0">
                  <a:pos x="connsiteX2" y="connsiteY2"/>
                </a:cxn>
                <a:cxn ang="0">
                  <a:pos x="connsiteX3" y="connsiteY3"/>
                </a:cxn>
              </a:cxnLst>
              <a:rect l="l" t="t" r="r" b="b"/>
              <a:pathLst>
                <a:path w="736847" h="417251">
                  <a:moveTo>
                    <a:pt x="0" y="417251"/>
                  </a:moveTo>
                  <a:lnTo>
                    <a:pt x="736847" y="0"/>
                  </a:lnTo>
                  <a:lnTo>
                    <a:pt x="17756" y="71022"/>
                  </a:lnTo>
                  <a:lnTo>
                    <a:pt x="0" y="417251"/>
                  </a:lnTo>
                  <a:close/>
                </a:path>
              </a:pathLst>
            </a:custGeom>
            <a:solidFill>
              <a:srgbClr val="0054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20763009">
              <a:off x="-283789" y="1262084"/>
              <a:ext cx="2787624" cy="1497875"/>
            </a:xfrm>
            <a:prstGeom prst="rect">
              <a:avLst/>
            </a:prstGeom>
            <a:gradFill>
              <a:gsLst>
                <a:gs pos="0">
                  <a:srgbClr val="005424"/>
                </a:gs>
                <a:gs pos="100000">
                  <a:srgbClr val="009542"/>
                </a:gs>
              </a:gsLst>
              <a:lin ang="186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rot="20654849">
              <a:off x="583891" y="1199705"/>
              <a:ext cx="1052264" cy="1622631"/>
            </a:xfrm>
            <a:prstGeom prst="rect">
              <a:avLst/>
            </a:prstGeom>
            <a:noFill/>
          </p:spPr>
          <p:txBody>
            <a:bodyPr wrap="none" rtlCol="0">
              <a:spAutoFit/>
            </a:bodyPr>
            <a:lstStyle/>
            <a:p>
              <a:r>
                <a:rPr lang="en-US" sz="8800" dirty="0">
                  <a:solidFill>
                    <a:srgbClr val="FFFFFF"/>
                  </a:solidFill>
                  <a:latin typeface="Arial Black" pitchFamily="34" charset="0"/>
                </a:rPr>
                <a:t>3</a:t>
              </a:r>
            </a:p>
          </p:txBody>
        </p:sp>
      </p:grpSp>
    </p:spTree>
    <p:extLst>
      <p:ext uri="{BB962C8B-B14F-4D97-AF65-F5344CB8AC3E}">
        <p14:creationId xmlns:p14="http://schemas.microsoft.com/office/powerpoint/2010/main" val="72201243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5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50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50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16283"/>
            <a:ext cx="9144000" cy="6858001"/>
          </a:xfrm>
          <a:prstGeom prst="rect">
            <a:avLst/>
          </a:prstGeom>
        </p:spPr>
      </p:pic>
      <p:sp>
        <p:nvSpPr>
          <p:cNvPr id="14" name="Rectangle 13"/>
          <p:cNvSpPr/>
          <p:nvPr/>
        </p:nvSpPr>
        <p:spPr>
          <a:xfrm>
            <a:off x="661962" y="1883233"/>
            <a:ext cx="8323541" cy="3225215"/>
          </a:xfrm>
          <a:prstGeom prst="rect">
            <a:avLst/>
          </a:prstGeom>
          <a:solidFill>
            <a:srgbClr val="000000">
              <a:alpha val="80000"/>
            </a:srgbClr>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542"/>
              </a:solidFill>
            </a:endParaRPr>
          </a:p>
        </p:txBody>
      </p:sp>
      <p:cxnSp>
        <p:nvCxnSpPr>
          <p:cNvPr id="24" name="Straight Connector 23"/>
          <p:cNvCxnSpPr/>
          <p:nvPr/>
        </p:nvCxnSpPr>
        <p:spPr>
          <a:xfrm>
            <a:off x="1060097" y="3132406"/>
            <a:ext cx="68965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060097" y="2733671"/>
            <a:ext cx="68965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060097" y="3932314"/>
            <a:ext cx="68965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060097" y="4729784"/>
            <a:ext cx="68965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060097" y="4331049"/>
            <a:ext cx="68965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059596" y="2008337"/>
            <a:ext cx="7494753" cy="463837"/>
          </a:xfrm>
          <a:prstGeom prst="rect">
            <a:avLst/>
          </a:prstGeom>
          <a:noFill/>
        </p:spPr>
        <p:txBody>
          <a:bodyPr wrap="square" rtlCol="0">
            <a:noAutofit/>
          </a:bodyPr>
          <a:lstStyle/>
          <a:p>
            <a:pPr lvl="0"/>
            <a:r>
              <a:rPr lang="en-US" b="1" dirty="0">
                <a:solidFill>
                  <a:srgbClr val="009542"/>
                </a:solidFill>
              </a:rPr>
              <a:t>Introductions</a:t>
            </a:r>
          </a:p>
        </p:txBody>
      </p:sp>
      <p:cxnSp>
        <p:nvCxnSpPr>
          <p:cNvPr id="36" name="Straight Connector 35"/>
          <p:cNvCxnSpPr/>
          <p:nvPr/>
        </p:nvCxnSpPr>
        <p:spPr>
          <a:xfrm>
            <a:off x="1060097" y="3533579"/>
            <a:ext cx="68965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08364" y="2334936"/>
            <a:ext cx="684828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853982" y="0"/>
            <a:ext cx="137588" cy="588818"/>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15" name="Title 1"/>
          <p:cNvSpPr txBox="1">
            <a:spLocks/>
          </p:cNvSpPr>
          <p:nvPr/>
        </p:nvSpPr>
        <p:spPr>
          <a:xfrm>
            <a:off x="784712" y="643504"/>
            <a:ext cx="7988299" cy="585082"/>
          </a:xfrm>
          <a:prstGeom prst="rect">
            <a:avLst/>
          </a:prstGeom>
        </p:spPr>
        <p:txBody>
          <a:bodyPr/>
          <a:lstStyle>
            <a:lvl1pPr algn="l" defTabSz="457200" rtl="0" eaLnBrk="1" latinLnBrk="0" hangingPunct="1">
              <a:spcBef>
                <a:spcPct val="0"/>
              </a:spcBef>
              <a:buNone/>
              <a:defRPr sz="2400" kern="1200">
                <a:solidFill>
                  <a:schemeClr val="tx1"/>
                </a:solidFill>
                <a:latin typeface="+mj-lt"/>
                <a:ea typeface="+mj-ea"/>
                <a:cs typeface="+mj-cs"/>
              </a:defRPr>
            </a:lvl1pPr>
          </a:lstStyle>
          <a:p>
            <a:pPr lvl="0"/>
            <a:r>
              <a:rPr lang="en-US" b="1" dirty="0">
                <a:solidFill>
                  <a:schemeClr val="bg1"/>
                </a:solidFill>
              </a:rPr>
              <a:t>AGENDA</a:t>
            </a:r>
          </a:p>
        </p:txBody>
      </p:sp>
      <p:sp>
        <p:nvSpPr>
          <p:cNvPr id="23" name="TextBox 22"/>
          <p:cNvSpPr txBox="1"/>
          <p:nvPr/>
        </p:nvSpPr>
        <p:spPr>
          <a:xfrm>
            <a:off x="1048745" y="2773731"/>
            <a:ext cx="4108337" cy="473947"/>
          </a:xfrm>
          <a:prstGeom prst="rect">
            <a:avLst/>
          </a:prstGeom>
          <a:noFill/>
        </p:spPr>
        <p:txBody>
          <a:bodyPr wrap="square" rtlCol="0">
            <a:noAutofit/>
          </a:bodyPr>
          <a:lstStyle/>
          <a:p>
            <a:pPr lvl="0">
              <a:spcAft>
                <a:spcPts val="1600"/>
              </a:spcAft>
            </a:pPr>
            <a:r>
              <a:rPr lang="en-US" b="1" dirty="0">
                <a:solidFill>
                  <a:srgbClr val="009542"/>
                </a:solidFill>
              </a:rPr>
              <a:t>Program Benefits/Program Costs</a:t>
            </a:r>
          </a:p>
        </p:txBody>
      </p:sp>
      <p:sp>
        <p:nvSpPr>
          <p:cNvPr id="29" name="TextBox 28"/>
          <p:cNvSpPr txBox="1"/>
          <p:nvPr/>
        </p:nvSpPr>
        <p:spPr>
          <a:xfrm>
            <a:off x="1048742" y="3975655"/>
            <a:ext cx="3219091" cy="473947"/>
          </a:xfrm>
          <a:prstGeom prst="rect">
            <a:avLst/>
          </a:prstGeom>
          <a:noFill/>
        </p:spPr>
        <p:txBody>
          <a:bodyPr wrap="square" rtlCol="0">
            <a:noAutofit/>
          </a:bodyPr>
          <a:lstStyle/>
          <a:p>
            <a:pPr lvl="0">
              <a:spcAft>
                <a:spcPts val="1600"/>
              </a:spcAft>
            </a:pPr>
            <a:r>
              <a:rPr lang="en-US" b="1" dirty="0">
                <a:solidFill>
                  <a:srgbClr val="009542"/>
                </a:solidFill>
              </a:rPr>
              <a:t>Benefits of National</a:t>
            </a:r>
          </a:p>
        </p:txBody>
      </p:sp>
      <p:sp>
        <p:nvSpPr>
          <p:cNvPr id="31" name="TextBox 30"/>
          <p:cNvSpPr txBox="1"/>
          <p:nvPr/>
        </p:nvSpPr>
        <p:spPr>
          <a:xfrm>
            <a:off x="1048744" y="3171402"/>
            <a:ext cx="4305559" cy="473947"/>
          </a:xfrm>
          <a:prstGeom prst="rect">
            <a:avLst/>
          </a:prstGeom>
          <a:noFill/>
        </p:spPr>
        <p:txBody>
          <a:bodyPr wrap="square" rtlCol="0">
            <a:noAutofit/>
          </a:bodyPr>
          <a:lstStyle/>
          <a:p>
            <a:pPr lvl="0">
              <a:spcAft>
                <a:spcPts val="1600"/>
              </a:spcAft>
            </a:pPr>
            <a:r>
              <a:rPr lang="en-US" b="1" dirty="0">
                <a:solidFill>
                  <a:srgbClr val="009542"/>
                </a:solidFill>
              </a:rPr>
              <a:t>Billing options</a:t>
            </a:r>
          </a:p>
        </p:txBody>
      </p:sp>
      <p:sp>
        <p:nvSpPr>
          <p:cNvPr id="13" name="Rectangle 12"/>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7747" y="6031848"/>
            <a:ext cx="2209162" cy="259663"/>
          </a:xfrm>
          <a:prstGeom prst="rect">
            <a:avLst/>
          </a:prstGeom>
        </p:spPr>
      </p:pic>
      <p:sp>
        <p:nvSpPr>
          <p:cNvPr id="28" name="TextBox 27">
            <a:extLst>
              <a:ext uri="{FF2B5EF4-FFF2-40B4-BE49-F238E27FC236}">
                <a16:creationId xmlns:a16="http://schemas.microsoft.com/office/drawing/2014/main" id="{450231F8-86BF-460E-8658-650AE0419938}"/>
              </a:ext>
            </a:extLst>
          </p:cNvPr>
          <p:cNvSpPr txBox="1"/>
          <p:nvPr/>
        </p:nvSpPr>
        <p:spPr>
          <a:xfrm>
            <a:off x="1048743" y="3596471"/>
            <a:ext cx="3609940" cy="473947"/>
          </a:xfrm>
          <a:prstGeom prst="rect">
            <a:avLst/>
          </a:prstGeom>
          <a:noFill/>
        </p:spPr>
        <p:txBody>
          <a:bodyPr wrap="square" rtlCol="0">
            <a:noAutofit/>
          </a:bodyPr>
          <a:lstStyle/>
          <a:p>
            <a:pPr lvl="0">
              <a:spcAft>
                <a:spcPts val="1600"/>
              </a:spcAft>
            </a:pPr>
            <a:r>
              <a:rPr lang="en-US" b="1" dirty="0">
                <a:solidFill>
                  <a:srgbClr val="009542"/>
                </a:solidFill>
              </a:rPr>
              <a:t>How to book a Rental</a:t>
            </a:r>
          </a:p>
        </p:txBody>
      </p:sp>
      <p:sp>
        <p:nvSpPr>
          <p:cNvPr id="38" name="TextBox 37">
            <a:extLst>
              <a:ext uri="{FF2B5EF4-FFF2-40B4-BE49-F238E27FC236}">
                <a16:creationId xmlns:a16="http://schemas.microsoft.com/office/drawing/2014/main" id="{22B3837B-4B88-4A7B-9A64-676D721D59B1}"/>
              </a:ext>
            </a:extLst>
          </p:cNvPr>
          <p:cNvSpPr txBox="1"/>
          <p:nvPr/>
        </p:nvSpPr>
        <p:spPr>
          <a:xfrm>
            <a:off x="1059596" y="4385044"/>
            <a:ext cx="3219091" cy="473947"/>
          </a:xfrm>
          <a:prstGeom prst="rect">
            <a:avLst/>
          </a:prstGeom>
          <a:noFill/>
        </p:spPr>
        <p:txBody>
          <a:bodyPr wrap="square" rtlCol="0">
            <a:noAutofit/>
          </a:bodyPr>
          <a:lstStyle/>
          <a:p>
            <a:pPr lvl="0">
              <a:spcAft>
                <a:spcPts val="1600"/>
              </a:spcAft>
            </a:pPr>
            <a:r>
              <a:rPr lang="en-US" b="1" dirty="0">
                <a:solidFill>
                  <a:srgbClr val="009542"/>
                </a:solidFill>
              </a:rPr>
              <a:t>Q&amp;A</a:t>
            </a:r>
          </a:p>
        </p:txBody>
      </p:sp>
      <p:sp>
        <p:nvSpPr>
          <p:cNvPr id="40" name="TextBox 39">
            <a:extLst>
              <a:ext uri="{FF2B5EF4-FFF2-40B4-BE49-F238E27FC236}">
                <a16:creationId xmlns:a16="http://schemas.microsoft.com/office/drawing/2014/main" id="{68C37815-7AB0-4F2C-985F-A49EE7E18B83}"/>
              </a:ext>
            </a:extLst>
          </p:cNvPr>
          <p:cNvSpPr txBox="1"/>
          <p:nvPr/>
        </p:nvSpPr>
        <p:spPr>
          <a:xfrm>
            <a:off x="1048744" y="2354825"/>
            <a:ext cx="4108337" cy="473947"/>
          </a:xfrm>
          <a:prstGeom prst="rect">
            <a:avLst/>
          </a:prstGeom>
          <a:noFill/>
        </p:spPr>
        <p:txBody>
          <a:bodyPr wrap="square" rtlCol="0">
            <a:noAutofit/>
          </a:bodyPr>
          <a:lstStyle/>
          <a:p>
            <a:pPr lvl="0">
              <a:spcAft>
                <a:spcPts val="1600"/>
              </a:spcAft>
            </a:pPr>
            <a:r>
              <a:rPr lang="en-US" b="1" dirty="0">
                <a:solidFill>
                  <a:srgbClr val="009542"/>
                </a:solidFill>
              </a:rPr>
              <a:t>Company Overview</a:t>
            </a:r>
          </a:p>
        </p:txBody>
      </p:sp>
    </p:spTree>
    <p:extLst>
      <p:ext uri="{BB962C8B-B14F-4D97-AF65-F5344CB8AC3E}">
        <p14:creationId xmlns:p14="http://schemas.microsoft.com/office/powerpoint/2010/main" val="18063651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4" name="Rectangle 3"/>
          <p:cNvSpPr/>
          <p:nvPr/>
        </p:nvSpPr>
        <p:spPr>
          <a:xfrm>
            <a:off x="853982" y="0"/>
            <a:ext cx="137588" cy="588818"/>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6" name="Title 1"/>
          <p:cNvSpPr txBox="1">
            <a:spLocks/>
          </p:cNvSpPr>
          <p:nvPr/>
        </p:nvSpPr>
        <p:spPr>
          <a:xfrm>
            <a:off x="784712" y="643504"/>
            <a:ext cx="7988299" cy="585082"/>
          </a:xfrm>
          <a:prstGeom prst="rect">
            <a:avLst/>
          </a:prstGeom>
        </p:spPr>
        <p:txBody>
          <a:bodyPr/>
          <a:lstStyle>
            <a:lvl1pPr algn="l" defTabSz="457200" rtl="0" eaLnBrk="1" latinLnBrk="0" hangingPunct="1">
              <a:spcBef>
                <a:spcPct val="0"/>
              </a:spcBef>
              <a:buNone/>
              <a:defRPr sz="2400" kern="1200">
                <a:solidFill>
                  <a:schemeClr val="tx1"/>
                </a:solidFill>
                <a:latin typeface="+mj-lt"/>
                <a:ea typeface="+mj-ea"/>
                <a:cs typeface="+mj-cs"/>
              </a:defRPr>
            </a:lvl1pPr>
          </a:lstStyle>
          <a:p>
            <a:pPr lvl="0"/>
            <a:r>
              <a:rPr lang="en-US" b="1" dirty="0">
                <a:solidFill>
                  <a:srgbClr val="009542"/>
                </a:solidFill>
              </a:rPr>
              <a:t>EMERALD CLUB MEMBERSHIP</a:t>
            </a:r>
          </a:p>
        </p:txBody>
      </p:sp>
      <p:sp>
        <p:nvSpPr>
          <p:cNvPr id="14" name="Rectangle 13"/>
          <p:cNvSpPr/>
          <p:nvPr/>
        </p:nvSpPr>
        <p:spPr>
          <a:xfrm>
            <a:off x="3735244" y="3142974"/>
            <a:ext cx="2672980" cy="2373744"/>
          </a:xfrm>
          <a:prstGeom prst="rect">
            <a:avLst/>
          </a:prstGeom>
          <a:solidFill>
            <a:srgbClr val="005424"/>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228600" lvl="0" indent="-228600">
              <a:spcBef>
                <a:spcPts val="600"/>
              </a:spcBef>
              <a:buBlip>
                <a:blip r:embed="rId3"/>
              </a:buBlip>
            </a:pPr>
            <a:r>
              <a:rPr lang="en-US" dirty="0">
                <a:solidFill>
                  <a:prstClr val="white"/>
                </a:solidFill>
              </a:rPr>
              <a:t>Earned membership</a:t>
            </a:r>
          </a:p>
          <a:p>
            <a:pPr marL="228600" lvl="0" indent="-228600">
              <a:spcBef>
                <a:spcPts val="600"/>
              </a:spcBef>
              <a:buBlip>
                <a:blip r:embed="rId3"/>
              </a:buBlip>
            </a:pPr>
            <a:r>
              <a:rPr lang="en-US" dirty="0">
                <a:solidFill>
                  <a:prstClr val="white"/>
                </a:solidFill>
              </a:rPr>
              <a:t>12-24 rentals or </a:t>
            </a:r>
            <a:br>
              <a:rPr lang="en-US" dirty="0">
                <a:solidFill>
                  <a:prstClr val="white"/>
                </a:solidFill>
              </a:rPr>
            </a:br>
            <a:r>
              <a:rPr lang="en-US" dirty="0">
                <a:solidFill>
                  <a:prstClr val="white"/>
                </a:solidFill>
              </a:rPr>
              <a:t>40-84 days</a:t>
            </a:r>
          </a:p>
          <a:p>
            <a:pPr marL="228600" lvl="0" indent="-228600">
              <a:spcBef>
                <a:spcPts val="600"/>
              </a:spcBef>
              <a:buBlip>
                <a:blip r:embed="rId3"/>
              </a:buBlip>
            </a:pPr>
            <a:r>
              <a:rPr lang="en-US" dirty="0">
                <a:solidFill>
                  <a:prstClr val="white"/>
                </a:solidFill>
              </a:rPr>
              <a:t>Executive selection</a:t>
            </a:r>
          </a:p>
          <a:p>
            <a:pPr marL="228600" lvl="0" indent="-228600">
              <a:spcBef>
                <a:spcPts val="600"/>
              </a:spcBef>
              <a:buBlip>
                <a:blip r:embed="rId3"/>
              </a:buBlip>
            </a:pPr>
            <a:r>
              <a:rPr lang="en-US" dirty="0">
                <a:solidFill>
                  <a:prstClr val="white"/>
                </a:solidFill>
              </a:rPr>
              <a:t>Guaranteed upgrade</a:t>
            </a:r>
          </a:p>
        </p:txBody>
      </p:sp>
      <p:sp>
        <p:nvSpPr>
          <p:cNvPr id="22" name="Rectangle 21"/>
          <p:cNvSpPr/>
          <p:nvPr/>
        </p:nvSpPr>
        <p:spPr>
          <a:xfrm>
            <a:off x="6471020" y="3142974"/>
            <a:ext cx="2672980" cy="2373744"/>
          </a:xfrm>
          <a:prstGeom prst="rect">
            <a:avLst/>
          </a:prstGeom>
          <a:solidFill>
            <a:srgbClr val="005424"/>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228600" lvl="0" indent="-228600">
              <a:spcBef>
                <a:spcPts val="600"/>
              </a:spcBef>
              <a:buBlip>
                <a:blip r:embed="rId3"/>
              </a:buBlip>
            </a:pPr>
            <a:r>
              <a:rPr lang="en-US" dirty="0">
                <a:solidFill>
                  <a:prstClr val="white"/>
                </a:solidFill>
              </a:rPr>
              <a:t>Earned or invited membership</a:t>
            </a:r>
          </a:p>
          <a:p>
            <a:pPr marL="228600" lvl="0" indent="-228600">
              <a:spcBef>
                <a:spcPts val="600"/>
              </a:spcBef>
              <a:buBlip>
                <a:blip r:embed="rId3"/>
              </a:buBlip>
            </a:pPr>
            <a:r>
              <a:rPr lang="en-US" dirty="0">
                <a:solidFill>
                  <a:prstClr val="white"/>
                </a:solidFill>
              </a:rPr>
              <a:t>25+ rentals or </a:t>
            </a:r>
            <a:br>
              <a:rPr lang="en-US" dirty="0">
                <a:solidFill>
                  <a:prstClr val="white"/>
                </a:solidFill>
              </a:rPr>
            </a:br>
            <a:r>
              <a:rPr lang="en-US" dirty="0">
                <a:solidFill>
                  <a:prstClr val="white"/>
                </a:solidFill>
              </a:rPr>
              <a:t>85+ days</a:t>
            </a:r>
          </a:p>
          <a:p>
            <a:pPr marL="228600" lvl="0" indent="-228600">
              <a:spcBef>
                <a:spcPts val="600"/>
              </a:spcBef>
              <a:buBlip>
                <a:blip r:embed="rId3"/>
              </a:buBlip>
            </a:pPr>
            <a:r>
              <a:rPr lang="en-US" dirty="0">
                <a:solidFill>
                  <a:prstClr val="white"/>
                </a:solidFill>
              </a:rPr>
              <a:t>Guaranteed upgrade</a:t>
            </a:r>
          </a:p>
          <a:p>
            <a:pPr marL="228600" lvl="0" indent="-228600">
              <a:spcBef>
                <a:spcPts val="600"/>
              </a:spcBef>
              <a:buBlip>
                <a:blip r:embed="rId3"/>
              </a:buBlip>
            </a:pPr>
            <a:r>
              <a:rPr lang="en-US" dirty="0">
                <a:solidFill>
                  <a:prstClr val="white"/>
                </a:solidFill>
              </a:rPr>
              <a:t>Guaranteed car with 24-hour notice</a:t>
            </a:r>
          </a:p>
        </p:txBody>
      </p:sp>
      <p:sp>
        <p:nvSpPr>
          <p:cNvPr id="30" name="Rectangle 29"/>
          <p:cNvSpPr/>
          <p:nvPr/>
        </p:nvSpPr>
        <p:spPr>
          <a:xfrm>
            <a:off x="991570" y="3142974"/>
            <a:ext cx="2672980" cy="2373744"/>
          </a:xfrm>
          <a:prstGeom prst="rect">
            <a:avLst/>
          </a:prstGeom>
          <a:solidFill>
            <a:srgbClr val="005424"/>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228600" indent="-228600">
              <a:spcBef>
                <a:spcPts val="600"/>
              </a:spcBef>
              <a:buBlip>
                <a:blip r:embed="rId3"/>
              </a:buBlip>
            </a:pPr>
            <a:r>
              <a:rPr lang="en-US" sz="1600" dirty="0">
                <a:solidFill>
                  <a:schemeClr val="bg1"/>
                </a:solidFill>
              </a:rPr>
              <a:t>Free for every traveler</a:t>
            </a:r>
          </a:p>
          <a:p>
            <a:pPr marL="228600" lvl="0" indent="-228600">
              <a:spcBef>
                <a:spcPts val="600"/>
              </a:spcBef>
              <a:buBlip>
                <a:blip r:embed="rId3"/>
              </a:buBlip>
            </a:pPr>
            <a:r>
              <a:rPr lang="en-US" sz="1600" dirty="0">
                <a:solidFill>
                  <a:schemeClr val="bg1"/>
                </a:solidFill>
              </a:rPr>
              <a:t>0-11 rentals or 0-39 days</a:t>
            </a:r>
          </a:p>
          <a:p>
            <a:pPr marL="228600" lvl="0" indent="-228600">
              <a:spcBef>
                <a:spcPts val="600"/>
              </a:spcBef>
              <a:buBlip>
                <a:blip r:embed="rId3"/>
              </a:buBlip>
            </a:pPr>
            <a:r>
              <a:rPr lang="en-US" sz="1600" dirty="0">
                <a:solidFill>
                  <a:schemeClr val="bg1"/>
                </a:solidFill>
              </a:rPr>
              <a:t>Bypass the counter, choose your own car </a:t>
            </a:r>
          </a:p>
          <a:p>
            <a:pPr marL="228600" lvl="0" indent="-228600">
              <a:spcBef>
                <a:spcPts val="600"/>
              </a:spcBef>
              <a:buBlip>
                <a:blip r:embed="rId3"/>
              </a:buBlip>
            </a:pPr>
            <a:r>
              <a:rPr lang="en-US" sz="1600" dirty="0">
                <a:solidFill>
                  <a:schemeClr val="bg1"/>
                </a:solidFill>
              </a:rPr>
              <a:t>Automatic upgrades, no blackout dates</a:t>
            </a:r>
          </a:p>
          <a:p>
            <a:pPr marL="228600" lvl="0" indent="-228600">
              <a:spcBef>
                <a:spcPts val="600"/>
              </a:spcBef>
              <a:buBlip>
                <a:blip r:embed="rId3"/>
              </a:buBlip>
            </a:pPr>
            <a:r>
              <a:rPr lang="en-US" sz="1600" dirty="0">
                <a:solidFill>
                  <a:schemeClr val="bg1"/>
                </a:solidFill>
              </a:rPr>
              <a:t>Drop &amp; Go℠ car return</a:t>
            </a:r>
          </a:p>
        </p:txBody>
      </p:sp>
      <p:pic>
        <p:nvPicPr>
          <p:cNvPr id="55" name="Picture 4"/>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996428" y="1475078"/>
            <a:ext cx="2655546" cy="1672496"/>
          </a:xfrm>
          <a:prstGeom prst="roundRect">
            <a:avLst>
              <a:gd name="adj" fmla="val 937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Picture 6"/>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740098" y="1468587"/>
            <a:ext cx="2653653" cy="1671304"/>
          </a:xfrm>
          <a:prstGeom prst="roundRect">
            <a:avLst>
              <a:gd name="adj" fmla="val 998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 name="Picture 8"/>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473258" y="1468471"/>
            <a:ext cx="2665866" cy="1678996"/>
          </a:xfrm>
          <a:prstGeom prst="roundRect">
            <a:avLst>
              <a:gd name="adj" fmla="val 10616"/>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995518" y="5366479"/>
            <a:ext cx="8152431" cy="912083"/>
          </a:xfrm>
          <a:prstGeom prst="rect">
            <a:avLst/>
          </a:prstGeom>
          <a:solidFill>
            <a:srgbClr val="005424">
              <a:alpha val="63000"/>
            </a:srgbClr>
          </a:solidFill>
        </p:spPr>
        <p:txBody>
          <a:bodyPr wrap="square" rtlCol="0" anchor="ctr">
            <a:noAutofit/>
          </a:bodyPr>
          <a:lstStyle/>
          <a:p>
            <a:pPr algn="ctr"/>
            <a:endParaRPr lang="en-US" sz="1050" dirty="0">
              <a:solidFill>
                <a:schemeClr val="bg1"/>
              </a:solidFill>
            </a:endParaRPr>
          </a:p>
          <a:p>
            <a:pPr algn="ctr"/>
            <a:r>
              <a:rPr lang="en-US" sz="2400" dirty="0">
                <a:solidFill>
                  <a:schemeClr val="bg1"/>
                </a:solidFill>
              </a:rPr>
              <a:t>FBO DELIVERY FOR ALL LEVELS</a:t>
            </a:r>
          </a:p>
        </p:txBody>
      </p:sp>
    </p:spTree>
    <p:extLst>
      <p:ext uri="{BB962C8B-B14F-4D97-AF65-F5344CB8AC3E}">
        <p14:creationId xmlns:p14="http://schemas.microsoft.com/office/powerpoint/2010/main" val="302580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down)">
                                      <p:cBhvr>
                                        <p:cTn id="14" dur="500"/>
                                        <p:tgtEl>
                                          <p:spTgt spid="56"/>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30"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psf\Host\Volumes\Jobs_010613\0994_SW_EnterpriseKatieDuke\images\ThinkStock images Purchased\188044139sm.jpg"/>
          <p:cNvPicPr>
            <a:picLocks noChangeAspect="1" noChangeArrowheads="1"/>
          </p:cNvPicPr>
          <p:nvPr/>
        </p:nvPicPr>
        <p:blipFill rotWithShape="1">
          <a:blip r:embed="rId3" cstate="email">
            <a:duotone>
              <a:prstClr val="black"/>
              <a:srgbClr val="DDDDDD">
                <a:tint val="45000"/>
                <a:satMod val="400000"/>
              </a:srgbClr>
            </a:duotone>
            <a:extLst>
              <a:ext uri="{28A0092B-C50C-407E-A947-70E740481C1C}">
                <a14:useLocalDpi xmlns:a14="http://schemas.microsoft.com/office/drawing/2010/main"/>
              </a:ext>
            </a:extLst>
          </a:blip>
          <a:srcRect/>
          <a:stretch/>
        </p:blipFill>
        <p:spPr bwMode="auto">
          <a:xfrm>
            <a:off x="0" y="0"/>
            <a:ext cx="9144002" cy="673712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6" name="Rectangle 5"/>
          <p:cNvSpPr/>
          <p:nvPr/>
        </p:nvSpPr>
        <p:spPr>
          <a:xfrm>
            <a:off x="853983" y="517228"/>
            <a:ext cx="8290018" cy="711358"/>
          </a:xfrm>
          <a:prstGeom prst="rect">
            <a:avLst/>
          </a:prstGeom>
          <a:solidFill>
            <a:srgbClr val="009542">
              <a:alpha val="80000"/>
            </a:srgbClr>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7" name="Title 1"/>
          <p:cNvSpPr txBox="1">
            <a:spLocks/>
          </p:cNvSpPr>
          <p:nvPr/>
        </p:nvSpPr>
        <p:spPr>
          <a:xfrm>
            <a:off x="942666" y="643504"/>
            <a:ext cx="8201333" cy="585082"/>
          </a:xfrm>
          <a:prstGeom prst="rect">
            <a:avLst/>
          </a:prstGeom>
        </p:spPr>
        <p:txBody>
          <a:bodyPr/>
          <a:lstStyle>
            <a:lvl1pPr algn="l" defTabSz="457200" rtl="0" eaLnBrk="1" latinLnBrk="0" hangingPunct="1">
              <a:spcBef>
                <a:spcPct val="0"/>
              </a:spcBef>
              <a:buNone/>
              <a:defRPr sz="2400" kern="1200">
                <a:solidFill>
                  <a:schemeClr val="tx1"/>
                </a:solidFill>
                <a:latin typeface="+mj-lt"/>
                <a:ea typeface="+mj-ea"/>
                <a:cs typeface="+mj-cs"/>
              </a:defRPr>
            </a:lvl1pPr>
          </a:lstStyle>
          <a:p>
            <a:r>
              <a:rPr lang="en-US" sz="2300" b="1" dirty="0">
                <a:solidFill>
                  <a:prstClr val="white"/>
                </a:solidFill>
              </a:rPr>
              <a:t>Q&amp;A</a:t>
            </a:r>
          </a:p>
        </p:txBody>
      </p:sp>
    </p:spTree>
    <p:extLst>
      <p:ext uri="{BB962C8B-B14F-4D97-AF65-F5344CB8AC3E}">
        <p14:creationId xmlns:p14="http://schemas.microsoft.com/office/powerpoint/2010/main" val="1075999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3676" y="0"/>
            <a:ext cx="9144000" cy="6858001"/>
          </a:xfrm>
          <a:prstGeom prst="rect">
            <a:avLst/>
          </a:prstGeom>
        </p:spPr>
      </p:pic>
      <p:sp>
        <p:nvSpPr>
          <p:cNvPr id="14" name="Rectangle 13"/>
          <p:cNvSpPr/>
          <p:nvPr/>
        </p:nvSpPr>
        <p:spPr>
          <a:xfrm>
            <a:off x="720306" y="1021129"/>
            <a:ext cx="8290018" cy="4850022"/>
          </a:xfrm>
          <a:prstGeom prst="rect">
            <a:avLst/>
          </a:prstGeom>
          <a:solidFill>
            <a:srgbClr val="000000">
              <a:alpha val="80000"/>
            </a:srgbClr>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542"/>
              </a:solidFill>
            </a:endParaRPr>
          </a:p>
        </p:txBody>
      </p:sp>
      <p:cxnSp>
        <p:nvCxnSpPr>
          <p:cNvPr id="24" name="Straight Connector 23"/>
          <p:cNvCxnSpPr/>
          <p:nvPr/>
        </p:nvCxnSpPr>
        <p:spPr>
          <a:xfrm>
            <a:off x="1060097" y="2214220"/>
            <a:ext cx="68965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060097" y="1781971"/>
            <a:ext cx="68965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161058" y="5127130"/>
            <a:ext cx="68965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7917" y="2634880"/>
            <a:ext cx="68965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853982" y="0"/>
            <a:ext cx="137588" cy="588818"/>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15" name="Title 1"/>
          <p:cNvSpPr txBox="1">
            <a:spLocks/>
          </p:cNvSpPr>
          <p:nvPr/>
        </p:nvSpPr>
        <p:spPr>
          <a:xfrm>
            <a:off x="784712" y="643504"/>
            <a:ext cx="7988299" cy="585082"/>
          </a:xfrm>
          <a:prstGeom prst="rect">
            <a:avLst/>
          </a:prstGeom>
        </p:spPr>
        <p:txBody>
          <a:bodyPr/>
          <a:lstStyle>
            <a:lvl1pPr algn="l" defTabSz="457200" rtl="0" eaLnBrk="1" latinLnBrk="0" hangingPunct="1">
              <a:spcBef>
                <a:spcPct val="0"/>
              </a:spcBef>
              <a:buNone/>
              <a:defRPr sz="2400" kern="1200">
                <a:solidFill>
                  <a:schemeClr val="tx1"/>
                </a:solidFill>
                <a:latin typeface="+mj-lt"/>
                <a:ea typeface="+mj-ea"/>
                <a:cs typeface="+mj-cs"/>
              </a:defRPr>
            </a:lvl1pPr>
          </a:lstStyle>
          <a:p>
            <a:pPr lvl="0"/>
            <a:r>
              <a:rPr lang="en-US" b="1" dirty="0">
                <a:solidFill>
                  <a:schemeClr val="bg1"/>
                </a:solidFill>
              </a:rPr>
              <a:t>Introductions</a:t>
            </a:r>
          </a:p>
        </p:txBody>
      </p:sp>
      <p:sp>
        <p:nvSpPr>
          <p:cNvPr id="23" name="TextBox 22"/>
          <p:cNvSpPr txBox="1"/>
          <p:nvPr/>
        </p:nvSpPr>
        <p:spPr>
          <a:xfrm>
            <a:off x="1115583" y="1364305"/>
            <a:ext cx="1718839" cy="473947"/>
          </a:xfrm>
          <a:prstGeom prst="rect">
            <a:avLst/>
          </a:prstGeom>
          <a:noFill/>
        </p:spPr>
        <p:txBody>
          <a:bodyPr wrap="square" rtlCol="0">
            <a:noAutofit/>
          </a:bodyPr>
          <a:lstStyle/>
          <a:p>
            <a:pPr lvl="0">
              <a:spcAft>
                <a:spcPts val="1600"/>
              </a:spcAft>
            </a:pPr>
            <a:r>
              <a:rPr lang="en-US" b="1" dirty="0">
                <a:solidFill>
                  <a:srgbClr val="009542"/>
                </a:solidFill>
              </a:rPr>
              <a:t>Kelly Jenkins</a:t>
            </a:r>
          </a:p>
        </p:txBody>
      </p:sp>
      <p:sp>
        <p:nvSpPr>
          <p:cNvPr id="13" name="Rectangle 12"/>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7747" y="6031848"/>
            <a:ext cx="2209162" cy="259663"/>
          </a:xfrm>
          <a:prstGeom prst="rect">
            <a:avLst/>
          </a:prstGeom>
        </p:spPr>
      </p:pic>
      <p:sp>
        <p:nvSpPr>
          <p:cNvPr id="30" name="TextBox 29">
            <a:extLst>
              <a:ext uri="{FF2B5EF4-FFF2-40B4-BE49-F238E27FC236}">
                <a16:creationId xmlns:a16="http://schemas.microsoft.com/office/drawing/2014/main" id="{D09F123C-B0DF-49DE-A238-48AD185D7976}"/>
              </a:ext>
            </a:extLst>
          </p:cNvPr>
          <p:cNvSpPr txBox="1"/>
          <p:nvPr/>
        </p:nvSpPr>
        <p:spPr>
          <a:xfrm>
            <a:off x="1077917" y="1809097"/>
            <a:ext cx="4115339" cy="473947"/>
          </a:xfrm>
          <a:prstGeom prst="rect">
            <a:avLst/>
          </a:prstGeom>
          <a:noFill/>
        </p:spPr>
        <p:txBody>
          <a:bodyPr wrap="square" rtlCol="0">
            <a:noAutofit/>
          </a:bodyPr>
          <a:lstStyle/>
          <a:p>
            <a:pPr lvl="0">
              <a:spcAft>
                <a:spcPts val="1600"/>
              </a:spcAft>
            </a:pPr>
            <a:r>
              <a:rPr lang="en-US" b="1" dirty="0">
                <a:solidFill>
                  <a:srgbClr val="009542"/>
                </a:solidFill>
              </a:rPr>
              <a:t>Account Manager</a:t>
            </a:r>
          </a:p>
          <a:p>
            <a:pPr lvl="0">
              <a:spcAft>
                <a:spcPts val="1600"/>
              </a:spcAft>
            </a:pPr>
            <a:endParaRPr lang="en-US" b="1" dirty="0">
              <a:solidFill>
                <a:srgbClr val="009542"/>
              </a:solidFill>
            </a:endParaRPr>
          </a:p>
        </p:txBody>
      </p:sp>
      <p:sp>
        <p:nvSpPr>
          <p:cNvPr id="40" name="TextBox 39">
            <a:extLst>
              <a:ext uri="{FF2B5EF4-FFF2-40B4-BE49-F238E27FC236}">
                <a16:creationId xmlns:a16="http://schemas.microsoft.com/office/drawing/2014/main" id="{9D9DD1B4-4595-43DB-A818-30F1969B33FA}"/>
              </a:ext>
            </a:extLst>
          </p:cNvPr>
          <p:cNvSpPr txBox="1"/>
          <p:nvPr/>
        </p:nvSpPr>
        <p:spPr>
          <a:xfrm>
            <a:off x="4676397" y="2688712"/>
            <a:ext cx="1718839" cy="473947"/>
          </a:xfrm>
          <a:prstGeom prst="rect">
            <a:avLst/>
          </a:prstGeom>
          <a:noFill/>
        </p:spPr>
        <p:txBody>
          <a:bodyPr wrap="square" rtlCol="0">
            <a:noAutofit/>
          </a:bodyPr>
          <a:lstStyle/>
          <a:p>
            <a:pPr lvl="0">
              <a:spcAft>
                <a:spcPts val="1600"/>
              </a:spcAft>
            </a:pPr>
            <a:r>
              <a:rPr lang="en-US" b="1" dirty="0">
                <a:solidFill>
                  <a:srgbClr val="009542"/>
                </a:solidFill>
              </a:rPr>
              <a:t>801-736-7314</a:t>
            </a:r>
          </a:p>
        </p:txBody>
      </p:sp>
      <p:sp>
        <p:nvSpPr>
          <p:cNvPr id="41" name="TextBox 40">
            <a:extLst>
              <a:ext uri="{FF2B5EF4-FFF2-40B4-BE49-F238E27FC236}">
                <a16:creationId xmlns:a16="http://schemas.microsoft.com/office/drawing/2014/main" id="{26187BF0-2A37-4E45-A5A1-BD92CDD52C63}"/>
              </a:ext>
            </a:extLst>
          </p:cNvPr>
          <p:cNvSpPr txBox="1"/>
          <p:nvPr/>
        </p:nvSpPr>
        <p:spPr>
          <a:xfrm>
            <a:off x="1060097" y="2251669"/>
            <a:ext cx="2851983" cy="473947"/>
          </a:xfrm>
          <a:prstGeom prst="rect">
            <a:avLst/>
          </a:prstGeom>
          <a:noFill/>
        </p:spPr>
        <p:txBody>
          <a:bodyPr wrap="square" rtlCol="0">
            <a:noAutofit/>
          </a:bodyPr>
          <a:lstStyle/>
          <a:p>
            <a:pPr lvl="0">
              <a:spcAft>
                <a:spcPts val="1600"/>
              </a:spcAft>
            </a:pPr>
            <a:r>
              <a:rPr lang="en-US" b="1" dirty="0">
                <a:solidFill>
                  <a:srgbClr val="009542"/>
                </a:solidFill>
              </a:rPr>
              <a:t>Kelly.Jenkins@ehi.com</a:t>
            </a:r>
          </a:p>
        </p:txBody>
      </p:sp>
      <p:sp>
        <p:nvSpPr>
          <p:cNvPr id="42" name="TextBox 41">
            <a:extLst>
              <a:ext uri="{FF2B5EF4-FFF2-40B4-BE49-F238E27FC236}">
                <a16:creationId xmlns:a16="http://schemas.microsoft.com/office/drawing/2014/main" id="{7ED2CAF1-F759-4938-9A2A-E0D480CEDF4F}"/>
              </a:ext>
            </a:extLst>
          </p:cNvPr>
          <p:cNvSpPr txBox="1"/>
          <p:nvPr/>
        </p:nvSpPr>
        <p:spPr>
          <a:xfrm>
            <a:off x="4657341" y="2249715"/>
            <a:ext cx="3317124" cy="473947"/>
          </a:xfrm>
          <a:prstGeom prst="rect">
            <a:avLst/>
          </a:prstGeom>
          <a:noFill/>
        </p:spPr>
        <p:txBody>
          <a:bodyPr wrap="square" rtlCol="0">
            <a:noAutofit/>
          </a:bodyPr>
          <a:lstStyle/>
          <a:p>
            <a:pPr lvl="0">
              <a:spcAft>
                <a:spcPts val="1600"/>
              </a:spcAft>
            </a:pPr>
            <a:r>
              <a:rPr lang="en-US" b="1" dirty="0">
                <a:solidFill>
                  <a:srgbClr val="009542"/>
                </a:solidFill>
              </a:rPr>
              <a:t>Heather.B.Lawson@ehi.com</a:t>
            </a:r>
          </a:p>
        </p:txBody>
      </p:sp>
      <p:sp>
        <p:nvSpPr>
          <p:cNvPr id="43" name="TextBox 42">
            <a:extLst>
              <a:ext uri="{FF2B5EF4-FFF2-40B4-BE49-F238E27FC236}">
                <a16:creationId xmlns:a16="http://schemas.microsoft.com/office/drawing/2014/main" id="{A587C301-8D30-47F6-8A7C-CE8FAFA156BD}"/>
              </a:ext>
            </a:extLst>
          </p:cNvPr>
          <p:cNvSpPr txBox="1"/>
          <p:nvPr/>
        </p:nvSpPr>
        <p:spPr>
          <a:xfrm>
            <a:off x="4676397" y="1829590"/>
            <a:ext cx="2317202" cy="473947"/>
          </a:xfrm>
          <a:prstGeom prst="rect">
            <a:avLst/>
          </a:prstGeom>
          <a:noFill/>
        </p:spPr>
        <p:txBody>
          <a:bodyPr wrap="square" rtlCol="0">
            <a:noAutofit/>
          </a:bodyPr>
          <a:lstStyle/>
          <a:p>
            <a:pPr lvl="0">
              <a:spcAft>
                <a:spcPts val="1600"/>
              </a:spcAft>
            </a:pPr>
            <a:r>
              <a:rPr lang="en-US" b="1" dirty="0">
                <a:solidFill>
                  <a:srgbClr val="009542"/>
                </a:solidFill>
              </a:rPr>
              <a:t>Director</a:t>
            </a:r>
          </a:p>
          <a:p>
            <a:pPr lvl="0">
              <a:spcAft>
                <a:spcPts val="1600"/>
              </a:spcAft>
            </a:pPr>
            <a:endParaRPr lang="en-US" b="1" dirty="0">
              <a:solidFill>
                <a:srgbClr val="009542"/>
              </a:solidFill>
            </a:endParaRPr>
          </a:p>
        </p:txBody>
      </p:sp>
      <p:sp>
        <p:nvSpPr>
          <p:cNvPr id="44" name="TextBox 43">
            <a:extLst>
              <a:ext uri="{FF2B5EF4-FFF2-40B4-BE49-F238E27FC236}">
                <a16:creationId xmlns:a16="http://schemas.microsoft.com/office/drawing/2014/main" id="{43452D77-ED06-4CD4-8089-7E4416DA0033}"/>
              </a:ext>
            </a:extLst>
          </p:cNvPr>
          <p:cNvSpPr txBox="1"/>
          <p:nvPr/>
        </p:nvSpPr>
        <p:spPr>
          <a:xfrm>
            <a:off x="4676397" y="1444169"/>
            <a:ext cx="2122130" cy="473947"/>
          </a:xfrm>
          <a:prstGeom prst="rect">
            <a:avLst/>
          </a:prstGeom>
          <a:noFill/>
        </p:spPr>
        <p:txBody>
          <a:bodyPr wrap="square" rtlCol="0">
            <a:noAutofit/>
          </a:bodyPr>
          <a:lstStyle/>
          <a:p>
            <a:pPr lvl="0">
              <a:spcAft>
                <a:spcPts val="1600"/>
              </a:spcAft>
            </a:pPr>
            <a:r>
              <a:rPr lang="en-US" b="1" dirty="0">
                <a:solidFill>
                  <a:srgbClr val="009542"/>
                </a:solidFill>
              </a:rPr>
              <a:t>Heather Lawson</a:t>
            </a:r>
          </a:p>
        </p:txBody>
      </p:sp>
      <p:sp>
        <p:nvSpPr>
          <p:cNvPr id="45" name="TextBox 44">
            <a:extLst>
              <a:ext uri="{FF2B5EF4-FFF2-40B4-BE49-F238E27FC236}">
                <a16:creationId xmlns:a16="http://schemas.microsoft.com/office/drawing/2014/main" id="{6EE43DFE-F56E-42EA-B711-2B70371C9F76}"/>
              </a:ext>
            </a:extLst>
          </p:cNvPr>
          <p:cNvSpPr txBox="1"/>
          <p:nvPr/>
        </p:nvSpPr>
        <p:spPr>
          <a:xfrm>
            <a:off x="1095283" y="2680714"/>
            <a:ext cx="3173954" cy="473947"/>
          </a:xfrm>
          <a:prstGeom prst="rect">
            <a:avLst/>
          </a:prstGeom>
          <a:noFill/>
        </p:spPr>
        <p:txBody>
          <a:bodyPr wrap="square" rtlCol="0">
            <a:noAutofit/>
          </a:bodyPr>
          <a:lstStyle/>
          <a:p>
            <a:pPr lvl="0">
              <a:spcAft>
                <a:spcPts val="1600"/>
              </a:spcAft>
            </a:pPr>
            <a:r>
              <a:rPr lang="en-US" b="1" dirty="0">
                <a:solidFill>
                  <a:srgbClr val="009542"/>
                </a:solidFill>
              </a:rPr>
              <a:t>208-658-0865 ext. 204</a:t>
            </a:r>
          </a:p>
        </p:txBody>
      </p:sp>
      <p:cxnSp>
        <p:nvCxnSpPr>
          <p:cNvPr id="20" name="Straight Connector 19">
            <a:extLst>
              <a:ext uri="{FF2B5EF4-FFF2-40B4-BE49-F238E27FC236}">
                <a16:creationId xmlns:a16="http://schemas.microsoft.com/office/drawing/2014/main" id="{1F3018A5-0500-42A8-9FF8-E820AC16216D}"/>
              </a:ext>
            </a:extLst>
          </p:cNvPr>
          <p:cNvCxnSpPr/>
          <p:nvPr/>
        </p:nvCxnSpPr>
        <p:spPr>
          <a:xfrm>
            <a:off x="1077917" y="3042298"/>
            <a:ext cx="68965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448FAB8-AB85-4744-8EB6-342B8A49E415}"/>
              </a:ext>
            </a:extLst>
          </p:cNvPr>
          <p:cNvCxnSpPr/>
          <p:nvPr/>
        </p:nvCxnSpPr>
        <p:spPr>
          <a:xfrm>
            <a:off x="1123726" y="4304170"/>
            <a:ext cx="68965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9A36557-CF87-456C-81AF-642778C37C37}"/>
              </a:ext>
            </a:extLst>
          </p:cNvPr>
          <p:cNvCxnSpPr/>
          <p:nvPr/>
        </p:nvCxnSpPr>
        <p:spPr>
          <a:xfrm>
            <a:off x="1123726" y="3905508"/>
            <a:ext cx="68965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E237A63-6F66-4DF8-9C86-C0ABF8AC1432}"/>
              </a:ext>
            </a:extLst>
          </p:cNvPr>
          <p:cNvCxnSpPr/>
          <p:nvPr/>
        </p:nvCxnSpPr>
        <p:spPr>
          <a:xfrm>
            <a:off x="1123726" y="4700410"/>
            <a:ext cx="689654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C706C14B-053C-47FC-8CF2-C3E2388EA81C}"/>
              </a:ext>
            </a:extLst>
          </p:cNvPr>
          <p:cNvSpPr txBox="1"/>
          <p:nvPr/>
        </p:nvSpPr>
        <p:spPr>
          <a:xfrm>
            <a:off x="1161596" y="3529678"/>
            <a:ext cx="1718839" cy="473947"/>
          </a:xfrm>
          <a:prstGeom prst="rect">
            <a:avLst/>
          </a:prstGeom>
          <a:noFill/>
        </p:spPr>
        <p:txBody>
          <a:bodyPr wrap="square" rtlCol="0">
            <a:noAutofit/>
          </a:bodyPr>
          <a:lstStyle/>
          <a:p>
            <a:pPr lvl="0">
              <a:spcAft>
                <a:spcPts val="1600"/>
              </a:spcAft>
            </a:pPr>
            <a:r>
              <a:rPr lang="en-US" b="1" dirty="0">
                <a:solidFill>
                  <a:srgbClr val="009542"/>
                </a:solidFill>
              </a:rPr>
              <a:t>Matt Roll</a:t>
            </a:r>
          </a:p>
        </p:txBody>
      </p:sp>
      <p:sp>
        <p:nvSpPr>
          <p:cNvPr id="32" name="TextBox 31">
            <a:extLst>
              <a:ext uri="{FF2B5EF4-FFF2-40B4-BE49-F238E27FC236}">
                <a16:creationId xmlns:a16="http://schemas.microsoft.com/office/drawing/2014/main" id="{48ABB88D-4DE1-4B53-AD58-5F6DB814CA6F}"/>
              </a:ext>
            </a:extLst>
          </p:cNvPr>
          <p:cNvSpPr txBox="1"/>
          <p:nvPr/>
        </p:nvSpPr>
        <p:spPr>
          <a:xfrm>
            <a:off x="1161596" y="3911353"/>
            <a:ext cx="2677053" cy="473947"/>
          </a:xfrm>
          <a:prstGeom prst="rect">
            <a:avLst/>
          </a:prstGeom>
          <a:noFill/>
        </p:spPr>
        <p:txBody>
          <a:bodyPr wrap="square" rtlCol="0">
            <a:noAutofit/>
          </a:bodyPr>
          <a:lstStyle/>
          <a:p>
            <a:pPr lvl="0">
              <a:spcAft>
                <a:spcPts val="1600"/>
              </a:spcAft>
            </a:pPr>
            <a:r>
              <a:rPr lang="en-US" b="1" dirty="0">
                <a:solidFill>
                  <a:srgbClr val="009542"/>
                </a:solidFill>
              </a:rPr>
              <a:t>Group Rental Manager</a:t>
            </a:r>
          </a:p>
        </p:txBody>
      </p:sp>
      <p:sp>
        <p:nvSpPr>
          <p:cNvPr id="34" name="TextBox 33">
            <a:extLst>
              <a:ext uri="{FF2B5EF4-FFF2-40B4-BE49-F238E27FC236}">
                <a16:creationId xmlns:a16="http://schemas.microsoft.com/office/drawing/2014/main" id="{530C72FE-5AEE-4FAA-B22A-D21B9067AEE9}"/>
              </a:ext>
            </a:extLst>
          </p:cNvPr>
          <p:cNvSpPr txBox="1"/>
          <p:nvPr/>
        </p:nvSpPr>
        <p:spPr>
          <a:xfrm>
            <a:off x="1161058" y="4321977"/>
            <a:ext cx="2677591" cy="473947"/>
          </a:xfrm>
          <a:prstGeom prst="rect">
            <a:avLst/>
          </a:prstGeom>
          <a:noFill/>
        </p:spPr>
        <p:txBody>
          <a:bodyPr wrap="square" rtlCol="0">
            <a:noAutofit/>
          </a:bodyPr>
          <a:lstStyle/>
          <a:p>
            <a:pPr lvl="0">
              <a:spcAft>
                <a:spcPts val="1600"/>
              </a:spcAft>
            </a:pPr>
            <a:r>
              <a:rPr lang="en-US" b="1" dirty="0">
                <a:solidFill>
                  <a:srgbClr val="009542"/>
                </a:solidFill>
              </a:rPr>
              <a:t>Matthew.Roll@ehi.com</a:t>
            </a:r>
          </a:p>
        </p:txBody>
      </p:sp>
      <p:sp>
        <p:nvSpPr>
          <p:cNvPr id="35" name="TextBox 34">
            <a:extLst>
              <a:ext uri="{FF2B5EF4-FFF2-40B4-BE49-F238E27FC236}">
                <a16:creationId xmlns:a16="http://schemas.microsoft.com/office/drawing/2014/main" id="{434DC53D-E86F-465A-AEEF-369B11FFB499}"/>
              </a:ext>
            </a:extLst>
          </p:cNvPr>
          <p:cNvSpPr txBox="1"/>
          <p:nvPr/>
        </p:nvSpPr>
        <p:spPr>
          <a:xfrm>
            <a:off x="1161058" y="4762955"/>
            <a:ext cx="2726245" cy="473947"/>
          </a:xfrm>
          <a:prstGeom prst="rect">
            <a:avLst/>
          </a:prstGeom>
          <a:noFill/>
        </p:spPr>
        <p:txBody>
          <a:bodyPr wrap="square" rtlCol="0">
            <a:noAutofit/>
          </a:bodyPr>
          <a:lstStyle/>
          <a:p>
            <a:pPr lvl="0">
              <a:spcAft>
                <a:spcPts val="1600"/>
              </a:spcAft>
            </a:pPr>
            <a:r>
              <a:rPr lang="en-US" b="1" dirty="0">
                <a:solidFill>
                  <a:srgbClr val="009542"/>
                </a:solidFill>
              </a:rPr>
              <a:t>208-658-0865 ext. 203</a:t>
            </a:r>
          </a:p>
        </p:txBody>
      </p:sp>
      <p:sp>
        <p:nvSpPr>
          <p:cNvPr id="37" name="TextBox 36">
            <a:extLst>
              <a:ext uri="{FF2B5EF4-FFF2-40B4-BE49-F238E27FC236}">
                <a16:creationId xmlns:a16="http://schemas.microsoft.com/office/drawing/2014/main" id="{10999086-7A30-4313-B524-DB7CF32F10AE}"/>
              </a:ext>
            </a:extLst>
          </p:cNvPr>
          <p:cNvSpPr txBox="1"/>
          <p:nvPr/>
        </p:nvSpPr>
        <p:spPr>
          <a:xfrm>
            <a:off x="4692631" y="3525930"/>
            <a:ext cx="2219891" cy="473947"/>
          </a:xfrm>
          <a:prstGeom prst="rect">
            <a:avLst/>
          </a:prstGeom>
          <a:noFill/>
        </p:spPr>
        <p:txBody>
          <a:bodyPr wrap="square" rtlCol="0">
            <a:noAutofit/>
          </a:bodyPr>
          <a:lstStyle/>
          <a:p>
            <a:pPr lvl="0">
              <a:spcAft>
                <a:spcPts val="1600"/>
              </a:spcAft>
            </a:pPr>
            <a:r>
              <a:rPr lang="en-US" b="1" dirty="0">
                <a:solidFill>
                  <a:srgbClr val="009542"/>
                </a:solidFill>
              </a:rPr>
              <a:t>Scott Schlesinger</a:t>
            </a:r>
          </a:p>
        </p:txBody>
      </p:sp>
      <p:sp>
        <p:nvSpPr>
          <p:cNvPr id="38" name="TextBox 37">
            <a:extLst>
              <a:ext uri="{FF2B5EF4-FFF2-40B4-BE49-F238E27FC236}">
                <a16:creationId xmlns:a16="http://schemas.microsoft.com/office/drawing/2014/main" id="{5D34DEBE-D2F7-4486-930C-6009CA6221AB}"/>
              </a:ext>
            </a:extLst>
          </p:cNvPr>
          <p:cNvSpPr txBox="1"/>
          <p:nvPr/>
        </p:nvSpPr>
        <p:spPr>
          <a:xfrm>
            <a:off x="4681098" y="3908159"/>
            <a:ext cx="2572822" cy="473947"/>
          </a:xfrm>
          <a:prstGeom prst="rect">
            <a:avLst/>
          </a:prstGeom>
          <a:noFill/>
        </p:spPr>
        <p:txBody>
          <a:bodyPr wrap="square" rtlCol="0">
            <a:noAutofit/>
          </a:bodyPr>
          <a:lstStyle/>
          <a:p>
            <a:pPr lvl="0">
              <a:spcAft>
                <a:spcPts val="1600"/>
              </a:spcAft>
            </a:pPr>
            <a:r>
              <a:rPr lang="en-US" b="1" dirty="0">
                <a:solidFill>
                  <a:srgbClr val="009542"/>
                </a:solidFill>
              </a:rPr>
              <a:t>Area Rental Manager</a:t>
            </a:r>
          </a:p>
        </p:txBody>
      </p:sp>
      <p:sp>
        <p:nvSpPr>
          <p:cNvPr id="39" name="TextBox 38">
            <a:extLst>
              <a:ext uri="{FF2B5EF4-FFF2-40B4-BE49-F238E27FC236}">
                <a16:creationId xmlns:a16="http://schemas.microsoft.com/office/drawing/2014/main" id="{F11BBB6C-277A-440E-A5C3-C5DA526A72BC}"/>
              </a:ext>
            </a:extLst>
          </p:cNvPr>
          <p:cNvSpPr txBox="1"/>
          <p:nvPr/>
        </p:nvSpPr>
        <p:spPr>
          <a:xfrm>
            <a:off x="4676397" y="4335004"/>
            <a:ext cx="3452603" cy="473947"/>
          </a:xfrm>
          <a:prstGeom prst="rect">
            <a:avLst/>
          </a:prstGeom>
          <a:noFill/>
        </p:spPr>
        <p:txBody>
          <a:bodyPr wrap="square" rtlCol="0">
            <a:noAutofit/>
          </a:bodyPr>
          <a:lstStyle/>
          <a:p>
            <a:pPr lvl="0">
              <a:spcAft>
                <a:spcPts val="1600"/>
              </a:spcAft>
            </a:pPr>
            <a:r>
              <a:rPr lang="en-US" b="1" dirty="0">
                <a:solidFill>
                  <a:srgbClr val="009542"/>
                </a:solidFill>
              </a:rPr>
              <a:t>Scott.B.Schlesinger@ehi.com</a:t>
            </a:r>
          </a:p>
        </p:txBody>
      </p:sp>
      <p:sp>
        <p:nvSpPr>
          <p:cNvPr id="46" name="TextBox 45">
            <a:extLst>
              <a:ext uri="{FF2B5EF4-FFF2-40B4-BE49-F238E27FC236}">
                <a16:creationId xmlns:a16="http://schemas.microsoft.com/office/drawing/2014/main" id="{539FAB61-256F-4833-BC7A-E1CF78492521}"/>
              </a:ext>
            </a:extLst>
          </p:cNvPr>
          <p:cNvSpPr txBox="1"/>
          <p:nvPr/>
        </p:nvSpPr>
        <p:spPr>
          <a:xfrm>
            <a:off x="4676397" y="4759731"/>
            <a:ext cx="2414419" cy="473947"/>
          </a:xfrm>
          <a:prstGeom prst="rect">
            <a:avLst/>
          </a:prstGeom>
          <a:noFill/>
        </p:spPr>
        <p:txBody>
          <a:bodyPr wrap="square" rtlCol="0">
            <a:noAutofit/>
          </a:bodyPr>
          <a:lstStyle/>
          <a:p>
            <a:pPr lvl="0">
              <a:spcAft>
                <a:spcPts val="1600"/>
              </a:spcAft>
            </a:pPr>
            <a:r>
              <a:rPr lang="en-US" b="1" dirty="0">
                <a:solidFill>
                  <a:srgbClr val="009542"/>
                </a:solidFill>
              </a:rPr>
              <a:t>404-210-4183</a:t>
            </a:r>
          </a:p>
        </p:txBody>
      </p:sp>
    </p:spTree>
    <p:extLst>
      <p:ext uri="{BB962C8B-B14F-4D97-AF65-F5344CB8AC3E}">
        <p14:creationId xmlns:p14="http://schemas.microsoft.com/office/powerpoint/2010/main" val="6426057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9144001" cy="6866640"/>
          </a:xfrm>
          <a:prstGeom prst="rect">
            <a:avLst/>
          </a:prstGeom>
        </p:spPr>
      </p:pic>
      <p:pic>
        <p:nvPicPr>
          <p:cNvPr id="16" name="Picture 15"/>
          <p:cNvPicPr>
            <a:picLocks noChangeAspect="1"/>
          </p:cNvPicPr>
          <p:nvPr/>
        </p:nvPicPr>
        <p:blipFill rotWithShape="1">
          <a:blip r:embed="rId4" cstate="email">
            <a:alphaModFix amt="89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2187" y="0"/>
            <a:ext cx="9144000" cy="6866641"/>
          </a:xfrm>
          <a:prstGeom prst="rect">
            <a:avLst/>
          </a:prstGeom>
        </p:spPr>
      </p:pic>
      <p:sp>
        <p:nvSpPr>
          <p:cNvPr id="2" name="Rectangle 1"/>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53982" y="0"/>
            <a:ext cx="137588" cy="588818"/>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457200" y="1280546"/>
            <a:ext cx="2672980" cy="2081549"/>
            <a:chOff x="911462" y="1398045"/>
            <a:chExt cx="2672980" cy="2081549"/>
          </a:xfrm>
        </p:grpSpPr>
        <p:sp>
          <p:nvSpPr>
            <p:cNvPr id="10" name="Rectangle 9"/>
            <p:cNvSpPr/>
            <p:nvPr/>
          </p:nvSpPr>
          <p:spPr>
            <a:xfrm>
              <a:off x="911462" y="1398045"/>
              <a:ext cx="2672980" cy="2081549"/>
            </a:xfrm>
            <a:prstGeom prst="rect">
              <a:avLst/>
            </a:prstGeom>
            <a:solidFill>
              <a:srgbClr val="009542"/>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20" name="Rectangle 19"/>
            <p:cNvSpPr/>
            <p:nvPr/>
          </p:nvSpPr>
          <p:spPr>
            <a:xfrm>
              <a:off x="1247172" y="1705702"/>
              <a:ext cx="2199915" cy="1097288"/>
            </a:xfrm>
            <a:prstGeom prst="rect">
              <a:avLst/>
            </a:prstGeom>
          </p:spPr>
          <p:txBody>
            <a:bodyPr wrap="square">
              <a:spAutoFit/>
            </a:bodyPr>
            <a:lstStyle/>
            <a:p>
              <a:pPr algn="ctr">
                <a:lnSpc>
                  <a:spcPct val="70000"/>
                </a:lnSpc>
              </a:pPr>
              <a:r>
                <a:rPr lang="en-US" sz="5400" dirty="0">
                  <a:solidFill>
                    <a:schemeClr val="bg1"/>
                  </a:solidFill>
                  <a:ea typeface="ＭＳ 明朝"/>
                </a:rPr>
                <a:t>2</a:t>
              </a:r>
            </a:p>
            <a:p>
              <a:pPr algn="ctr">
                <a:lnSpc>
                  <a:spcPct val="70000"/>
                </a:lnSpc>
              </a:pPr>
              <a:r>
                <a:rPr lang="en-US" sz="2500" dirty="0">
                  <a:solidFill>
                    <a:schemeClr val="bg1"/>
                  </a:solidFill>
                  <a:ea typeface="ＭＳ 明朝"/>
                </a:rPr>
                <a:t>Million</a:t>
              </a:r>
            </a:p>
            <a:p>
              <a:pPr algn="ctr">
                <a:lnSpc>
                  <a:spcPct val="70000"/>
                </a:lnSpc>
              </a:pPr>
              <a:r>
                <a:rPr lang="en-US" sz="1400" dirty="0">
                  <a:solidFill>
                    <a:schemeClr val="bg1"/>
                  </a:solidFill>
                  <a:ea typeface="ＭＳ 明朝"/>
                </a:rPr>
                <a:t>World Wide</a:t>
              </a:r>
              <a:endParaRPr lang="en-US" sz="1400" dirty="0">
                <a:solidFill>
                  <a:schemeClr val="bg1"/>
                </a:solidFill>
              </a:endParaRPr>
            </a:p>
          </p:txBody>
        </p:sp>
      </p:grpSp>
      <p:grpSp>
        <p:nvGrpSpPr>
          <p:cNvPr id="4" name="Group 3"/>
          <p:cNvGrpSpPr/>
          <p:nvPr/>
        </p:nvGrpSpPr>
        <p:grpSpPr>
          <a:xfrm>
            <a:off x="471657" y="2913819"/>
            <a:ext cx="2672980" cy="553633"/>
            <a:chOff x="991570" y="2925961"/>
            <a:chExt cx="2672980" cy="553633"/>
          </a:xfrm>
        </p:grpSpPr>
        <p:sp>
          <p:nvSpPr>
            <p:cNvPr id="23" name="Rectangle 22"/>
            <p:cNvSpPr/>
            <p:nvPr/>
          </p:nvSpPr>
          <p:spPr>
            <a:xfrm>
              <a:off x="991570" y="2925961"/>
              <a:ext cx="2672980" cy="553633"/>
            </a:xfrm>
            <a:prstGeom prst="rect">
              <a:avLst/>
            </a:prstGeom>
            <a:solidFill>
              <a:srgbClr val="00713A"/>
            </a:solidFill>
            <a:ln>
              <a:noFill/>
            </a:ln>
            <a:effectLst>
              <a:innerShdw blurRad="180975" dist="50800" dir="576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22" name="Rectangle 21"/>
            <p:cNvSpPr/>
            <p:nvPr/>
          </p:nvSpPr>
          <p:spPr>
            <a:xfrm>
              <a:off x="1233725" y="2963934"/>
              <a:ext cx="2199915" cy="461665"/>
            </a:xfrm>
            <a:prstGeom prst="rect">
              <a:avLst/>
            </a:prstGeom>
          </p:spPr>
          <p:txBody>
            <a:bodyPr wrap="square">
              <a:spAutoFit/>
            </a:bodyPr>
            <a:lstStyle/>
            <a:p>
              <a:pPr algn="ctr"/>
              <a:r>
                <a:rPr lang="en-US" sz="2400" b="1" dirty="0">
                  <a:solidFill>
                    <a:srgbClr val="FFFFFF"/>
                  </a:solidFill>
                </a:rPr>
                <a:t>VEHICLES </a:t>
              </a:r>
            </a:p>
          </p:txBody>
        </p:sp>
      </p:grpSp>
      <p:grpSp>
        <p:nvGrpSpPr>
          <p:cNvPr id="11" name="Group 10"/>
          <p:cNvGrpSpPr/>
          <p:nvPr/>
        </p:nvGrpSpPr>
        <p:grpSpPr>
          <a:xfrm>
            <a:off x="3230401" y="1281164"/>
            <a:ext cx="2742094" cy="2081549"/>
            <a:chOff x="3735244" y="1398045"/>
            <a:chExt cx="2742094" cy="2081549"/>
          </a:xfrm>
        </p:grpSpPr>
        <p:sp>
          <p:nvSpPr>
            <p:cNvPr id="19" name="Rectangle 18"/>
            <p:cNvSpPr/>
            <p:nvPr/>
          </p:nvSpPr>
          <p:spPr>
            <a:xfrm>
              <a:off x="3735244" y="1398045"/>
              <a:ext cx="2672980" cy="2081549"/>
            </a:xfrm>
            <a:prstGeom prst="rect">
              <a:avLst/>
            </a:prstGeom>
            <a:solidFill>
              <a:srgbClr val="009542"/>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30" name="Rectangle 29"/>
            <p:cNvSpPr/>
            <p:nvPr/>
          </p:nvSpPr>
          <p:spPr>
            <a:xfrm>
              <a:off x="3795410" y="1680727"/>
              <a:ext cx="2681928" cy="929485"/>
            </a:xfrm>
            <a:prstGeom prst="rect">
              <a:avLst/>
            </a:prstGeom>
          </p:spPr>
          <p:txBody>
            <a:bodyPr wrap="square">
              <a:spAutoFit/>
            </a:bodyPr>
            <a:lstStyle/>
            <a:p>
              <a:pPr algn="ctr">
                <a:lnSpc>
                  <a:spcPct val="80000"/>
                </a:lnSpc>
              </a:pPr>
              <a:r>
                <a:rPr lang="en-US" sz="5400" dirty="0">
                  <a:solidFill>
                    <a:schemeClr val="bg1"/>
                  </a:solidFill>
                  <a:ea typeface="ＭＳ 明朝"/>
                </a:rPr>
                <a:t>10,000</a:t>
              </a:r>
              <a:br>
                <a:rPr lang="en-US" sz="5400" dirty="0">
                  <a:solidFill>
                    <a:schemeClr val="bg1"/>
                  </a:solidFill>
                  <a:ea typeface="ＭＳ 明朝"/>
                </a:rPr>
              </a:br>
              <a:r>
                <a:rPr lang="en-US" sz="1400" dirty="0">
                  <a:solidFill>
                    <a:schemeClr val="bg1"/>
                  </a:solidFill>
                  <a:ea typeface="ＭＳ 明朝"/>
                </a:rPr>
                <a:t>World Wide</a:t>
              </a:r>
              <a:endParaRPr lang="en-US" sz="1400" baseline="30000" dirty="0">
                <a:solidFill>
                  <a:schemeClr val="bg1"/>
                </a:solidFill>
              </a:endParaRPr>
            </a:p>
          </p:txBody>
        </p:sp>
      </p:grpSp>
      <p:grpSp>
        <p:nvGrpSpPr>
          <p:cNvPr id="6" name="Group 5"/>
          <p:cNvGrpSpPr/>
          <p:nvPr/>
        </p:nvGrpSpPr>
        <p:grpSpPr>
          <a:xfrm>
            <a:off x="3225390" y="2914108"/>
            <a:ext cx="2672980" cy="553633"/>
            <a:chOff x="3735244" y="2925961"/>
            <a:chExt cx="2672980" cy="553633"/>
          </a:xfrm>
        </p:grpSpPr>
        <p:sp>
          <p:nvSpPr>
            <p:cNvPr id="24" name="Rectangle 23"/>
            <p:cNvSpPr/>
            <p:nvPr/>
          </p:nvSpPr>
          <p:spPr>
            <a:xfrm>
              <a:off x="3735244" y="2925961"/>
              <a:ext cx="2672980" cy="553633"/>
            </a:xfrm>
            <a:prstGeom prst="rect">
              <a:avLst/>
            </a:prstGeom>
            <a:solidFill>
              <a:srgbClr val="00713A"/>
            </a:solidFill>
            <a:ln>
              <a:noFill/>
            </a:ln>
            <a:effectLst>
              <a:innerShdw blurRad="180975" dist="50800" dir="576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31" name="Rectangle 30"/>
            <p:cNvSpPr/>
            <p:nvPr/>
          </p:nvSpPr>
          <p:spPr>
            <a:xfrm>
              <a:off x="3975819" y="2963934"/>
              <a:ext cx="2199915" cy="461665"/>
            </a:xfrm>
            <a:prstGeom prst="rect">
              <a:avLst/>
            </a:prstGeom>
          </p:spPr>
          <p:txBody>
            <a:bodyPr wrap="square">
              <a:spAutoFit/>
            </a:bodyPr>
            <a:lstStyle/>
            <a:p>
              <a:pPr algn="ctr"/>
              <a:r>
                <a:rPr lang="en-US" sz="2400" b="1" dirty="0">
                  <a:solidFill>
                    <a:srgbClr val="FFFFFF"/>
                  </a:solidFill>
                </a:rPr>
                <a:t>LOCATIONS</a:t>
              </a:r>
            </a:p>
          </p:txBody>
        </p:sp>
      </p:grpSp>
      <p:grpSp>
        <p:nvGrpSpPr>
          <p:cNvPr id="13" name="Group 12"/>
          <p:cNvGrpSpPr/>
          <p:nvPr/>
        </p:nvGrpSpPr>
        <p:grpSpPr>
          <a:xfrm>
            <a:off x="6016758" y="1280546"/>
            <a:ext cx="2672980" cy="2081549"/>
            <a:chOff x="6471020" y="1398045"/>
            <a:chExt cx="2672980" cy="2081549"/>
          </a:xfrm>
        </p:grpSpPr>
        <p:sp>
          <p:nvSpPr>
            <p:cNvPr id="18" name="Rectangle 17"/>
            <p:cNvSpPr/>
            <p:nvPr/>
          </p:nvSpPr>
          <p:spPr>
            <a:xfrm>
              <a:off x="6471020" y="1398045"/>
              <a:ext cx="2672980" cy="2081549"/>
            </a:xfrm>
            <a:prstGeom prst="rect">
              <a:avLst/>
            </a:prstGeom>
            <a:solidFill>
              <a:srgbClr val="009542"/>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33" name="Rectangle 32"/>
            <p:cNvSpPr/>
            <p:nvPr/>
          </p:nvSpPr>
          <p:spPr>
            <a:xfrm>
              <a:off x="6526436" y="1746043"/>
              <a:ext cx="2548008" cy="975652"/>
            </a:xfrm>
            <a:prstGeom prst="rect">
              <a:avLst/>
            </a:prstGeom>
          </p:spPr>
          <p:txBody>
            <a:bodyPr wrap="square">
              <a:spAutoFit/>
            </a:bodyPr>
            <a:lstStyle/>
            <a:p>
              <a:pPr algn="ctr">
                <a:lnSpc>
                  <a:spcPct val="70000"/>
                </a:lnSpc>
              </a:pPr>
              <a:r>
                <a:rPr lang="en-US" sz="5400" dirty="0">
                  <a:solidFill>
                    <a:schemeClr val="bg1"/>
                  </a:solidFill>
                  <a:ea typeface="ＭＳ 明朝"/>
                </a:rPr>
                <a:t>$24.1 </a:t>
              </a:r>
              <a:r>
                <a:rPr lang="en-US" sz="2500" dirty="0">
                  <a:solidFill>
                    <a:schemeClr val="bg1"/>
                  </a:solidFill>
                  <a:ea typeface="ＭＳ 明朝"/>
                </a:rPr>
                <a:t>Billion</a:t>
              </a:r>
              <a:endParaRPr lang="en-US" sz="2500" dirty="0">
                <a:solidFill>
                  <a:schemeClr val="bg1"/>
                </a:solidFill>
              </a:endParaRPr>
            </a:p>
          </p:txBody>
        </p:sp>
      </p:grpSp>
      <p:grpSp>
        <p:nvGrpSpPr>
          <p:cNvPr id="7" name="Group 6"/>
          <p:cNvGrpSpPr/>
          <p:nvPr/>
        </p:nvGrpSpPr>
        <p:grpSpPr>
          <a:xfrm>
            <a:off x="6021801" y="2913819"/>
            <a:ext cx="2672980" cy="553633"/>
            <a:chOff x="6471020" y="2925961"/>
            <a:chExt cx="2672980" cy="553633"/>
          </a:xfrm>
        </p:grpSpPr>
        <p:sp>
          <p:nvSpPr>
            <p:cNvPr id="25" name="Rectangle 24"/>
            <p:cNvSpPr/>
            <p:nvPr/>
          </p:nvSpPr>
          <p:spPr>
            <a:xfrm>
              <a:off x="6471020" y="2925961"/>
              <a:ext cx="2672980" cy="553633"/>
            </a:xfrm>
            <a:prstGeom prst="rect">
              <a:avLst/>
            </a:prstGeom>
            <a:solidFill>
              <a:srgbClr val="00713A"/>
            </a:solidFill>
            <a:ln>
              <a:noFill/>
            </a:ln>
            <a:effectLst>
              <a:innerShdw blurRad="180975" dist="50800" dir="576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34" name="Rectangle 33"/>
            <p:cNvSpPr/>
            <p:nvPr/>
          </p:nvSpPr>
          <p:spPr>
            <a:xfrm>
              <a:off x="6724232" y="2963934"/>
              <a:ext cx="2199915" cy="461665"/>
            </a:xfrm>
            <a:prstGeom prst="rect">
              <a:avLst/>
            </a:prstGeom>
          </p:spPr>
          <p:txBody>
            <a:bodyPr wrap="square">
              <a:spAutoFit/>
            </a:bodyPr>
            <a:lstStyle/>
            <a:p>
              <a:pPr algn="ctr"/>
              <a:r>
                <a:rPr lang="en-US" sz="2400" b="1" dirty="0">
                  <a:solidFill>
                    <a:srgbClr val="FFFFFF"/>
                  </a:solidFill>
                </a:rPr>
                <a:t>REVENUE</a:t>
              </a:r>
            </a:p>
          </p:txBody>
        </p:sp>
      </p:grpSp>
      <p:sp>
        <p:nvSpPr>
          <p:cNvPr id="37" name="Title 1"/>
          <p:cNvSpPr txBox="1">
            <a:spLocks/>
          </p:cNvSpPr>
          <p:nvPr/>
        </p:nvSpPr>
        <p:spPr>
          <a:xfrm>
            <a:off x="751850" y="643504"/>
            <a:ext cx="7988299" cy="585082"/>
          </a:xfrm>
          <a:prstGeom prst="rect">
            <a:avLst/>
          </a:prstGeom>
        </p:spPr>
        <p:txBody>
          <a:bodyPr/>
          <a:lstStyle>
            <a:lvl1pPr algn="l" defTabSz="457200" rtl="0" eaLnBrk="1" latinLnBrk="0" hangingPunct="1">
              <a:spcBef>
                <a:spcPct val="0"/>
              </a:spcBef>
              <a:buNone/>
              <a:defRPr sz="2400" kern="1200">
                <a:solidFill>
                  <a:schemeClr val="tx1"/>
                </a:solidFill>
                <a:latin typeface="+mj-lt"/>
                <a:ea typeface="+mj-ea"/>
                <a:cs typeface="+mj-cs"/>
              </a:defRPr>
            </a:lvl1pPr>
          </a:lstStyle>
          <a:p>
            <a:pPr lvl="0"/>
            <a:r>
              <a:rPr lang="en-US" b="1" dirty="0">
                <a:solidFill>
                  <a:schemeClr val="bg1"/>
                </a:solidFill>
              </a:rPr>
              <a:t>THE POWER OF THE BRANDS </a:t>
            </a:r>
          </a:p>
        </p:txBody>
      </p:sp>
      <p:grpSp>
        <p:nvGrpSpPr>
          <p:cNvPr id="17" name="Group 16"/>
          <p:cNvGrpSpPr/>
          <p:nvPr/>
        </p:nvGrpSpPr>
        <p:grpSpPr>
          <a:xfrm>
            <a:off x="6016758" y="3362095"/>
            <a:ext cx="2672980" cy="2037123"/>
            <a:chOff x="6471020" y="3479594"/>
            <a:chExt cx="2672980" cy="2037123"/>
          </a:xfrm>
        </p:grpSpPr>
        <p:sp>
          <p:nvSpPr>
            <p:cNvPr id="27" name="Rectangle 26"/>
            <p:cNvSpPr/>
            <p:nvPr/>
          </p:nvSpPr>
          <p:spPr>
            <a:xfrm>
              <a:off x="6471020" y="3479594"/>
              <a:ext cx="2672980" cy="2037123"/>
            </a:xfrm>
            <a:prstGeom prst="rect">
              <a:avLst/>
            </a:prstGeom>
            <a:solidFill>
              <a:srgbClr val="005424"/>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pic>
          <p:nvPicPr>
            <p:cNvPr id="50" name="Picture 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142234">
              <a:off x="7249086" y="4131647"/>
              <a:ext cx="1400700" cy="1050525"/>
            </a:xfrm>
            <a:prstGeom prst="rect">
              <a:avLst/>
            </a:prstGeom>
          </p:spPr>
        </p:pic>
        <p:pic>
          <p:nvPicPr>
            <p:cNvPr id="53" name="Picture 5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142234">
              <a:off x="7999558" y="3766896"/>
              <a:ext cx="1101832" cy="826374"/>
            </a:xfrm>
            <a:prstGeom prst="rect">
              <a:avLst/>
            </a:prstGeom>
          </p:spPr>
        </p:pic>
        <p:pic>
          <p:nvPicPr>
            <p:cNvPr id="54" name="Picture 5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142234">
              <a:off x="6631081" y="3720520"/>
              <a:ext cx="1101832" cy="826374"/>
            </a:xfrm>
            <a:prstGeom prst="rect">
              <a:avLst/>
            </a:prstGeom>
          </p:spPr>
        </p:pic>
      </p:grpSp>
      <p:grpSp>
        <p:nvGrpSpPr>
          <p:cNvPr id="5" name="Group 4"/>
          <p:cNvGrpSpPr/>
          <p:nvPr/>
        </p:nvGrpSpPr>
        <p:grpSpPr>
          <a:xfrm>
            <a:off x="476900" y="3362095"/>
            <a:ext cx="2672980" cy="2037123"/>
            <a:chOff x="991570" y="3479594"/>
            <a:chExt cx="2672980" cy="2037123"/>
          </a:xfrm>
        </p:grpSpPr>
        <p:grpSp>
          <p:nvGrpSpPr>
            <p:cNvPr id="49" name="Group 48"/>
            <p:cNvGrpSpPr/>
            <p:nvPr/>
          </p:nvGrpSpPr>
          <p:grpSpPr>
            <a:xfrm>
              <a:off x="991570" y="3479594"/>
              <a:ext cx="2672980" cy="2037123"/>
              <a:chOff x="991570" y="3479594"/>
              <a:chExt cx="2672980" cy="2037123"/>
            </a:xfrm>
          </p:grpSpPr>
          <p:sp>
            <p:nvSpPr>
              <p:cNvPr id="26" name="Rectangle 25"/>
              <p:cNvSpPr/>
              <p:nvPr/>
            </p:nvSpPr>
            <p:spPr>
              <a:xfrm>
                <a:off x="991570" y="3479594"/>
                <a:ext cx="2672980" cy="2037123"/>
              </a:xfrm>
              <a:prstGeom prst="rect">
                <a:avLst/>
              </a:prstGeom>
              <a:solidFill>
                <a:srgbClr val="005424"/>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grpSp>
            <p:nvGrpSpPr>
              <p:cNvPr id="48" name="Group 47"/>
              <p:cNvGrpSpPr/>
              <p:nvPr/>
            </p:nvGrpSpPr>
            <p:grpSpPr>
              <a:xfrm>
                <a:off x="1188967" y="3543233"/>
                <a:ext cx="766555" cy="1961087"/>
                <a:chOff x="1188967" y="3573713"/>
                <a:chExt cx="766555" cy="1961087"/>
              </a:xfrm>
            </p:grpSpPr>
            <p:sp>
              <p:nvSpPr>
                <p:cNvPr id="3" name="Rectangle 2"/>
                <p:cNvSpPr/>
                <p:nvPr/>
              </p:nvSpPr>
              <p:spPr>
                <a:xfrm>
                  <a:off x="1269902" y="3573713"/>
                  <a:ext cx="604684" cy="1588222"/>
                </a:xfrm>
                <a:prstGeom prst="rect">
                  <a:avLst/>
                </a:prstGeom>
                <a:solidFill>
                  <a:srgbClr val="00954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188967" y="5180857"/>
                  <a:ext cx="766555" cy="353943"/>
                </a:xfrm>
                <a:prstGeom prst="rect">
                  <a:avLst/>
                </a:prstGeom>
                <a:noFill/>
              </p:spPr>
              <p:txBody>
                <a:bodyPr wrap="none" rtlCol="0">
                  <a:spAutoFit/>
                </a:bodyPr>
                <a:lstStyle/>
                <a:p>
                  <a:pPr algn="ctr">
                    <a:lnSpc>
                      <a:spcPct val="85000"/>
                    </a:lnSpc>
                  </a:pPr>
                  <a:r>
                    <a:rPr lang="en-US" sz="1000" dirty="0">
                      <a:solidFill>
                        <a:srgbClr val="FFFFFF"/>
                      </a:solidFill>
                    </a:rPr>
                    <a:t>Enterprise</a:t>
                  </a:r>
                  <a:br>
                    <a:rPr lang="en-US" sz="1000" dirty="0">
                      <a:solidFill>
                        <a:srgbClr val="FFFFFF"/>
                      </a:solidFill>
                    </a:rPr>
                  </a:br>
                  <a:r>
                    <a:rPr lang="en-US" sz="1000" dirty="0">
                      <a:solidFill>
                        <a:srgbClr val="FFFFFF"/>
                      </a:solidFill>
                    </a:rPr>
                    <a:t>Holdings</a:t>
                  </a:r>
                </a:p>
              </p:txBody>
            </p:sp>
            <p:sp>
              <p:nvSpPr>
                <p:cNvPr id="43" name="TextBox 42"/>
                <p:cNvSpPr txBox="1"/>
                <p:nvPr/>
              </p:nvSpPr>
              <p:spPr>
                <a:xfrm>
                  <a:off x="1197787" y="3607695"/>
                  <a:ext cx="748923" cy="223138"/>
                </a:xfrm>
                <a:prstGeom prst="rect">
                  <a:avLst/>
                </a:prstGeom>
                <a:noFill/>
              </p:spPr>
              <p:txBody>
                <a:bodyPr wrap="none" rtlCol="0">
                  <a:spAutoFit/>
                </a:bodyPr>
                <a:lstStyle/>
                <a:p>
                  <a:pPr algn="ctr">
                    <a:lnSpc>
                      <a:spcPct val="85000"/>
                    </a:lnSpc>
                  </a:pPr>
                  <a:r>
                    <a:rPr lang="en-US" sz="1000" b="1" dirty="0">
                      <a:solidFill>
                        <a:srgbClr val="FFFFFF"/>
                      </a:solidFill>
                    </a:rPr>
                    <a:t>1,200,000</a:t>
                  </a:r>
                </a:p>
              </p:txBody>
            </p:sp>
          </p:grpSp>
          <p:grpSp>
            <p:nvGrpSpPr>
              <p:cNvPr id="47" name="Group 46"/>
              <p:cNvGrpSpPr/>
              <p:nvPr/>
            </p:nvGrpSpPr>
            <p:grpSpPr>
              <a:xfrm>
                <a:off x="1943402" y="4369287"/>
                <a:ext cx="910827" cy="1135033"/>
                <a:chOff x="1943402" y="4399767"/>
                <a:chExt cx="910827" cy="1135033"/>
              </a:xfrm>
            </p:grpSpPr>
            <p:sp>
              <p:nvSpPr>
                <p:cNvPr id="38" name="Rectangle 37"/>
                <p:cNvSpPr/>
                <p:nvPr/>
              </p:nvSpPr>
              <p:spPr>
                <a:xfrm>
                  <a:off x="2096473" y="4399767"/>
                  <a:ext cx="604684" cy="762168"/>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1943402" y="5180857"/>
                  <a:ext cx="910827" cy="353943"/>
                </a:xfrm>
                <a:prstGeom prst="rect">
                  <a:avLst/>
                </a:prstGeom>
                <a:noFill/>
              </p:spPr>
              <p:txBody>
                <a:bodyPr wrap="none" rtlCol="0">
                  <a:spAutoFit/>
                </a:bodyPr>
                <a:lstStyle/>
                <a:p>
                  <a:pPr algn="ctr">
                    <a:lnSpc>
                      <a:spcPct val="85000"/>
                    </a:lnSpc>
                  </a:pPr>
                  <a:r>
                    <a:rPr lang="en-US" sz="1000" dirty="0">
                      <a:solidFill>
                        <a:srgbClr val="FFFFFF"/>
                      </a:solidFill>
                    </a:rPr>
                    <a:t>Hertz</a:t>
                  </a:r>
                  <a:br>
                    <a:rPr lang="en-US" sz="1000" dirty="0">
                      <a:solidFill>
                        <a:srgbClr val="FFFFFF"/>
                      </a:solidFill>
                    </a:rPr>
                  </a:br>
                  <a:r>
                    <a:rPr lang="en-US" sz="1000" dirty="0">
                      <a:solidFill>
                        <a:srgbClr val="FFFFFF"/>
                      </a:solidFill>
                    </a:rPr>
                    <a:t>Dollar/Thrifty</a:t>
                  </a:r>
                </a:p>
              </p:txBody>
            </p:sp>
            <p:sp>
              <p:nvSpPr>
                <p:cNvPr id="44" name="TextBox 43"/>
                <p:cNvSpPr txBox="1"/>
                <p:nvPr/>
              </p:nvSpPr>
              <p:spPr>
                <a:xfrm>
                  <a:off x="2017143" y="4399767"/>
                  <a:ext cx="763351" cy="223138"/>
                </a:xfrm>
                <a:prstGeom prst="rect">
                  <a:avLst/>
                </a:prstGeom>
                <a:noFill/>
              </p:spPr>
              <p:txBody>
                <a:bodyPr wrap="none" rtlCol="0">
                  <a:spAutoFit/>
                </a:bodyPr>
                <a:lstStyle/>
                <a:p>
                  <a:pPr algn="ctr">
                    <a:lnSpc>
                      <a:spcPct val="85000"/>
                    </a:lnSpc>
                  </a:pPr>
                  <a:r>
                    <a:rPr lang="en-US" sz="1000" dirty="0">
                      <a:solidFill>
                        <a:srgbClr val="4D4D4D"/>
                      </a:solidFill>
                    </a:rPr>
                    <a:t>506,2000*</a:t>
                  </a:r>
                </a:p>
              </p:txBody>
            </p:sp>
          </p:grpSp>
          <p:grpSp>
            <p:nvGrpSpPr>
              <p:cNvPr id="46" name="Group 45"/>
              <p:cNvGrpSpPr/>
              <p:nvPr/>
            </p:nvGrpSpPr>
            <p:grpSpPr>
              <a:xfrm>
                <a:off x="2847880" y="4582230"/>
                <a:ext cx="742512" cy="922090"/>
                <a:chOff x="2832640" y="4612710"/>
                <a:chExt cx="742512" cy="922090"/>
              </a:xfrm>
            </p:grpSpPr>
            <p:sp>
              <p:nvSpPr>
                <p:cNvPr id="39" name="Rectangle 38"/>
                <p:cNvSpPr/>
                <p:nvPr/>
              </p:nvSpPr>
              <p:spPr>
                <a:xfrm>
                  <a:off x="2901553" y="4612710"/>
                  <a:ext cx="604684" cy="549225"/>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2910385" y="5180857"/>
                  <a:ext cx="587020" cy="353943"/>
                </a:xfrm>
                <a:prstGeom prst="rect">
                  <a:avLst/>
                </a:prstGeom>
                <a:noFill/>
              </p:spPr>
              <p:txBody>
                <a:bodyPr wrap="none" rtlCol="0">
                  <a:spAutoFit/>
                </a:bodyPr>
                <a:lstStyle/>
                <a:p>
                  <a:pPr algn="ctr">
                    <a:lnSpc>
                      <a:spcPct val="85000"/>
                    </a:lnSpc>
                  </a:pPr>
                  <a:r>
                    <a:rPr lang="en-US" sz="1000" dirty="0">
                      <a:solidFill>
                        <a:srgbClr val="FFFFFF"/>
                      </a:solidFill>
                    </a:rPr>
                    <a:t>Avis</a:t>
                  </a:r>
                  <a:br>
                    <a:rPr lang="en-US" sz="1000" dirty="0">
                      <a:solidFill>
                        <a:srgbClr val="FFFFFF"/>
                      </a:solidFill>
                    </a:rPr>
                  </a:br>
                  <a:r>
                    <a:rPr lang="en-US" sz="1000" dirty="0">
                      <a:solidFill>
                        <a:srgbClr val="FFFFFF"/>
                      </a:solidFill>
                    </a:rPr>
                    <a:t>Budget</a:t>
                  </a:r>
                </a:p>
              </p:txBody>
            </p:sp>
            <p:sp>
              <p:nvSpPr>
                <p:cNvPr id="45" name="TextBox 44"/>
                <p:cNvSpPr txBox="1"/>
                <p:nvPr/>
              </p:nvSpPr>
              <p:spPr>
                <a:xfrm>
                  <a:off x="2832640" y="4622905"/>
                  <a:ext cx="742512" cy="223138"/>
                </a:xfrm>
                <a:prstGeom prst="rect">
                  <a:avLst/>
                </a:prstGeom>
                <a:noFill/>
              </p:spPr>
              <p:txBody>
                <a:bodyPr wrap="none" rtlCol="0">
                  <a:spAutoFit/>
                </a:bodyPr>
                <a:lstStyle/>
                <a:p>
                  <a:pPr algn="ctr">
                    <a:lnSpc>
                      <a:spcPct val="85000"/>
                    </a:lnSpc>
                  </a:pPr>
                  <a:r>
                    <a:rPr lang="en-US" sz="1000" dirty="0">
                      <a:solidFill>
                        <a:srgbClr val="4D4D4D"/>
                      </a:solidFill>
                    </a:rPr>
                    <a:t>365,000**</a:t>
                  </a:r>
                </a:p>
              </p:txBody>
            </p:sp>
          </p:grpSp>
        </p:grpSp>
        <p:sp>
          <p:nvSpPr>
            <p:cNvPr id="355" name="Rectangle 354"/>
            <p:cNvSpPr/>
            <p:nvPr/>
          </p:nvSpPr>
          <p:spPr>
            <a:xfrm>
              <a:off x="1960768" y="3574330"/>
              <a:ext cx="1584536" cy="290336"/>
            </a:xfrm>
            <a:prstGeom prst="rect">
              <a:avLst/>
            </a:prstGeom>
          </p:spPr>
          <p:txBody>
            <a:bodyPr wrap="square">
              <a:spAutoFit/>
            </a:bodyPr>
            <a:lstStyle/>
            <a:p>
              <a:pPr algn="ctr">
                <a:lnSpc>
                  <a:spcPct val="70000"/>
                </a:lnSpc>
              </a:pPr>
              <a:r>
                <a:rPr lang="en-US" dirty="0">
                  <a:solidFill>
                    <a:schemeClr val="bg1"/>
                  </a:solidFill>
                  <a:ea typeface="ＭＳ 明朝"/>
                </a:rPr>
                <a:t>U.S. Fleet</a:t>
              </a:r>
              <a:endParaRPr lang="en-US" dirty="0">
                <a:solidFill>
                  <a:schemeClr val="bg1"/>
                </a:solidFill>
              </a:endParaRPr>
            </a:p>
          </p:txBody>
        </p:sp>
      </p:grpSp>
      <p:grpSp>
        <p:nvGrpSpPr>
          <p:cNvPr id="21" name="Group 20"/>
          <p:cNvGrpSpPr/>
          <p:nvPr/>
        </p:nvGrpSpPr>
        <p:grpSpPr>
          <a:xfrm>
            <a:off x="2943072" y="3362095"/>
            <a:ext cx="3382973" cy="2037123"/>
            <a:chOff x="3433591" y="3479594"/>
            <a:chExt cx="3382973" cy="2037123"/>
          </a:xfrm>
        </p:grpSpPr>
        <p:grpSp>
          <p:nvGrpSpPr>
            <p:cNvPr id="15" name="Group 14"/>
            <p:cNvGrpSpPr/>
            <p:nvPr/>
          </p:nvGrpSpPr>
          <p:grpSpPr>
            <a:xfrm>
              <a:off x="3433591" y="3479594"/>
              <a:ext cx="3382973" cy="2037123"/>
              <a:chOff x="3433591" y="3479594"/>
              <a:chExt cx="3382973" cy="2037123"/>
            </a:xfrm>
          </p:grpSpPr>
          <p:sp>
            <p:nvSpPr>
              <p:cNvPr id="28" name="Rectangle 27"/>
              <p:cNvSpPr/>
              <p:nvPr/>
            </p:nvSpPr>
            <p:spPr>
              <a:xfrm>
                <a:off x="3735244" y="3479594"/>
                <a:ext cx="2672980" cy="2037123"/>
              </a:xfrm>
              <a:prstGeom prst="rect">
                <a:avLst/>
              </a:prstGeom>
              <a:solidFill>
                <a:srgbClr val="005424"/>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grpSp>
            <p:nvGrpSpPr>
              <p:cNvPr id="14" name="Group 13"/>
              <p:cNvGrpSpPr/>
              <p:nvPr/>
            </p:nvGrpSpPr>
            <p:grpSpPr>
              <a:xfrm>
                <a:off x="3433591" y="3747195"/>
                <a:ext cx="3382973" cy="1628190"/>
                <a:chOff x="-4851286" y="4022690"/>
                <a:chExt cx="3382973" cy="1628190"/>
              </a:xfrm>
            </p:grpSpPr>
            <p:pic>
              <p:nvPicPr>
                <p:cNvPr id="55" name="Picture 2" descr="\\psf\Host\Volumes\Jobs_010613\0988_SW_EnterpriseFarrellCarRentalShow\Images\usmap copy.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51286" y="4024313"/>
                  <a:ext cx="3382973" cy="1626567"/>
                </a:xfrm>
                <a:prstGeom prst="rect">
                  <a:avLst/>
                </a:prstGeom>
                <a:noFill/>
                <a:extLst>
                  <a:ext uri="{909E8E84-426E-40dd-AFC4-6F175D3DCCD1}">
                    <a14:hiddenFill xmlns:a14="http://schemas.microsoft.com/office/drawing/2010/main" xmlns="">
                      <a:solidFill>
                        <a:srgbClr val="FFFFFF"/>
                      </a:solidFill>
                    </a14:hiddenFill>
                  </a:ext>
                </a:extLst>
              </p:spPr>
            </p:pic>
            <p:sp>
              <p:nvSpPr>
                <p:cNvPr id="217" name="Oval 216"/>
                <p:cNvSpPr/>
                <p:nvPr/>
              </p:nvSpPr>
              <p:spPr>
                <a:xfrm>
                  <a:off x="-2236401" y="414828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2334928" y="418126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2236401" y="405136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2311079" y="410530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2215829" y="423701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2147401" y="415804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2302972" y="434640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2401499" y="437938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2302972" y="42494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2377650" y="43034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2282400" y="443513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2213972" y="435616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2469960" y="428756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2401532" y="420859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2557103" y="439695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2536531" y="448568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2468103" y="440671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2361875" y="455022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2460402" y="458320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2361875" y="44533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2436553" y="450724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2428446" y="474834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2526973" y="478132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2428446" y="465142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2503124" y="470536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2461667" y="484238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2641516" y="457246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2740043" y="460544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2641516" y="447555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2716194" y="45294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2620944" y="466119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2552516" y="458223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2708087" y="477058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2806614" y="480356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2708087" y="467367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2782765" y="47276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2687515" y="485931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2619087" y="478035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2552516" y="495640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2628808" y="498938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2530281" y="48594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2604959" y="49134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2578197" y="513682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2596852" y="50576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2676678" y="508515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2549227" y="522072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2525694" y="510178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2792500" y="496984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2891027" y="500282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2792500" y="487293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2867178" y="492686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2771928" y="505857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2703500" y="497961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2859071" y="507105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2933749" y="51249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2468103" y="53041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2513057" y="51664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2512325" y="529238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2490763" y="522070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2771801" y="424794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2870328" y="428091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2957735" y="423614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2751229" y="433667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2822427" y="437368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2838372" y="444606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2936899" y="447903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2913050" y="440308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2817800" y="453479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2749372" y="44558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3025932" y="429849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3124459" y="433146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3025932" y="420157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3100610" y="4255511"/>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3005360" y="4387221"/>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2936932" y="430825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3092503" y="449661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3191030" y="452958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3092503" y="439969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3167181" y="4453631"/>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3071931" y="4585341"/>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3003503" y="450637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2897275" y="464988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2995802" y="468285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2897275" y="455296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2971953" y="460690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2876703" y="473861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2808275" y="465964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2963846" y="484800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3062373" y="488097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2963846" y="475108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3038524" y="480502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2943274" y="493673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2874846" y="485776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3176916" y="467212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3275443" y="470510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3176916" y="45752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3251594" y="462914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3156344" y="476085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3087916" y="46818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3243487" y="487024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3342014" y="490322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3243487" y="477332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3318165" y="482726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3222915" y="495897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3154487" y="48800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3065681" y="505606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3164208" y="508903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3065681" y="495914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3140359" y="501308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3045109" y="514479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2976681" y="50658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3230779" y="528715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3132252" y="515726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3206930" y="521120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3327900" y="506950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3426427" y="510248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3327900" y="49725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3402578" y="50265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3307328" y="515823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3238900" y="507926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3220614" y="514334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3394471" y="51707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3335568" y="521120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3305471" y="52773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3221372" y="414258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3319899" y="417556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3200800" y="423131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3132372" y="415234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3287943" y="434070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3386470" y="437368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3287943" y="42437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3362621" y="42977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3267371" y="442943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3198943" y="435046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3475503" y="419313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3574030" y="422610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3550181" y="415015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3454931" y="428186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3386503" y="420289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3542074" y="439125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3640601" y="442422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3542074" y="429433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3616752" y="434827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3521502" y="447998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3453074" y="440101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3346846" y="454452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3445373" y="457750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3346846" y="44476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3421524" y="450154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3326274" y="463325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3257846" y="45542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3413417" y="474264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3511944" y="477562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3413417" y="464572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3488095" y="469966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3392845" y="483137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3324417" y="47524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3626487" y="456676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3725014" y="459974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3626487" y="446985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3701165" y="45237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3605915" y="465549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3537487" y="457653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3693058" y="476488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3791585" y="479786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3693058" y="466797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3767736" y="47219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3672486" y="485361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3604058" y="477465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3515252" y="495070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3613779" y="498368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3515252" y="48537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3589930" y="49077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3494680" y="503943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3426252" y="496046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3465786" y="487179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3581823" y="50519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3515252" y="512256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3777471" y="496414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3875998" y="499712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3777471" y="486723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3852149" y="492116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3756899" y="505287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3688471" y="497391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3942569" y="519524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3918720" y="51192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3823470" y="525099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3428109" y="542715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3302180" y="545651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3693982" y="539113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3515252" y="543962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3794948" y="535534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3235630" y="555816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3266469" y="550628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3779203" y="404809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3660104" y="410385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3747247" y="421324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3845774" y="424621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3747247" y="411632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3821925" y="417026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3726675" y="430197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3658247" y="422300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3934807" y="4065671"/>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4033334" y="409864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4009485" y="402269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3914235" y="415440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3845807" y="407543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4001378" y="4263791"/>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4099905" y="429676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4001378" y="416687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4076056" y="422081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3980806" y="435252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3912378" y="427355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3806150" y="441706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3904677" y="445003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3806150" y="432014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3880828" y="437408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3785578" y="450579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3717150" y="442682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3872721" y="461518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3971248" y="464815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3872721" y="451826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3947399" y="457220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3852149" y="470391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3783721" y="462494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4085791" y="443930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4184318" y="447227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4085791" y="434238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4160469" y="439632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4065219" y="452803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3996791" y="444906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4152362" y="46374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4250889" y="467039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4152362" y="454050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4227040" y="459444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4131790" y="472615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4063362" y="464718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3974556" y="482324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4073083" y="485621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3974556" y="472632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4049234" y="478026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3953984" y="491197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3885556" y="483300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4041127" y="492444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4020555" y="511009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4236775" y="473976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4147775" y="484644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3907985" y="521096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4006512" y="524393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3982663" y="516798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3887413" y="529969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3974556" y="540908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4073083" y="544205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3974556" y="531216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4049234" y="536610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4119096" y="551605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3885556" y="541884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4166790" y="403034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4146218" y="411907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4077790" y="404010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4225693" y="423416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4225693" y="413724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4205121" y="432289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4136693" y="424392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4292264" y="443228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4292264" y="433536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4271692" y="452101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4203264" y="444204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4025458" y="455972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4305099" y="465010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4138920" y="476389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4063186" y="51707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4150329" y="528009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4150329" y="518318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4129757" y="536882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4061329" y="528986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60" name="Rectangle 359"/>
            <p:cNvSpPr/>
            <p:nvPr/>
          </p:nvSpPr>
          <p:spPr>
            <a:xfrm>
              <a:off x="4572072" y="3574490"/>
              <a:ext cx="1584536" cy="290336"/>
            </a:xfrm>
            <a:prstGeom prst="rect">
              <a:avLst/>
            </a:prstGeom>
          </p:spPr>
          <p:txBody>
            <a:bodyPr wrap="square">
              <a:spAutoFit/>
            </a:bodyPr>
            <a:lstStyle/>
            <a:p>
              <a:pPr algn="ctr">
                <a:lnSpc>
                  <a:spcPct val="70000"/>
                </a:lnSpc>
              </a:pPr>
              <a:endParaRPr lang="en-US" dirty="0">
                <a:solidFill>
                  <a:schemeClr val="bg1"/>
                </a:solidFill>
              </a:endParaRPr>
            </a:p>
          </p:txBody>
        </p:sp>
      </p:grpSp>
      <p:sp>
        <p:nvSpPr>
          <p:cNvPr id="359" name="Text Box 10"/>
          <p:cNvSpPr txBox="1">
            <a:spLocks noChangeArrowheads="1"/>
          </p:cNvSpPr>
          <p:nvPr/>
        </p:nvSpPr>
        <p:spPr bwMode="auto">
          <a:xfrm>
            <a:off x="457200" y="6099635"/>
            <a:ext cx="3733800" cy="517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30000"/>
              </a:spcBef>
            </a:pPr>
            <a:r>
              <a:rPr lang="en-US" sz="1200" dirty="0">
                <a:solidFill>
                  <a:schemeClr val="bg1">
                    <a:lumMod val="85000"/>
                  </a:schemeClr>
                </a:solidFill>
              </a:rPr>
              <a:t>Source: Auto Rental News – Fact Book 2019</a:t>
            </a:r>
          </a:p>
          <a:p>
            <a:pPr defTabSz="914400" eaLnBrk="1" hangingPunct="1">
              <a:spcBef>
                <a:spcPct val="30000"/>
              </a:spcBef>
            </a:pPr>
            <a:r>
              <a:rPr lang="en-US" sz="1200" dirty="0">
                <a:solidFill>
                  <a:schemeClr val="bg1">
                    <a:lumMod val="85000"/>
                  </a:schemeClr>
                </a:solidFill>
              </a:rPr>
              <a:t>*ARN estimate</a:t>
            </a:r>
          </a:p>
        </p:txBody>
      </p:sp>
      <p:pic>
        <p:nvPicPr>
          <p:cNvPr id="368" name="Picture 36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57747" y="6031848"/>
            <a:ext cx="2209162" cy="259663"/>
          </a:xfrm>
          <a:prstGeom prst="rect">
            <a:avLst/>
          </a:prstGeom>
        </p:spPr>
      </p:pic>
    </p:spTree>
    <p:extLst>
      <p:ext uri="{BB962C8B-B14F-4D97-AF65-F5344CB8AC3E}">
        <p14:creationId xmlns:p14="http://schemas.microsoft.com/office/powerpoint/2010/main" val="102109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1"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6178" y="0"/>
            <a:ext cx="9154148" cy="685800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3725991" y="3311236"/>
            <a:ext cx="2683590" cy="2194376"/>
            <a:chOff x="3725991" y="2521630"/>
            <a:chExt cx="2683590" cy="2577215"/>
          </a:xfrm>
        </p:grpSpPr>
        <p:sp>
          <p:nvSpPr>
            <p:cNvPr id="25" name="Rectangle 24"/>
            <p:cNvSpPr/>
            <p:nvPr/>
          </p:nvSpPr>
          <p:spPr>
            <a:xfrm>
              <a:off x="3725991" y="2521630"/>
              <a:ext cx="2683590" cy="2577215"/>
            </a:xfrm>
            <a:prstGeom prst="rect">
              <a:avLst/>
            </a:prstGeom>
            <a:solidFill>
              <a:srgbClr val="005424">
                <a:alpha val="80000"/>
              </a:srgbClr>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17" name="Rectangle 16"/>
            <p:cNvSpPr/>
            <p:nvPr/>
          </p:nvSpPr>
          <p:spPr>
            <a:xfrm>
              <a:off x="3867331" y="2947258"/>
              <a:ext cx="2373199" cy="1107996"/>
            </a:xfrm>
            <a:prstGeom prst="rect">
              <a:avLst/>
            </a:prstGeom>
          </p:spPr>
          <p:txBody>
            <a:bodyPr wrap="square">
              <a:spAutoFit/>
            </a:bodyPr>
            <a:lstStyle/>
            <a:p>
              <a:pPr algn="ctr"/>
              <a:r>
                <a:rPr lang="en-US" sz="2200" dirty="0">
                  <a:solidFill>
                    <a:schemeClr val="bg1"/>
                  </a:solidFill>
                  <a:ea typeface="ＭＳ 明朝"/>
                </a:rPr>
                <a:t>Best Car Rental Company in North America</a:t>
              </a:r>
              <a:endParaRPr lang="en-US" sz="2200" dirty="0">
                <a:solidFill>
                  <a:schemeClr val="bg1"/>
                </a:solidFill>
              </a:endParaRPr>
            </a:p>
          </p:txBody>
        </p:sp>
      </p:grpSp>
      <p:sp>
        <p:nvSpPr>
          <p:cNvPr id="19" name="Rectangle 18"/>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grpSp>
        <p:nvGrpSpPr>
          <p:cNvPr id="6" name="Group 5"/>
          <p:cNvGrpSpPr/>
          <p:nvPr/>
        </p:nvGrpSpPr>
        <p:grpSpPr>
          <a:xfrm>
            <a:off x="991571" y="3311236"/>
            <a:ext cx="2683590" cy="2194376"/>
            <a:chOff x="991571" y="2521630"/>
            <a:chExt cx="2683590" cy="2577215"/>
          </a:xfrm>
        </p:grpSpPr>
        <p:sp>
          <p:nvSpPr>
            <p:cNvPr id="16" name="Rectangle 15"/>
            <p:cNvSpPr/>
            <p:nvPr/>
          </p:nvSpPr>
          <p:spPr>
            <a:xfrm>
              <a:off x="991571" y="2521630"/>
              <a:ext cx="2683590" cy="2577215"/>
            </a:xfrm>
            <a:prstGeom prst="rect">
              <a:avLst/>
            </a:prstGeom>
            <a:solidFill>
              <a:srgbClr val="005424">
                <a:alpha val="80000"/>
              </a:srgbClr>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12" name="Rectangle 11"/>
            <p:cNvSpPr/>
            <p:nvPr/>
          </p:nvSpPr>
          <p:spPr>
            <a:xfrm>
              <a:off x="1107967" y="2947258"/>
              <a:ext cx="2478508" cy="1107996"/>
            </a:xfrm>
            <a:prstGeom prst="rect">
              <a:avLst/>
            </a:prstGeom>
          </p:spPr>
          <p:txBody>
            <a:bodyPr wrap="square">
              <a:spAutoFit/>
            </a:bodyPr>
            <a:lstStyle/>
            <a:p>
              <a:pPr algn="ctr"/>
              <a:r>
                <a:rPr lang="en-US" sz="2200" dirty="0">
                  <a:solidFill>
                    <a:schemeClr val="bg1"/>
                  </a:solidFill>
                  <a:ea typeface="ＭＳ 明朝"/>
                </a:rPr>
                <a:t>Preferred </a:t>
              </a:r>
              <a:br>
                <a:rPr lang="en-US" sz="2200" dirty="0">
                  <a:solidFill>
                    <a:schemeClr val="bg1"/>
                  </a:solidFill>
                  <a:ea typeface="ＭＳ 明朝"/>
                </a:rPr>
              </a:br>
              <a:r>
                <a:rPr lang="en-US" sz="2200" dirty="0">
                  <a:solidFill>
                    <a:schemeClr val="bg1"/>
                  </a:solidFill>
                  <a:ea typeface="ＭＳ 明朝"/>
                </a:rPr>
                <a:t>Car Rental </a:t>
              </a:r>
              <a:br>
                <a:rPr lang="en-US" sz="2200" dirty="0">
                  <a:solidFill>
                    <a:schemeClr val="bg1"/>
                  </a:solidFill>
                  <a:ea typeface="ＭＳ 明朝"/>
                </a:rPr>
              </a:br>
              <a:r>
                <a:rPr lang="en-US" sz="2200" dirty="0">
                  <a:solidFill>
                    <a:schemeClr val="bg1"/>
                  </a:solidFill>
                  <a:ea typeface="ＭＳ 明朝"/>
                </a:rPr>
                <a:t>Brand</a:t>
              </a:r>
              <a:endParaRPr lang="en-US" sz="2200" dirty="0">
                <a:solidFill>
                  <a:schemeClr val="bg1"/>
                </a:solidFill>
              </a:endParaRPr>
            </a:p>
          </p:txBody>
        </p:sp>
      </p:grpSp>
      <p:grpSp>
        <p:nvGrpSpPr>
          <p:cNvPr id="10" name="Group 9"/>
          <p:cNvGrpSpPr/>
          <p:nvPr/>
        </p:nvGrpSpPr>
        <p:grpSpPr>
          <a:xfrm>
            <a:off x="6460410" y="3311236"/>
            <a:ext cx="2683590" cy="2194376"/>
            <a:chOff x="6460411" y="2521630"/>
            <a:chExt cx="2683590" cy="2577215"/>
          </a:xfrm>
        </p:grpSpPr>
        <p:sp>
          <p:nvSpPr>
            <p:cNvPr id="26" name="Rectangle 25"/>
            <p:cNvSpPr/>
            <p:nvPr/>
          </p:nvSpPr>
          <p:spPr>
            <a:xfrm>
              <a:off x="6460411" y="2521630"/>
              <a:ext cx="2683590" cy="2577215"/>
            </a:xfrm>
            <a:prstGeom prst="rect">
              <a:avLst/>
            </a:prstGeom>
            <a:solidFill>
              <a:srgbClr val="005424">
                <a:alpha val="80000"/>
              </a:srgbClr>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23" name="Title 1"/>
            <p:cNvSpPr txBox="1">
              <a:spLocks/>
            </p:cNvSpPr>
            <p:nvPr/>
          </p:nvSpPr>
          <p:spPr>
            <a:xfrm>
              <a:off x="6583161" y="2947258"/>
              <a:ext cx="2438091" cy="792460"/>
            </a:xfrm>
            <a:prstGeom prst="rect">
              <a:avLst/>
            </a:prstGeom>
          </p:spPr>
          <p:txBody>
            <a:bodyPr/>
            <a:lstStyle>
              <a:lvl1pPr algn="l" defTabSz="457200" rtl="0" eaLnBrk="1" latinLnBrk="0" hangingPunct="1">
                <a:spcBef>
                  <a:spcPct val="0"/>
                </a:spcBef>
                <a:buNone/>
                <a:defRPr sz="2400" kern="1200">
                  <a:solidFill>
                    <a:schemeClr val="tx1"/>
                  </a:solidFill>
                  <a:latin typeface="+mj-lt"/>
                  <a:ea typeface="+mj-ea"/>
                  <a:cs typeface="+mj-cs"/>
                </a:defRPr>
              </a:lvl1pPr>
            </a:lstStyle>
            <a:p>
              <a:pPr algn="ctr"/>
              <a:r>
                <a:rPr lang="en-US" sz="2200" dirty="0">
                  <a:solidFill>
                    <a:schemeClr val="bg1"/>
                  </a:solidFill>
                  <a:ea typeface="ＭＳ 明朝"/>
                </a:rPr>
                <a:t>No.1 </a:t>
              </a:r>
              <a:br>
                <a:rPr lang="en-US" sz="2200" dirty="0">
                  <a:solidFill>
                    <a:schemeClr val="bg1"/>
                  </a:solidFill>
                  <a:ea typeface="ＭＳ 明朝"/>
                </a:rPr>
              </a:br>
              <a:r>
                <a:rPr lang="en-US" sz="2200" dirty="0">
                  <a:solidFill>
                    <a:schemeClr val="bg1"/>
                  </a:solidFill>
                  <a:ea typeface="ＭＳ 明朝"/>
                </a:rPr>
                <a:t>Car Rental Agency</a:t>
              </a:r>
              <a:endParaRPr lang="en-US" sz="2200" dirty="0">
                <a:solidFill>
                  <a:schemeClr val="bg1"/>
                </a:solidFill>
              </a:endParaRPr>
            </a:p>
          </p:txBody>
        </p:sp>
      </p:grpSp>
      <p:pic>
        <p:nvPicPr>
          <p:cNvPr id="24" name="Picture 2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28713" y="607096"/>
            <a:ext cx="6685008" cy="890514"/>
          </a:xfrm>
          <a:prstGeom prst="rect">
            <a:avLst/>
          </a:prstGeom>
        </p:spPr>
      </p:pic>
      <p:sp>
        <p:nvSpPr>
          <p:cNvPr id="34" name="Rectangle 33"/>
          <p:cNvSpPr/>
          <p:nvPr/>
        </p:nvSpPr>
        <p:spPr>
          <a:xfrm>
            <a:off x="6467516" y="1872045"/>
            <a:ext cx="2683590" cy="1383019"/>
          </a:xfrm>
          <a:prstGeom prst="rect">
            <a:avLst/>
          </a:prstGeom>
          <a:solidFill>
            <a:srgbClr val="005424">
              <a:alpha val="54000"/>
            </a:srgbClr>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35" name="Rectangle 34"/>
          <p:cNvSpPr/>
          <p:nvPr/>
        </p:nvSpPr>
        <p:spPr>
          <a:xfrm>
            <a:off x="991571" y="1872045"/>
            <a:ext cx="2683590" cy="1383019"/>
          </a:xfrm>
          <a:prstGeom prst="rect">
            <a:avLst/>
          </a:prstGeom>
          <a:solidFill>
            <a:srgbClr val="005424">
              <a:alpha val="54000"/>
            </a:srgbClr>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9542"/>
                </a:solidFill>
              </a:rPr>
              <a:t> </a:t>
            </a:r>
          </a:p>
        </p:txBody>
      </p:sp>
      <p:sp>
        <p:nvSpPr>
          <p:cNvPr id="37" name="Rectangle 36"/>
          <p:cNvSpPr/>
          <p:nvPr/>
        </p:nvSpPr>
        <p:spPr>
          <a:xfrm>
            <a:off x="3725991" y="1872045"/>
            <a:ext cx="2683590" cy="1383019"/>
          </a:xfrm>
          <a:prstGeom prst="rect">
            <a:avLst/>
          </a:prstGeom>
          <a:solidFill>
            <a:srgbClr val="005424">
              <a:alpha val="54000"/>
            </a:srgbClr>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9542"/>
                </a:solidFill>
              </a:rPr>
              <a:t> </a:t>
            </a:r>
          </a:p>
        </p:txBody>
      </p:sp>
      <p:pic>
        <p:nvPicPr>
          <p:cNvPr id="4" name="Picture 3">
            <a:extLst>
              <a:ext uri="{FF2B5EF4-FFF2-40B4-BE49-F238E27FC236}">
                <a16:creationId xmlns:a16="http://schemas.microsoft.com/office/drawing/2014/main" id="{54A1C653-2D18-4675-A51D-6D589D34722A}"/>
              </a:ext>
            </a:extLst>
          </p:cNvPr>
          <p:cNvPicPr>
            <a:picLocks noChangeAspect="1"/>
          </p:cNvPicPr>
          <p:nvPr/>
        </p:nvPicPr>
        <p:blipFill>
          <a:blip r:embed="rId5"/>
          <a:stretch>
            <a:fillRect/>
          </a:stretch>
        </p:blipFill>
        <p:spPr>
          <a:xfrm>
            <a:off x="1740882" y="1981778"/>
            <a:ext cx="1184967" cy="1184967"/>
          </a:xfrm>
          <a:prstGeom prst="rect">
            <a:avLst/>
          </a:prstGeom>
        </p:spPr>
      </p:pic>
      <p:pic>
        <p:nvPicPr>
          <p:cNvPr id="3" name="Picture 2">
            <a:extLst>
              <a:ext uri="{FF2B5EF4-FFF2-40B4-BE49-F238E27FC236}">
                <a16:creationId xmlns:a16="http://schemas.microsoft.com/office/drawing/2014/main" id="{41E76B27-3F97-4D35-A9A9-8142F1441160}"/>
              </a:ext>
            </a:extLst>
          </p:cNvPr>
          <p:cNvPicPr>
            <a:picLocks noChangeAspect="1"/>
          </p:cNvPicPr>
          <p:nvPr/>
        </p:nvPicPr>
        <p:blipFill>
          <a:blip r:embed="rId6"/>
          <a:stretch>
            <a:fillRect/>
          </a:stretch>
        </p:blipFill>
        <p:spPr>
          <a:xfrm>
            <a:off x="7196211" y="1925409"/>
            <a:ext cx="1302218" cy="1302218"/>
          </a:xfrm>
          <a:prstGeom prst="rect">
            <a:avLst/>
          </a:prstGeom>
        </p:spPr>
      </p:pic>
      <p:pic>
        <p:nvPicPr>
          <p:cNvPr id="20" name="Picture 19">
            <a:extLst>
              <a:ext uri="{FF2B5EF4-FFF2-40B4-BE49-F238E27FC236}">
                <a16:creationId xmlns:a16="http://schemas.microsoft.com/office/drawing/2014/main" id="{CB9AFA88-9A44-48F7-BE0F-F47D6A64175D}"/>
              </a:ext>
            </a:extLst>
          </p:cNvPr>
          <p:cNvPicPr>
            <a:picLocks noChangeAspect="1"/>
          </p:cNvPicPr>
          <p:nvPr/>
        </p:nvPicPr>
        <p:blipFill>
          <a:blip r:embed="rId7"/>
          <a:stretch>
            <a:fillRect/>
          </a:stretch>
        </p:blipFill>
        <p:spPr>
          <a:xfrm>
            <a:off x="4452638" y="1966576"/>
            <a:ext cx="1261051" cy="1261051"/>
          </a:xfrm>
          <a:prstGeom prst="rect">
            <a:avLst/>
          </a:prstGeom>
        </p:spPr>
      </p:pic>
    </p:spTree>
    <p:extLst>
      <p:ext uri="{BB962C8B-B14F-4D97-AF65-F5344CB8AC3E}">
        <p14:creationId xmlns:p14="http://schemas.microsoft.com/office/powerpoint/2010/main" val="150304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690"/>
            <a:ext cx="9144000" cy="661152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9871" y="2346535"/>
            <a:ext cx="8125983" cy="1082465"/>
          </a:xfrm>
          <a:prstGeom prst="rect">
            <a:avLst/>
          </a:prstGeom>
        </p:spPr>
      </p:pic>
    </p:spTree>
    <p:extLst>
      <p:ext uri="{BB962C8B-B14F-4D97-AF65-F5344CB8AC3E}">
        <p14:creationId xmlns:p14="http://schemas.microsoft.com/office/powerpoint/2010/main" val="3752967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735453"/>
          </a:xfrm>
          <a:prstGeom prst="rect">
            <a:avLst/>
          </a:prstGeom>
          <a:noFill/>
          <a:ln>
            <a:noFill/>
          </a:ln>
        </p:spPr>
      </p:pic>
      <p:sp>
        <p:nvSpPr>
          <p:cNvPr id="4" name="Rectangle 3"/>
          <p:cNvSpPr/>
          <p:nvPr/>
        </p:nvSpPr>
        <p:spPr>
          <a:xfrm>
            <a:off x="0" y="0"/>
            <a:ext cx="9144000" cy="6856413"/>
          </a:xfrm>
          <a:prstGeom prst="rect">
            <a:avLst/>
          </a:prstGeom>
          <a:solidFill>
            <a:schemeClr val="bg1">
              <a:lumMod val="8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50800" y="4032575"/>
            <a:ext cx="3566160" cy="1717985"/>
            <a:chOff x="50800" y="4032575"/>
            <a:chExt cx="3566160" cy="1717985"/>
          </a:xfrm>
        </p:grpSpPr>
        <p:sp>
          <p:nvSpPr>
            <p:cNvPr id="11" name="Rectangle 10"/>
            <p:cNvSpPr/>
            <p:nvPr/>
          </p:nvSpPr>
          <p:spPr>
            <a:xfrm>
              <a:off x="50800" y="4032575"/>
              <a:ext cx="3566160" cy="1717985"/>
            </a:xfrm>
            <a:prstGeom prst="rect">
              <a:avLst/>
            </a:prstGeom>
            <a:solidFill>
              <a:schemeClr val="bg1">
                <a:alpha val="80000"/>
              </a:schemeClr>
            </a:solidFill>
            <a:ln>
              <a:solidFill>
                <a:srgbClr val="00713A"/>
              </a:solidFill>
            </a:ln>
            <a:effectLst/>
          </p:spPr>
          <p:style>
            <a:lnRef idx="1">
              <a:schemeClr val="accent1"/>
            </a:lnRef>
            <a:fillRef idx="3">
              <a:schemeClr val="accent1"/>
            </a:fillRef>
            <a:effectRef idx="2">
              <a:schemeClr val="accent1"/>
            </a:effectRef>
            <a:fontRef idx="minor">
              <a:schemeClr val="lt1"/>
            </a:fontRef>
          </p:style>
          <p:txBody>
            <a:bodyPr tIns="228600" bIns="137160" numCol="2" rtlCol="0" anchor="ctr"/>
            <a:lstStyle/>
            <a:p>
              <a:pPr marL="233363" lvl="0" indent="-115888">
                <a:spcBef>
                  <a:spcPts val="600"/>
                </a:spcBef>
                <a:buFont typeface="Arial"/>
                <a:buChar char="•"/>
              </a:pPr>
              <a:endParaRPr lang="en-US" sz="1400" dirty="0">
                <a:solidFill>
                  <a:schemeClr val="tx1"/>
                </a:solidFill>
              </a:endParaRPr>
            </a:p>
          </p:txBody>
        </p:sp>
        <p:sp>
          <p:nvSpPr>
            <p:cNvPr id="6" name="TextBox 5"/>
            <p:cNvSpPr txBox="1"/>
            <p:nvPr/>
          </p:nvSpPr>
          <p:spPr>
            <a:xfrm>
              <a:off x="1706880" y="4196080"/>
              <a:ext cx="1869440" cy="1184940"/>
            </a:xfrm>
            <a:prstGeom prst="rect">
              <a:avLst/>
            </a:prstGeom>
            <a:noFill/>
          </p:spPr>
          <p:txBody>
            <a:bodyPr wrap="square" rtlCol="0">
              <a:spAutoFit/>
            </a:bodyPr>
            <a:lstStyle/>
            <a:p>
              <a:pPr marL="233363" lvl="0" indent="-115888">
                <a:spcBef>
                  <a:spcPts val="600"/>
                </a:spcBef>
                <a:buFont typeface="Arial"/>
                <a:buChar char="•"/>
              </a:pPr>
              <a:r>
                <a:rPr lang="en-US" sz="1400" dirty="0"/>
                <a:t>Innovation</a:t>
              </a:r>
            </a:p>
            <a:p>
              <a:pPr marL="233363" lvl="0" indent="-115888">
                <a:spcBef>
                  <a:spcPts val="600"/>
                </a:spcBef>
                <a:buFont typeface="Arial"/>
                <a:buChar char="•"/>
              </a:pPr>
              <a:r>
                <a:rPr lang="en-US" sz="1400" dirty="0"/>
                <a:t>Emerald Aisle</a:t>
              </a:r>
            </a:p>
            <a:p>
              <a:pPr marL="233363" lvl="0" indent="-115888">
                <a:spcBef>
                  <a:spcPts val="600"/>
                </a:spcBef>
                <a:buFont typeface="Arial"/>
                <a:buChar char="•"/>
              </a:pPr>
              <a:r>
                <a:rPr lang="en-US" sz="1400" dirty="0"/>
                <a:t>Premier Selection</a:t>
              </a:r>
            </a:p>
            <a:p>
              <a:pPr marL="233363" lvl="0" indent="-115888">
                <a:spcBef>
                  <a:spcPts val="600"/>
                </a:spcBef>
                <a:buFont typeface="Arial"/>
                <a:buChar char="•"/>
              </a:pPr>
              <a:r>
                <a:rPr lang="en-US" sz="1400" dirty="0"/>
                <a:t>Priority Service</a:t>
              </a:r>
            </a:p>
          </p:txBody>
        </p:sp>
        <p:sp>
          <p:nvSpPr>
            <p:cNvPr id="28" name="TextBox 27"/>
            <p:cNvSpPr txBox="1"/>
            <p:nvPr/>
          </p:nvSpPr>
          <p:spPr>
            <a:xfrm>
              <a:off x="229870" y="4196080"/>
              <a:ext cx="1537970" cy="1400383"/>
            </a:xfrm>
            <a:prstGeom prst="rect">
              <a:avLst/>
            </a:prstGeom>
            <a:noFill/>
          </p:spPr>
          <p:txBody>
            <a:bodyPr wrap="square" rtlCol="0">
              <a:spAutoFit/>
            </a:bodyPr>
            <a:lstStyle/>
            <a:p>
              <a:pPr marL="233363" lvl="0" indent="-115888">
                <a:spcBef>
                  <a:spcPts val="600"/>
                </a:spcBef>
                <a:buFont typeface="Arial"/>
                <a:buChar char="•"/>
              </a:pPr>
              <a:r>
                <a:rPr lang="en-US" sz="1400" dirty="0"/>
                <a:t>Speed</a:t>
              </a:r>
            </a:p>
            <a:p>
              <a:pPr marL="233363" lvl="0" indent="-115888">
                <a:spcBef>
                  <a:spcPts val="600"/>
                </a:spcBef>
                <a:buFont typeface="Arial"/>
                <a:buChar char="•"/>
              </a:pPr>
              <a:r>
                <a:rPr lang="en-US" sz="1400" dirty="0"/>
                <a:t>Choice</a:t>
              </a:r>
            </a:p>
            <a:p>
              <a:pPr marL="233363" lvl="0" indent="-115888">
                <a:spcBef>
                  <a:spcPts val="600"/>
                </a:spcBef>
                <a:buFont typeface="Arial"/>
                <a:buChar char="•"/>
              </a:pPr>
              <a:r>
                <a:rPr lang="en-US" sz="1400" dirty="0"/>
                <a:t>Recognition</a:t>
              </a:r>
            </a:p>
            <a:p>
              <a:pPr marL="233363" lvl="0" indent="-115888">
                <a:spcBef>
                  <a:spcPts val="600"/>
                </a:spcBef>
                <a:buFont typeface="Arial"/>
                <a:buChar char="•"/>
              </a:pPr>
              <a:r>
                <a:rPr lang="en-US" sz="1400" dirty="0"/>
                <a:t>Travel Policy Compliance</a:t>
              </a:r>
            </a:p>
          </p:txBody>
        </p:sp>
      </p:grpSp>
      <p:grpSp>
        <p:nvGrpSpPr>
          <p:cNvPr id="35" name="Group 34"/>
          <p:cNvGrpSpPr/>
          <p:nvPr/>
        </p:nvGrpSpPr>
        <p:grpSpPr>
          <a:xfrm>
            <a:off x="5492750" y="4083375"/>
            <a:ext cx="3691890" cy="1728532"/>
            <a:chOff x="5492750" y="4083375"/>
            <a:chExt cx="3691890" cy="1728532"/>
          </a:xfrm>
        </p:grpSpPr>
        <p:sp>
          <p:nvSpPr>
            <p:cNvPr id="29" name="Rectangle 28"/>
            <p:cNvSpPr/>
            <p:nvPr/>
          </p:nvSpPr>
          <p:spPr>
            <a:xfrm>
              <a:off x="5537200" y="4083375"/>
              <a:ext cx="3566160" cy="1717985"/>
            </a:xfrm>
            <a:prstGeom prst="rect">
              <a:avLst/>
            </a:prstGeom>
            <a:solidFill>
              <a:schemeClr val="bg1">
                <a:alpha val="80000"/>
              </a:schemeClr>
            </a:solidFill>
            <a:ln>
              <a:solidFill>
                <a:srgbClr val="00713A"/>
              </a:solidFill>
            </a:ln>
            <a:effectLst/>
          </p:spPr>
          <p:style>
            <a:lnRef idx="1">
              <a:schemeClr val="accent1"/>
            </a:lnRef>
            <a:fillRef idx="3">
              <a:schemeClr val="accent1"/>
            </a:fillRef>
            <a:effectRef idx="2">
              <a:schemeClr val="accent1"/>
            </a:effectRef>
            <a:fontRef idx="minor">
              <a:schemeClr val="lt1"/>
            </a:fontRef>
          </p:style>
          <p:txBody>
            <a:bodyPr tIns="228600" bIns="137160" numCol="2" rtlCol="0" anchor="ctr"/>
            <a:lstStyle/>
            <a:p>
              <a:pPr marL="233363" lvl="0" indent="-115888">
                <a:spcBef>
                  <a:spcPts val="600"/>
                </a:spcBef>
                <a:buFont typeface="Arial"/>
                <a:buChar char="•"/>
              </a:pPr>
              <a:endParaRPr lang="en-US" sz="1400" dirty="0">
                <a:solidFill>
                  <a:schemeClr val="tx1"/>
                </a:solidFill>
              </a:endParaRPr>
            </a:p>
          </p:txBody>
        </p:sp>
        <p:sp>
          <p:nvSpPr>
            <p:cNvPr id="30" name="TextBox 29"/>
            <p:cNvSpPr txBox="1"/>
            <p:nvPr/>
          </p:nvSpPr>
          <p:spPr>
            <a:xfrm>
              <a:off x="7382312" y="4196080"/>
              <a:ext cx="1802328" cy="1246495"/>
            </a:xfrm>
            <a:prstGeom prst="rect">
              <a:avLst/>
            </a:prstGeom>
            <a:noFill/>
          </p:spPr>
          <p:txBody>
            <a:bodyPr wrap="square" rtlCol="0">
              <a:spAutoFit/>
            </a:bodyPr>
            <a:lstStyle/>
            <a:p>
              <a:pPr marL="227013" lvl="0" indent="-109538">
                <a:spcBef>
                  <a:spcPts val="600"/>
                </a:spcBef>
                <a:buFont typeface="Arial"/>
                <a:buChar char="•"/>
              </a:pPr>
              <a:r>
                <a:rPr lang="en-US" sz="1400" dirty="0"/>
                <a:t>Mileage Reimbursement Solutions</a:t>
              </a:r>
            </a:p>
            <a:p>
              <a:pPr marL="227013" indent="-109538">
                <a:spcBef>
                  <a:spcPts val="600"/>
                </a:spcBef>
                <a:buFont typeface="Arial"/>
                <a:buChar char="•"/>
              </a:pPr>
              <a:r>
                <a:rPr lang="en-US" sz="1400" dirty="0"/>
                <a:t>Neighborhood Convenience</a:t>
              </a:r>
            </a:p>
          </p:txBody>
        </p:sp>
        <p:sp>
          <p:nvSpPr>
            <p:cNvPr id="31" name="TextBox 30"/>
            <p:cNvSpPr txBox="1"/>
            <p:nvPr/>
          </p:nvSpPr>
          <p:spPr>
            <a:xfrm>
              <a:off x="5492750" y="4196080"/>
              <a:ext cx="2209634" cy="1615827"/>
            </a:xfrm>
            <a:prstGeom prst="rect">
              <a:avLst/>
            </a:prstGeom>
            <a:noFill/>
          </p:spPr>
          <p:txBody>
            <a:bodyPr wrap="square" rtlCol="0">
              <a:spAutoFit/>
            </a:bodyPr>
            <a:lstStyle/>
            <a:p>
              <a:pPr marL="227013" lvl="0" indent="-109538">
                <a:spcBef>
                  <a:spcPts val="600"/>
                </a:spcBef>
                <a:buFont typeface="Arial"/>
                <a:buChar char="•"/>
              </a:pPr>
              <a:r>
                <a:rPr lang="en-US" sz="1400" dirty="0"/>
                <a:t>“We’ll Pick You Up”</a:t>
              </a:r>
            </a:p>
            <a:p>
              <a:pPr marL="227013" lvl="0" indent="-109538">
                <a:spcBef>
                  <a:spcPts val="600"/>
                </a:spcBef>
                <a:buFont typeface="Arial"/>
                <a:buChar char="•"/>
              </a:pPr>
              <a:r>
                <a:rPr lang="en-US" sz="1400" dirty="0"/>
                <a:t>High-Touch </a:t>
              </a:r>
              <a:br>
                <a:rPr lang="en-US" sz="1400" dirty="0"/>
              </a:br>
              <a:r>
                <a:rPr lang="en-US" sz="1400" dirty="0"/>
                <a:t>Personal Service</a:t>
              </a:r>
            </a:p>
            <a:p>
              <a:pPr marL="227013" lvl="0" indent="-109538">
                <a:spcBef>
                  <a:spcPts val="600"/>
                </a:spcBef>
                <a:buFont typeface="Arial"/>
                <a:buChar char="•"/>
              </a:pPr>
              <a:r>
                <a:rPr lang="en-US" sz="1400" dirty="0"/>
                <a:t>Adaptable Solutions</a:t>
              </a:r>
            </a:p>
            <a:p>
              <a:pPr marL="227013" lvl="0" indent="-109538">
                <a:spcBef>
                  <a:spcPts val="600"/>
                </a:spcBef>
                <a:buFont typeface="Arial"/>
                <a:buChar char="•"/>
              </a:pPr>
              <a:r>
                <a:rPr lang="en-US" sz="1400" dirty="0"/>
                <a:t>Travel Policy Compliance</a:t>
              </a:r>
            </a:p>
          </p:txBody>
        </p:sp>
      </p:grpSp>
      <p:sp>
        <p:nvSpPr>
          <p:cNvPr id="3" name="Rectangle 2"/>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10" name="Freeform 9"/>
          <p:cNvSpPr/>
          <p:nvPr/>
        </p:nvSpPr>
        <p:spPr>
          <a:xfrm flipV="1">
            <a:off x="5030206" y="2091688"/>
            <a:ext cx="4114800" cy="405851"/>
          </a:xfrm>
          <a:custGeom>
            <a:avLst/>
            <a:gdLst>
              <a:gd name="connsiteX0" fmla="*/ 4029075 w 4029075"/>
              <a:gd name="connsiteY0" fmla="*/ 400050 h 400050"/>
              <a:gd name="connsiteX1" fmla="*/ 400050 w 4029075"/>
              <a:gd name="connsiteY1" fmla="*/ 400050 h 400050"/>
              <a:gd name="connsiteX2" fmla="*/ 0 w 4029075"/>
              <a:gd name="connsiteY2" fmla="*/ 0 h 400050"/>
              <a:gd name="connsiteX0" fmla="*/ 4095750 w 4095750"/>
              <a:gd name="connsiteY0" fmla="*/ 404812 h 404812"/>
              <a:gd name="connsiteX1" fmla="*/ 400050 w 4095750"/>
              <a:gd name="connsiteY1" fmla="*/ 400050 h 404812"/>
              <a:gd name="connsiteX2" fmla="*/ 0 w 4095750"/>
              <a:gd name="connsiteY2" fmla="*/ 0 h 404812"/>
              <a:gd name="connsiteX0" fmla="*/ 4114800 w 4114800"/>
              <a:gd name="connsiteY0" fmla="*/ 404812 h 404812"/>
              <a:gd name="connsiteX1" fmla="*/ 400050 w 4114800"/>
              <a:gd name="connsiteY1" fmla="*/ 400050 h 404812"/>
              <a:gd name="connsiteX2" fmla="*/ 0 w 4114800"/>
              <a:gd name="connsiteY2" fmla="*/ 0 h 404812"/>
            </a:gdLst>
            <a:ahLst/>
            <a:cxnLst>
              <a:cxn ang="0">
                <a:pos x="connsiteX0" y="connsiteY0"/>
              </a:cxn>
              <a:cxn ang="0">
                <a:pos x="connsiteX1" y="connsiteY1"/>
              </a:cxn>
              <a:cxn ang="0">
                <a:pos x="connsiteX2" y="connsiteY2"/>
              </a:cxn>
            </a:cxnLst>
            <a:rect l="l" t="t" r="r" b="b"/>
            <a:pathLst>
              <a:path w="4114800" h="404812">
                <a:moveTo>
                  <a:pt x="4114800" y="404812"/>
                </a:moveTo>
                <a:lnTo>
                  <a:pt x="400050" y="400050"/>
                </a:lnTo>
                <a:lnTo>
                  <a:pt x="0" y="0"/>
                </a:lnTo>
              </a:path>
            </a:pathLst>
          </a:custGeom>
          <a:noFill/>
          <a:ln w="57150" cmpd="sng">
            <a:solidFill>
              <a:schemeClr val="accent2">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flipV="1">
            <a:off x="-12032" y="2286000"/>
            <a:ext cx="4545011" cy="1814286"/>
          </a:xfrm>
          <a:prstGeom prst="homePlate">
            <a:avLst/>
          </a:prstGeom>
          <a:solidFill>
            <a:srgbClr val="009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flipH="1">
            <a:off x="4610100" y="2286000"/>
            <a:ext cx="4545011" cy="1814286"/>
          </a:xfrm>
          <a:prstGeom prst="homePlate">
            <a:avLst/>
          </a:prstGeom>
          <a:solidFill>
            <a:srgbClr val="009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6525" y="2678690"/>
            <a:ext cx="1767103" cy="372939"/>
          </a:xfrm>
          <a:prstGeom prst="rect">
            <a:avLst/>
          </a:prstGeom>
        </p:spPr>
      </p:pic>
      <p:pic>
        <p:nvPicPr>
          <p:cNvPr id="16" name="Picture 4"/>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779518" y="2694028"/>
            <a:ext cx="1584963" cy="998230"/>
          </a:xfrm>
          <a:prstGeom prst="rect">
            <a:avLst/>
          </a:prstGeom>
          <a:noFill/>
          <a:ln>
            <a:noFill/>
          </a:ln>
          <a:effectLst>
            <a:outerShdw dist="76200" dir="2700000" sx="102000" sy="102000" algn="tl" rotWithShape="0">
              <a:schemeClr val="tx1">
                <a:alpha val="24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Placeholder 3"/>
          <p:cNvSpPr txBox="1">
            <a:spLocks/>
          </p:cNvSpPr>
          <p:nvPr/>
        </p:nvSpPr>
        <p:spPr>
          <a:xfrm>
            <a:off x="5807976" y="3132145"/>
            <a:ext cx="3124200" cy="1016000"/>
          </a:xfrm>
          <a:prstGeom prst="rect">
            <a:avLst/>
          </a:prstGeom>
        </p:spPr>
        <p:txBody>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dirty="0">
                <a:solidFill>
                  <a:schemeClr val="bg1"/>
                </a:solidFill>
              </a:rPr>
              <a:t>Total Transportation Solution</a:t>
            </a:r>
          </a:p>
        </p:txBody>
      </p:sp>
      <p:grpSp>
        <p:nvGrpSpPr>
          <p:cNvPr id="18" name="Group 17"/>
          <p:cNvGrpSpPr/>
          <p:nvPr/>
        </p:nvGrpSpPr>
        <p:grpSpPr>
          <a:xfrm>
            <a:off x="285928" y="2660204"/>
            <a:ext cx="3123986" cy="1487592"/>
            <a:chOff x="5792648" y="2153832"/>
            <a:chExt cx="3123986" cy="1487592"/>
          </a:xfrm>
        </p:grpSpPr>
        <p:pic>
          <p:nvPicPr>
            <p:cNvPr id="19" name="Picture 4"/>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704227" y="2153832"/>
              <a:ext cx="1300828" cy="364037"/>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 Placeholder 3"/>
            <p:cNvSpPr txBox="1">
              <a:spLocks/>
            </p:cNvSpPr>
            <p:nvPr/>
          </p:nvSpPr>
          <p:spPr>
            <a:xfrm>
              <a:off x="5792648" y="2625148"/>
              <a:ext cx="3123986" cy="1016276"/>
            </a:xfrm>
            <a:prstGeom prst="rect">
              <a:avLst/>
            </a:prstGeom>
          </p:spPr>
          <p:txBody>
            <a:bodyPr vert="horz" lIns="91440" tIns="45720" rIns="91440" bIns="45720" rtlCol="0">
              <a:noAutofit/>
            </a:bodyPr>
            <a:lstStyle>
              <a:lvl1pPr marL="171496" indent="-171496" algn="l" defTabSz="685983" rtl="0" eaLnBrk="1" latinLnBrk="0" hangingPunct="1">
                <a:lnSpc>
                  <a:spcPct val="85000"/>
                </a:lnSpc>
                <a:spcBef>
                  <a:spcPts val="0"/>
                </a:spcBef>
                <a:spcAft>
                  <a:spcPts val="450"/>
                </a:spcAft>
                <a:buClr>
                  <a:schemeClr val="accent1"/>
                </a:buClr>
                <a:buSzPct val="100000"/>
                <a:buFont typeface="Arial" panose="020B0604020202020204" pitchFamily="34" charset="0"/>
                <a:buChar char="•"/>
                <a:defRPr sz="1800" kern="1200">
                  <a:solidFill>
                    <a:schemeClr val="tx1">
                      <a:lumMod val="65000"/>
                      <a:lumOff val="35000"/>
                    </a:schemeClr>
                  </a:solidFill>
                  <a:latin typeface="+mn-lt"/>
                  <a:ea typeface="+mn-ea"/>
                  <a:cs typeface="+mn-cs"/>
                </a:defRPr>
              </a:lvl1pPr>
              <a:lvl2pPr marL="340610" indent="-173878" algn="l" defTabSz="685983" rtl="0" eaLnBrk="1" latinLnBrk="0" hangingPunct="1">
                <a:lnSpc>
                  <a:spcPct val="85000"/>
                </a:lnSpc>
                <a:spcBef>
                  <a:spcPts val="0"/>
                </a:spcBef>
                <a:spcAft>
                  <a:spcPts val="450"/>
                </a:spcAft>
                <a:buClr>
                  <a:schemeClr val="accent1"/>
                </a:buClr>
                <a:buSzPct val="100000"/>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19251" indent="-171496" algn="l" defTabSz="685983" rtl="0" eaLnBrk="1" latinLnBrk="0" hangingPunct="1">
                <a:lnSpc>
                  <a:spcPct val="85000"/>
                </a:lnSpc>
                <a:spcBef>
                  <a:spcPts val="0"/>
                </a:spcBef>
                <a:spcAft>
                  <a:spcPts val="450"/>
                </a:spcAft>
                <a:buClr>
                  <a:schemeClr val="accent1"/>
                </a:buClr>
                <a:buSzPct val="100000"/>
                <a:buFont typeface="Arial" panose="020B0604020202020204" pitchFamily="34" charset="0"/>
                <a:buChar char="•"/>
                <a:defRPr sz="1500" kern="1200">
                  <a:solidFill>
                    <a:schemeClr val="tx1">
                      <a:lumMod val="65000"/>
                      <a:lumOff val="35000"/>
                    </a:schemeClr>
                  </a:solidFill>
                  <a:latin typeface="+mn-lt"/>
                  <a:ea typeface="+mn-ea"/>
                  <a:cs typeface="+mn-cs"/>
                </a:defRPr>
              </a:lvl3pPr>
              <a:lvl4pPr marL="683601" indent="-171496" algn="l" defTabSz="685983" rtl="0" eaLnBrk="1" latinLnBrk="0" hangingPunct="1">
                <a:lnSpc>
                  <a:spcPct val="85000"/>
                </a:lnSpc>
                <a:spcBef>
                  <a:spcPts val="0"/>
                </a:spcBef>
                <a:spcAft>
                  <a:spcPts val="450"/>
                </a:spcAft>
                <a:buClr>
                  <a:schemeClr val="accent1"/>
                </a:buClr>
                <a:buSzPct val="100000"/>
                <a:buFont typeface="Arial" panose="020B0604020202020204" pitchFamily="34" charset="0"/>
                <a:buChar char="•"/>
                <a:defRPr sz="1500" kern="1200">
                  <a:solidFill>
                    <a:schemeClr val="tx1">
                      <a:lumMod val="65000"/>
                      <a:lumOff val="35000"/>
                    </a:schemeClr>
                  </a:solidFill>
                  <a:latin typeface="+mn-lt"/>
                  <a:ea typeface="+mn-ea"/>
                  <a:cs typeface="+mn-cs"/>
                </a:defRPr>
              </a:lvl4pPr>
              <a:lvl5pPr marL="857479" indent="-171496" algn="l" defTabSz="685983" rtl="0" eaLnBrk="1" latinLnBrk="0" hangingPunct="1">
                <a:lnSpc>
                  <a:spcPct val="85000"/>
                </a:lnSpc>
                <a:spcBef>
                  <a:spcPts val="0"/>
                </a:spcBef>
                <a:spcAft>
                  <a:spcPts val="450"/>
                </a:spcAft>
                <a:buClr>
                  <a:schemeClr val="accent1"/>
                </a:buClr>
                <a:buSzPct val="100000"/>
                <a:buFont typeface="Arial" panose="020B0604020202020204" pitchFamily="34" charset="0"/>
                <a:buChar char="•"/>
                <a:defRPr sz="1500" kern="1200">
                  <a:solidFill>
                    <a:schemeClr val="tx1">
                      <a:lumMod val="65000"/>
                      <a:lumOff val="35000"/>
                    </a:schemeClr>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sz="2000" dirty="0">
                  <a:solidFill>
                    <a:schemeClr val="bg1"/>
                  </a:solidFill>
                </a:rPr>
                <a:t>Premium On-Airport and Business Center Solutions</a:t>
              </a:r>
            </a:p>
            <a:p>
              <a:endParaRPr lang="en-US" sz="2000" dirty="0">
                <a:solidFill>
                  <a:schemeClr val="bg1"/>
                </a:solidFill>
              </a:endParaRPr>
            </a:p>
          </p:txBody>
        </p:sp>
      </p:grpSp>
      <p:sp>
        <p:nvSpPr>
          <p:cNvPr id="21" name="TextBox 20"/>
          <p:cNvSpPr txBox="1"/>
          <p:nvPr/>
        </p:nvSpPr>
        <p:spPr>
          <a:xfrm>
            <a:off x="304801" y="6041757"/>
            <a:ext cx="8534399" cy="334707"/>
          </a:xfrm>
          <a:prstGeom prst="rect">
            <a:avLst/>
          </a:prstGeom>
          <a:noFill/>
        </p:spPr>
        <p:txBody>
          <a:bodyPr wrap="square" rtlCol="0" anchor="ctr" anchorCtr="0">
            <a:spAutoFit/>
          </a:bodyPr>
          <a:lstStyle/>
          <a:p>
            <a:pPr algn="ctr" defTabSz="685983">
              <a:lnSpc>
                <a:spcPct val="85000"/>
              </a:lnSpc>
              <a:spcAft>
                <a:spcPts val="450"/>
              </a:spcAft>
              <a:buClr>
                <a:schemeClr val="accent1"/>
              </a:buClr>
              <a:buSzPct val="100000"/>
            </a:pPr>
            <a:r>
              <a:rPr lang="en-US" b="1" dirty="0">
                <a:solidFill>
                  <a:srgbClr val="009542"/>
                </a:solidFill>
                <a:latin typeface="+mj-lt"/>
                <a:ea typeface="+mj-ea"/>
                <a:cs typeface="+mj-cs"/>
              </a:rPr>
              <a:t>Recognized at major airports worldwide</a:t>
            </a:r>
          </a:p>
        </p:txBody>
      </p:sp>
      <p:sp>
        <p:nvSpPr>
          <p:cNvPr id="22" name="Freeform 21"/>
          <p:cNvSpPr/>
          <p:nvPr/>
        </p:nvSpPr>
        <p:spPr>
          <a:xfrm flipH="1" flipV="1">
            <a:off x="-1927" y="2091688"/>
            <a:ext cx="4114800" cy="404812"/>
          </a:xfrm>
          <a:custGeom>
            <a:avLst/>
            <a:gdLst>
              <a:gd name="connsiteX0" fmla="*/ 4029075 w 4029075"/>
              <a:gd name="connsiteY0" fmla="*/ 400050 h 400050"/>
              <a:gd name="connsiteX1" fmla="*/ 400050 w 4029075"/>
              <a:gd name="connsiteY1" fmla="*/ 400050 h 400050"/>
              <a:gd name="connsiteX2" fmla="*/ 0 w 4029075"/>
              <a:gd name="connsiteY2" fmla="*/ 0 h 400050"/>
              <a:gd name="connsiteX0" fmla="*/ 4095750 w 4095750"/>
              <a:gd name="connsiteY0" fmla="*/ 404812 h 404812"/>
              <a:gd name="connsiteX1" fmla="*/ 400050 w 4095750"/>
              <a:gd name="connsiteY1" fmla="*/ 400050 h 404812"/>
              <a:gd name="connsiteX2" fmla="*/ 0 w 4095750"/>
              <a:gd name="connsiteY2" fmla="*/ 0 h 404812"/>
              <a:gd name="connsiteX0" fmla="*/ 4114800 w 4114800"/>
              <a:gd name="connsiteY0" fmla="*/ 404812 h 404812"/>
              <a:gd name="connsiteX1" fmla="*/ 400050 w 4114800"/>
              <a:gd name="connsiteY1" fmla="*/ 400050 h 404812"/>
              <a:gd name="connsiteX2" fmla="*/ 0 w 4114800"/>
              <a:gd name="connsiteY2" fmla="*/ 0 h 404812"/>
            </a:gdLst>
            <a:ahLst/>
            <a:cxnLst>
              <a:cxn ang="0">
                <a:pos x="connsiteX0" y="connsiteY0"/>
              </a:cxn>
              <a:cxn ang="0">
                <a:pos x="connsiteX1" y="connsiteY1"/>
              </a:cxn>
              <a:cxn ang="0">
                <a:pos x="connsiteX2" y="connsiteY2"/>
              </a:cxn>
            </a:cxnLst>
            <a:rect l="l" t="t" r="r" b="b"/>
            <a:pathLst>
              <a:path w="4114800" h="404812">
                <a:moveTo>
                  <a:pt x="4114800" y="404812"/>
                </a:moveTo>
                <a:lnTo>
                  <a:pt x="400050" y="400050"/>
                </a:lnTo>
                <a:lnTo>
                  <a:pt x="0" y="0"/>
                </a:lnTo>
              </a:path>
            </a:pathLst>
          </a:custGeom>
          <a:noFill/>
          <a:ln w="57150" cmpd="sng">
            <a:solidFill>
              <a:schemeClr val="accent2">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3"/>
          <p:cNvSpPr txBox="1">
            <a:spLocks/>
          </p:cNvSpPr>
          <p:nvPr/>
        </p:nvSpPr>
        <p:spPr>
          <a:xfrm>
            <a:off x="942666" y="1388268"/>
            <a:ext cx="7532688" cy="360608"/>
          </a:xfrm>
          <a:prstGeom prst="rect">
            <a:avLst/>
          </a:prstGeom>
        </p:spPr>
        <p:txBody>
          <a:bodyPr vert="horz" lIns="91440" tIns="45720" rIns="91440" bIns="45720" rtlCol="0">
            <a:noAutofit/>
          </a:bodyPr>
          <a:lstStyle>
            <a:lvl1pPr marL="171496" indent="-171496" algn="l" defTabSz="685983" rtl="0" eaLnBrk="1" latinLnBrk="0" hangingPunct="1">
              <a:lnSpc>
                <a:spcPct val="85000"/>
              </a:lnSpc>
              <a:spcBef>
                <a:spcPts val="0"/>
              </a:spcBef>
              <a:spcAft>
                <a:spcPts val="450"/>
              </a:spcAft>
              <a:buClr>
                <a:schemeClr val="accent1"/>
              </a:buClr>
              <a:buSzPct val="100000"/>
              <a:buFont typeface="Arial" panose="020B0604020202020204" pitchFamily="34" charset="0"/>
              <a:buChar char="•"/>
              <a:defRPr sz="1800" kern="1200">
                <a:solidFill>
                  <a:schemeClr val="tx1">
                    <a:lumMod val="65000"/>
                    <a:lumOff val="35000"/>
                  </a:schemeClr>
                </a:solidFill>
                <a:latin typeface="+mn-lt"/>
                <a:ea typeface="+mn-ea"/>
                <a:cs typeface="+mn-cs"/>
              </a:defRPr>
            </a:lvl1pPr>
            <a:lvl2pPr marL="340610" indent="-173878" algn="l" defTabSz="685983" rtl="0" eaLnBrk="1" latinLnBrk="0" hangingPunct="1">
              <a:lnSpc>
                <a:spcPct val="85000"/>
              </a:lnSpc>
              <a:spcBef>
                <a:spcPts val="0"/>
              </a:spcBef>
              <a:spcAft>
                <a:spcPts val="450"/>
              </a:spcAft>
              <a:buClr>
                <a:schemeClr val="accent1"/>
              </a:buClr>
              <a:buSzPct val="100000"/>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19251" indent="-171496" algn="l" defTabSz="685983" rtl="0" eaLnBrk="1" latinLnBrk="0" hangingPunct="1">
              <a:lnSpc>
                <a:spcPct val="85000"/>
              </a:lnSpc>
              <a:spcBef>
                <a:spcPts val="0"/>
              </a:spcBef>
              <a:spcAft>
                <a:spcPts val="450"/>
              </a:spcAft>
              <a:buClr>
                <a:schemeClr val="accent1"/>
              </a:buClr>
              <a:buSzPct val="100000"/>
              <a:buFont typeface="Arial" panose="020B0604020202020204" pitchFamily="34" charset="0"/>
              <a:buChar char="•"/>
              <a:defRPr sz="1500" kern="1200">
                <a:solidFill>
                  <a:schemeClr val="tx1">
                    <a:lumMod val="65000"/>
                    <a:lumOff val="35000"/>
                  </a:schemeClr>
                </a:solidFill>
                <a:latin typeface="+mn-lt"/>
                <a:ea typeface="+mn-ea"/>
                <a:cs typeface="+mn-cs"/>
              </a:defRPr>
            </a:lvl3pPr>
            <a:lvl4pPr marL="683601" indent="-171496" algn="l" defTabSz="685983" rtl="0" eaLnBrk="1" latinLnBrk="0" hangingPunct="1">
              <a:lnSpc>
                <a:spcPct val="85000"/>
              </a:lnSpc>
              <a:spcBef>
                <a:spcPts val="0"/>
              </a:spcBef>
              <a:spcAft>
                <a:spcPts val="450"/>
              </a:spcAft>
              <a:buClr>
                <a:schemeClr val="accent1"/>
              </a:buClr>
              <a:buSzPct val="100000"/>
              <a:buFont typeface="Arial" panose="020B0604020202020204" pitchFamily="34" charset="0"/>
              <a:buChar char="•"/>
              <a:defRPr sz="1500" kern="1200">
                <a:solidFill>
                  <a:schemeClr val="tx1">
                    <a:lumMod val="65000"/>
                    <a:lumOff val="35000"/>
                  </a:schemeClr>
                </a:solidFill>
                <a:latin typeface="+mn-lt"/>
                <a:ea typeface="+mn-ea"/>
                <a:cs typeface="+mn-cs"/>
              </a:defRPr>
            </a:lvl4pPr>
            <a:lvl5pPr marL="857479" indent="-171496" algn="l" defTabSz="685983" rtl="0" eaLnBrk="1" latinLnBrk="0" hangingPunct="1">
              <a:lnSpc>
                <a:spcPct val="85000"/>
              </a:lnSpc>
              <a:spcBef>
                <a:spcPts val="0"/>
              </a:spcBef>
              <a:spcAft>
                <a:spcPts val="450"/>
              </a:spcAft>
              <a:buClr>
                <a:schemeClr val="accent1"/>
              </a:buClr>
              <a:buSzPct val="100000"/>
              <a:buFont typeface="Arial" panose="020B0604020202020204" pitchFamily="34" charset="0"/>
              <a:buChar char="•"/>
              <a:defRPr sz="1500" kern="1200">
                <a:solidFill>
                  <a:schemeClr val="tx1">
                    <a:lumMod val="65000"/>
                    <a:lumOff val="35000"/>
                  </a:schemeClr>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solidFill>
                  <a:schemeClr val="tx1"/>
                </a:solidFill>
              </a:rPr>
              <a:t>One Loyalty Program Covering Both</a:t>
            </a:r>
          </a:p>
        </p:txBody>
      </p:sp>
      <p:sp>
        <p:nvSpPr>
          <p:cNvPr id="32" name="Rectangle 31"/>
          <p:cNvSpPr/>
          <p:nvPr/>
        </p:nvSpPr>
        <p:spPr>
          <a:xfrm>
            <a:off x="853983" y="517228"/>
            <a:ext cx="8290018" cy="711358"/>
          </a:xfrm>
          <a:prstGeom prst="rect">
            <a:avLst/>
          </a:prstGeom>
          <a:solidFill>
            <a:srgbClr val="009542">
              <a:alpha val="80000"/>
            </a:srgbClr>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33" name="Title 1"/>
          <p:cNvSpPr txBox="1">
            <a:spLocks/>
          </p:cNvSpPr>
          <p:nvPr/>
        </p:nvSpPr>
        <p:spPr>
          <a:xfrm>
            <a:off x="942666" y="643504"/>
            <a:ext cx="7988299" cy="585082"/>
          </a:xfrm>
          <a:prstGeom prst="rect">
            <a:avLst/>
          </a:prstGeom>
        </p:spPr>
        <p:txBody>
          <a:bodyPr/>
          <a:lstStyle>
            <a:lvl1pPr algn="l" defTabSz="457200" rtl="0" eaLnBrk="1" latinLnBrk="0" hangingPunct="1">
              <a:spcBef>
                <a:spcPct val="0"/>
              </a:spcBef>
              <a:buNone/>
              <a:defRPr sz="2400" kern="1200">
                <a:solidFill>
                  <a:schemeClr val="tx1"/>
                </a:solidFill>
                <a:latin typeface="+mj-lt"/>
                <a:ea typeface="+mj-ea"/>
                <a:cs typeface="+mj-cs"/>
              </a:defRPr>
            </a:lvl1pPr>
          </a:lstStyle>
          <a:p>
            <a:pPr lvl="0"/>
            <a:r>
              <a:rPr lang="en-US" b="1" cap="all" dirty="0">
                <a:solidFill>
                  <a:schemeClr val="bg1"/>
                </a:solidFill>
              </a:rPr>
              <a:t>Two Brands To Meet Any Need</a:t>
            </a:r>
          </a:p>
        </p:txBody>
      </p:sp>
    </p:spTree>
    <p:extLst>
      <p:ext uri="{BB962C8B-B14F-4D97-AF65-F5344CB8AC3E}">
        <p14:creationId xmlns:p14="http://schemas.microsoft.com/office/powerpoint/2010/main" val="2523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2" presetClass="entr" presetSubtype="8"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p:tgtEl>
                                          <p:spTgt spid="34"/>
                                        </p:tgtEl>
                                        <p:attrNameLst>
                                          <p:attrName>ppt_y</p:attrName>
                                        </p:attrNameLst>
                                      </p:cBhvr>
                                      <p:tavLst>
                                        <p:tav tm="0">
                                          <p:val>
                                            <p:strVal val="#ppt_y-#ppt_h*1.125000"/>
                                          </p:val>
                                        </p:tav>
                                        <p:tav tm="100000">
                                          <p:val>
                                            <p:strVal val="#ppt_y"/>
                                          </p:val>
                                        </p:tav>
                                      </p:tavLst>
                                    </p:anim>
                                    <p:animEffect transition="in" filter="wipe(down)">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decel="10000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fade">
                                      <p:cBhvr>
                                        <p:cTn id="42" dur="500"/>
                                        <p:tgtEl>
                                          <p:spTgt spid="17">
                                            <p:txEl>
                                              <p:pRg st="0" end="0"/>
                                            </p:txEl>
                                          </p:spTgt>
                                        </p:tgtEl>
                                      </p:cBhvr>
                                    </p:animEffect>
                                  </p:childTnLst>
                                </p:cTn>
                              </p:par>
                            </p:childTnLst>
                          </p:cTn>
                        </p:par>
                        <p:par>
                          <p:cTn id="43" fill="hold">
                            <p:stCondLst>
                              <p:cond delay="1000"/>
                            </p:stCondLst>
                            <p:childTnLst>
                              <p:par>
                                <p:cTn id="44" presetID="12" presetClass="entr" presetSubtype="1"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p:tgtEl>
                                          <p:spTgt spid="35"/>
                                        </p:tgtEl>
                                        <p:attrNameLst>
                                          <p:attrName>ppt_y</p:attrName>
                                        </p:attrNameLst>
                                      </p:cBhvr>
                                      <p:tavLst>
                                        <p:tav tm="0">
                                          <p:val>
                                            <p:strVal val="#ppt_y-#ppt_h*1.125000"/>
                                          </p:val>
                                        </p:tav>
                                        <p:tav tm="100000">
                                          <p:val>
                                            <p:strVal val="#ppt_y"/>
                                          </p:val>
                                        </p:tav>
                                      </p:tavLst>
                                    </p:anim>
                                    <p:animEffect transition="in" filter="wipe(down)">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right)">
                                      <p:cBhvr>
                                        <p:cTn id="55" dur="500"/>
                                        <p:tgtEl>
                                          <p:spTgt spid="10"/>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1000"/>
                            </p:stCondLst>
                            <p:childTnLst>
                              <p:par>
                                <p:cTn id="61" presetID="10" presetClass="entr" presetSubtype="0" fill="hold" grpId="0" nodeType="afterEffect">
                                  <p:stCondLst>
                                    <p:cond delay="75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7" grpId="0" build="p"/>
      <p:bldP spid="21" grpId="0"/>
      <p:bldP spid="22" grpId="0" animBg="1"/>
      <p:bldP spid="23" grpId="0"/>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7354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0" y="1"/>
            <a:ext cx="9144000" cy="6858000"/>
          </a:xfrm>
          <a:prstGeom prst="rect">
            <a:avLst/>
          </a:prstGeom>
          <a:solidFill>
            <a:schemeClr val="bg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74574" y="2435312"/>
            <a:ext cx="6629299" cy="1488618"/>
          </a:xfrm>
          <a:prstGeom prst="rect">
            <a:avLst/>
          </a:prstGeom>
        </p:spPr>
      </p:pic>
    </p:spTree>
    <p:extLst>
      <p:ext uri="{BB962C8B-B14F-4D97-AF65-F5344CB8AC3E}">
        <p14:creationId xmlns:p14="http://schemas.microsoft.com/office/powerpoint/2010/main" val="375296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6866640"/>
          </a:xfrm>
          <a:prstGeom prst="rect">
            <a:avLst/>
          </a:prstGeom>
        </p:spPr>
      </p:pic>
      <p:pic>
        <p:nvPicPr>
          <p:cNvPr id="27" name="Picture 26"/>
          <p:cNvPicPr>
            <a:picLocks noChangeAspect="1"/>
          </p:cNvPicPr>
          <p:nvPr/>
        </p:nvPicPr>
        <p:blipFill rotWithShape="1">
          <a:blip r:embed="rId4" cstate="email">
            <a:alphaModFix amt="89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Rectangle 2"/>
          <p:cNvSpPr/>
          <p:nvPr/>
        </p:nvSpPr>
        <p:spPr>
          <a:xfrm>
            <a:off x="0" y="6612905"/>
            <a:ext cx="9144000" cy="245096"/>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4" name="Rectangle 3"/>
          <p:cNvSpPr/>
          <p:nvPr/>
        </p:nvSpPr>
        <p:spPr>
          <a:xfrm>
            <a:off x="853982" y="0"/>
            <a:ext cx="137588" cy="588818"/>
          </a:xfrm>
          <a:prstGeom prst="rect">
            <a:avLst/>
          </a:prstGeom>
          <a:solidFill>
            <a:srgbClr val="0095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6" name="Title 1"/>
          <p:cNvSpPr txBox="1">
            <a:spLocks/>
          </p:cNvSpPr>
          <p:nvPr/>
        </p:nvSpPr>
        <p:spPr>
          <a:xfrm>
            <a:off x="784712" y="643504"/>
            <a:ext cx="7988299" cy="585082"/>
          </a:xfrm>
          <a:prstGeom prst="rect">
            <a:avLst/>
          </a:prstGeom>
        </p:spPr>
        <p:txBody>
          <a:bodyPr/>
          <a:lstStyle>
            <a:lvl1pPr algn="l" defTabSz="457200" rtl="0" eaLnBrk="1" latinLnBrk="0" hangingPunct="1">
              <a:spcBef>
                <a:spcPct val="0"/>
              </a:spcBef>
              <a:buNone/>
              <a:defRPr sz="2400" kern="1200">
                <a:solidFill>
                  <a:schemeClr val="tx1"/>
                </a:solidFill>
                <a:latin typeface="+mj-lt"/>
                <a:ea typeface="+mj-ea"/>
                <a:cs typeface="+mj-cs"/>
              </a:defRPr>
            </a:lvl1pPr>
          </a:lstStyle>
          <a:p>
            <a:pPr lvl="0"/>
            <a:r>
              <a:rPr lang="en-US" b="1" dirty="0">
                <a:solidFill>
                  <a:schemeClr val="bg1"/>
                </a:solidFill>
              </a:rPr>
              <a:t>Fee and Cost Reduction</a:t>
            </a:r>
          </a:p>
        </p:txBody>
      </p:sp>
      <p:sp>
        <p:nvSpPr>
          <p:cNvPr id="11" name="Rectangle 10"/>
          <p:cNvSpPr/>
          <p:nvPr/>
        </p:nvSpPr>
        <p:spPr>
          <a:xfrm>
            <a:off x="3735244" y="3467524"/>
            <a:ext cx="2672980" cy="2386921"/>
          </a:xfrm>
          <a:prstGeom prst="rect">
            <a:avLst/>
          </a:prstGeom>
          <a:solidFill>
            <a:srgbClr val="005424"/>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228600" lvl="0" indent="-228600">
              <a:lnSpc>
                <a:spcPct val="90000"/>
              </a:lnSpc>
              <a:spcBef>
                <a:spcPts val="600"/>
              </a:spcBef>
              <a:buBlip>
                <a:blip r:embed="rId6"/>
              </a:buBlip>
            </a:pPr>
            <a:r>
              <a:rPr lang="en-US" sz="1700" dirty="0">
                <a:solidFill>
                  <a:prstClr val="white"/>
                </a:solidFill>
              </a:rPr>
              <a:t>Over 7,700 locations in North America </a:t>
            </a:r>
          </a:p>
          <a:p>
            <a:pPr marL="228600" lvl="0" indent="-228600">
              <a:lnSpc>
                <a:spcPct val="90000"/>
              </a:lnSpc>
              <a:spcBef>
                <a:spcPts val="600"/>
              </a:spcBef>
              <a:buBlip>
                <a:blip r:embed="rId6"/>
              </a:buBlip>
            </a:pPr>
            <a:r>
              <a:rPr lang="en-US" sz="1700" dirty="0">
                <a:solidFill>
                  <a:prstClr val="white"/>
                </a:solidFill>
              </a:rPr>
              <a:t>25 locations in Idaho</a:t>
            </a:r>
          </a:p>
          <a:p>
            <a:pPr marL="228600" lvl="0" indent="-228600">
              <a:lnSpc>
                <a:spcPct val="90000"/>
              </a:lnSpc>
              <a:spcBef>
                <a:spcPts val="600"/>
              </a:spcBef>
              <a:buBlip>
                <a:blip r:embed="rId6"/>
              </a:buBlip>
            </a:pPr>
            <a:r>
              <a:rPr lang="en-US" sz="1700" dirty="0">
                <a:solidFill>
                  <a:prstClr val="white"/>
                </a:solidFill>
              </a:rPr>
              <a:t>90% of customers are within 15 miles of a location</a:t>
            </a:r>
          </a:p>
          <a:p>
            <a:pPr marL="228600" lvl="0" indent="-228600">
              <a:lnSpc>
                <a:spcPct val="90000"/>
              </a:lnSpc>
              <a:spcBef>
                <a:spcPts val="600"/>
              </a:spcBef>
              <a:buBlip>
                <a:blip r:embed="rId6"/>
              </a:buBlip>
            </a:pPr>
            <a:r>
              <a:rPr lang="en-US" sz="1700" dirty="0">
                <a:solidFill>
                  <a:prstClr val="white"/>
                </a:solidFill>
              </a:rPr>
              <a:t>Free pick-up from the office or home</a:t>
            </a:r>
          </a:p>
        </p:txBody>
      </p:sp>
      <p:sp>
        <p:nvSpPr>
          <p:cNvPr id="16" name="Rectangle 15"/>
          <p:cNvSpPr/>
          <p:nvPr/>
        </p:nvSpPr>
        <p:spPr>
          <a:xfrm>
            <a:off x="6471020" y="3479594"/>
            <a:ext cx="2672980" cy="2386921"/>
          </a:xfrm>
          <a:prstGeom prst="rect">
            <a:avLst/>
          </a:prstGeom>
          <a:solidFill>
            <a:srgbClr val="005424"/>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228600" lvl="0" indent="-228600">
              <a:lnSpc>
                <a:spcPct val="90000"/>
              </a:lnSpc>
              <a:spcBef>
                <a:spcPts val="600"/>
              </a:spcBef>
              <a:buBlip>
                <a:blip r:embed="rId6"/>
              </a:buBlip>
            </a:pPr>
            <a:r>
              <a:rPr lang="en-US" sz="1700" dirty="0">
                <a:solidFill>
                  <a:prstClr val="white"/>
                </a:solidFill>
              </a:rPr>
              <a:t>Truck</a:t>
            </a:r>
          </a:p>
          <a:p>
            <a:pPr marL="228600" lvl="0" indent="-228600">
              <a:lnSpc>
                <a:spcPct val="90000"/>
              </a:lnSpc>
              <a:spcBef>
                <a:spcPts val="600"/>
              </a:spcBef>
              <a:buBlip>
                <a:blip r:embed="rId6"/>
              </a:buBlip>
            </a:pPr>
            <a:r>
              <a:rPr lang="en-US" sz="1700" dirty="0">
                <a:solidFill>
                  <a:prstClr val="white"/>
                </a:solidFill>
              </a:rPr>
              <a:t>Commute (Vanpool) </a:t>
            </a:r>
          </a:p>
          <a:p>
            <a:pPr marL="228600" lvl="0" indent="-228600">
              <a:lnSpc>
                <a:spcPct val="90000"/>
              </a:lnSpc>
              <a:spcBef>
                <a:spcPts val="600"/>
              </a:spcBef>
              <a:buBlip>
                <a:blip r:embed="rId6"/>
              </a:buBlip>
            </a:pPr>
            <a:r>
              <a:rPr lang="en-US" sz="1700" dirty="0">
                <a:solidFill>
                  <a:prstClr val="white"/>
                </a:solidFill>
              </a:rPr>
              <a:t>Car Sales</a:t>
            </a:r>
          </a:p>
          <a:p>
            <a:pPr marL="228600" lvl="0" indent="-228600">
              <a:lnSpc>
                <a:spcPct val="90000"/>
              </a:lnSpc>
              <a:spcBef>
                <a:spcPts val="600"/>
              </a:spcBef>
              <a:buBlip>
                <a:blip r:embed="rId6"/>
              </a:buBlip>
            </a:pPr>
            <a:r>
              <a:rPr lang="en-US" sz="1700" dirty="0">
                <a:solidFill>
                  <a:prstClr val="white"/>
                </a:solidFill>
              </a:rPr>
              <a:t>Fleet Management</a:t>
            </a:r>
          </a:p>
        </p:txBody>
      </p:sp>
      <p:sp>
        <p:nvSpPr>
          <p:cNvPr id="21" name="Rectangle 20"/>
          <p:cNvSpPr/>
          <p:nvPr/>
        </p:nvSpPr>
        <p:spPr>
          <a:xfrm>
            <a:off x="991570" y="3479594"/>
            <a:ext cx="2672980" cy="2358215"/>
          </a:xfrm>
          <a:prstGeom prst="rect">
            <a:avLst/>
          </a:prstGeom>
          <a:solidFill>
            <a:srgbClr val="005424"/>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228600" lvl="0" indent="-228600">
              <a:lnSpc>
                <a:spcPct val="90000"/>
              </a:lnSpc>
              <a:spcBef>
                <a:spcPts val="600"/>
              </a:spcBef>
              <a:buBlip>
                <a:blip r:embed="rId6"/>
              </a:buBlip>
            </a:pPr>
            <a:r>
              <a:rPr lang="en-US" sz="1700" dirty="0">
                <a:solidFill>
                  <a:schemeClr val="bg1"/>
                </a:solidFill>
              </a:rPr>
              <a:t>NASPO Agreement</a:t>
            </a:r>
          </a:p>
          <a:p>
            <a:pPr marL="228600" lvl="0" indent="-228600">
              <a:lnSpc>
                <a:spcPct val="90000"/>
              </a:lnSpc>
              <a:spcBef>
                <a:spcPts val="600"/>
              </a:spcBef>
              <a:buBlip>
                <a:blip r:embed="rId6"/>
              </a:buBlip>
            </a:pPr>
            <a:r>
              <a:rPr lang="en-US" sz="1700" dirty="0">
                <a:solidFill>
                  <a:schemeClr val="bg1"/>
                </a:solidFill>
              </a:rPr>
              <a:t>Mileage reimbursement alternative</a:t>
            </a:r>
          </a:p>
          <a:p>
            <a:pPr marL="228600" lvl="0" indent="-228600">
              <a:lnSpc>
                <a:spcPct val="90000"/>
              </a:lnSpc>
              <a:spcBef>
                <a:spcPts val="600"/>
              </a:spcBef>
              <a:buBlip>
                <a:blip r:embed="rId6"/>
              </a:buBlip>
            </a:pPr>
            <a:r>
              <a:rPr lang="en-US" sz="1700" dirty="0">
                <a:solidFill>
                  <a:schemeClr val="bg1"/>
                </a:solidFill>
              </a:rPr>
              <a:t>Elimination of Airport fees with Home-City network</a:t>
            </a:r>
          </a:p>
          <a:p>
            <a:pPr marL="228600" lvl="0" indent="-228600">
              <a:lnSpc>
                <a:spcPct val="90000"/>
              </a:lnSpc>
              <a:spcBef>
                <a:spcPts val="600"/>
              </a:spcBef>
              <a:buBlip>
                <a:blip r:embed="rId6"/>
              </a:buBlip>
            </a:pPr>
            <a:r>
              <a:rPr lang="en-US" sz="1700" dirty="0">
                <a:solidFill>
                  <a:schemeClr val="bg1"/>
                </a:solidFill>
              </a:rPr>
              <a:t>Weekly and Monthly Discounted Rates</a:t>
            </a:r>
          </a:p>
        </p:txBody>
      </p:sp>
      <p:grpSp>
        <p:nvGrpSpPr>
          <p:cNvPr id="5" name="Group 4"/>
          <p:cNvGrpSpPr/>
          <p:nvPr/>
        </p:nvGrpSpPr>
        <p:grpSpPr>
          <a:xfrm>
            <a:off x="991570" y="1398045"/>
            <a:ext cx="2672980" cy="2081549"/>
            <a:chOff x="991570" y="1398045"/>
            <a:chExt cx="2672980" cy="2081549"/>
          </a:xfrm>
        </p:grpSpPr>
        <p:sp>
          <p:nvSpPr>
            <p:cNvPr id="7" name="Rectangle 6"/>
            <p:cNvSpPr/>
            <p:nvPr/>
          </p:nvSpPr>
          <p:spPr>
            <a:xfrm>
              <a:off x="991570" y="1398045"/>
              <a:ext cx="2672980" cy="2081549"/>
            </a:xfrm>
            <a:prstGeom prst="rect">
              <a:avLst/>
            </a:prstGeom>
            <a:solidFill>
              <a:srgbClr val="009542"/>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pic>
          <p:nvPicPr>
            <p:cNvPr id="28" name="Picture 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142234">
              <a:off x="1686974" y="1849632"/>
              <a:ext cx="1400700" cy="1050525"/>
            </a:xfrm>
            <a:prstGeom prst="rect">
              <a:avLst/>
            </a:prstGeom>
          </p:spPr>
        </p:pic>
        <p:pic>
          <p:nvPicPr>
            <p:cNvPr id="29" name="Picture 2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142234">
              <a:off x="2528770" y="1605473"/>
              <a:ext cx="1101832" cy="826374"/>
            </a:xfrm>
            <a:prstGeom prst="rect">
              <a:avLst/>
            </a:prstGeom>
          </p:spPr>
        </p:pic>
        <p:pic>
          <p:nvPicPr>
            <p:cNvPr id="30" name="Picture 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142234">
              <a:off x="1158380" y="1852595"/>
              <a:ext cx="1101832" cy="826374"/>
            </a:xfrm>
            <a:prstGeom prst="rect">
              <a:avLst/>
            </a:prstGeom>
          </p:spPr>
        </p:pic>
      </p:grpSp>
      <p:grpSp>
        <p:nvGrpSpPr>
          <p:cNvPr id="22" name="Group 21"/>
          <p:cNvGrpSpPr/>
          <p:nvPr/>
        </p:nvGrpSpPr>
        <p:grpSpPr>
          <a:xfrm>
            <a:off x="3592892" y="1398045"/>
            <a:ext cx="2983526" cy="2081549"/>
            <a:chOff x="3592892" y="1398045"/>
            <a:chExt cx="2983526" cy="2081549"/>
          </a:xfrm>
        </p:grpSpPr>
        <p:sp>
          <p:nvSpPr>
            <p:cNvPr id="12" name="Rectangle 11"/>
            <p:cNvSpPr/>
            <p:nvPr/>
          </p:nvSpPr>
          <p:spPr>
            <a:xfrm>
              <a:off x="3735244" y="1398045"/>
              <a:ext cx="2672980" cy="2081549"/>
            </a:xfrm>
            <a:prstGeom prst="rect">
              <a:avLst/>
            </a:prstGeom>
            <a:solidFill>
              <a:srgbClr val="009542"/>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grpSp>
          <p:nvGrpSpPr>
            <p:cNvPr id="31" name="Group 30"/>
            <p:cNvGrpSpPr/>
            <p:nvPr/>
          </p:nvGrpSpPr>
          <p:grpSpPr>
            <a:xfrm>
              <a:off x="3592892" y="1447895"/>
              <a:ext cx="2983526" cy="1435940"/>
              <a:chOff x="-4851286" y="4022690"/>
              <a:chExt cx="3382973" cy="1628190"/>
            </a:xfrm>
          </p:grpSpPr>
          <p:pic>
            <p:nvPicPr>
              <p:cNvPr id="32" name="Picture 2" descr="\\psf\Host\Volumes\Jobs_010613\0988_SW_EnterpriseFarrellCarRentalShow\Images\usmap copy.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51286" y="4024313"/>
                <a:ext cx="3382973" cy="1626567"/>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Oval 32"/>
              <p:cNvSpPr/>
              <p:nvPr/>
            </p:nvSpPr>
            <p:spPr>
              <a:xfrm>
                <a:off x="-2236401" y="414828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2334928" y="418126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2236401" y="405136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2311079" y="410530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2215829" y="423701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147401" y="415804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2302972" y="434640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2401499" y="437938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2302972" y="42494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2377650" y="43034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2282400" y="443513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2213972" y="435616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469960" y="428756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401532" y="420859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557103" y="439695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536531" y="448568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2468103" y="440671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61875" y="455022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60402" y="458320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361875" y="44533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436553" y="450724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428446" y="474834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2526973" y="478132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2428446" y="465142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503124" y="470536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461667" y="484238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641516" y="457246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2740043" y="460544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2641516" y="447555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2716194" y="45294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2620944" y="466119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2552516" y="458223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708087" y="477058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806614" y="480356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708087" y="467367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782765" y="47276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87515" y="485931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619087" y="478035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552516" y="495640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2628808" y="498938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2530281" y="48594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2604959" y="49134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2578197" y="513682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2596852" y="50576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2676678" y="508515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2549227" y="522072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2525694" y="510178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2792500" y="496984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2891027" y="500282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2792500" y="487293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2867178" y="492686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2771928" y="505857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703500" y="497961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2859071" y="507105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2933749" y="51249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2468103" y="53041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2513057" y="51664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512325" y="529238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490763" y="522070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2771801" y="424794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870328" y="428091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957735" y="423614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751229" y="433667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822427" y="437368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2838372" y="444606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2936899" y="447903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2913050" y="440308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2817800" y="453479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749372" y="44558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3025932" y="429849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124459" y="433146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025932" y="420157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3100610" y="4255511"/>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005360" y="4387221"/>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36932" y="430825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092503" y="449661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3191030" y="452958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3092503" y="439969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3167181" y="4453631"/>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3071931" y="4585341"/>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3003503" y="450637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2897275" y="464988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2995802" y="468285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2897275" y="455296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2971953" y="460690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2876703" y="473861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2808275" y="465964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2963846" y="484800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3062373" y="488097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2963846" y="475108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3038524" y="480502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2943274" y="493673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874846" y="485776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3176916" y="467212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3275443" y="470510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3176916" y="45752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3251594" y="462914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3156344" y="476085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3087916" y="46818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243487" y="487024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3342014" y="490322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3243487" y="477332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3318165" y="482726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222915" y="495897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3154487" y="48800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3065681" y="505606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3164208" y="508903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3065681" y="495914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140359" y="501308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3045109" y="514479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2976681" y="50658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p:nvPr/>
            </p:nvSpPr>
            <p:spPr>
              <a:xfrm>
                <a:off x="-3230779" y="528715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p:nvPr/>
            </p:nvSpPr>
            <p:spPr>
              <a:xfrm>
                <a:off x="-3132252" y="515726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3206930" y="521120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3327900" y="506950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3426427" y="510248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3327900" y="49725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3402578" y="50265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3307328" y="515823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3238900" y="507926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3220614" y="514334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3394471" y="51707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3335568" y="521120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3305471" y="52773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3221372" y="414258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3319899" y="417556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3200800" y="423131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3132372" y="415234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3287943" y="434070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3386470" y="437368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3287943" y="42437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3362621" y="42977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3267371" y="442943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3198943" y="435046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3475503" y="419313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3574030" y="422610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3550181" y="415015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3454931" y="428186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3386503" y="420289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3542074" y="439125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3640601" y="442422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3542074" y="429433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3616752" y="434827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3521502" y="447998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3453074" y="440101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3346846" y="454452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3445373" y="457750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346846" y="44476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3421524" y="450154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3326274" y="463325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3257846" y="45542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3413417" y="474264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3511944" y="477562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3413417" y="464572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3488095" y="469966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3392845" y="483137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3324417" y="47524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3626487" y="456676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3725014" y="459974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3626487" y="446985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3701165" y="45237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3605915" y="465549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3537487" y="457653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3693058" y="476488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3791585" y="479786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3693058" y="466797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3767736" y="47219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3672486" y="485361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3604058" y="477465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3515252" y="495070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3613779" y="498368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3515252" y="48537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3589930" y="49077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3494680" y="503943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3426252" y="496046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3465786" y="487179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3581823" y="50519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3515252" y="512256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3777471" y="496414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3875998" y="499712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3777471" y="486723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3852149" y="492116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3756899" y="505287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3688471" y="497391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3942569" y="519524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3918720" y="511928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3823470" y="525099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3428109" y="542715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3302180" y="545651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3693982" y="539113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3515252" y="543962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3794948" y="535534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3235630" y="555816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3266469" y="550628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3779203" y="404809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3660104" y="410385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3747247" y="421324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3845774" y="424621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3747247" y="411632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3821925" y="417026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3726675" y="430197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3658247" y="422300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3934807" y="4065671"/>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4033334" y="409864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4009485" y="402269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3914235" y="415440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3845807" y="407543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4001378" y="4263791"/>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4099905" y="429676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4001378" y="416687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4076056" y="422081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3980806" y="435252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3912378" y="427355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3806150" y="441706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3904677" y="445003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3806150" y="432014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3880828" y="437408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3785578" y="450579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3717150" y="442682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3872721" y="461518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3971248" y="464815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3872721" y="451826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3947399" y="457220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3852149" y="470391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3783721" y="462494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4085791" y="443930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4184318" y="447227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4085791" y="434238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4160469" y="439632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4065219" y="452803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3996791" y="444906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4152362" y="463742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4250889" y="467039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4152362" y="454050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4227040" y="459444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4131790" y="472615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4063362" y="464718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3974556" y="482324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4073083" y="485621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3974556" y="472632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4049234" y="478026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3953984" y="491197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3885556" y="483300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4041127" y="492444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4020555" y="511009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4236775" y="473976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4147775" y="4846447"/>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3907985" y="521096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4006512" y="524393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3982663" y="516798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3887413" y="529969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3974556" y="540908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4073083" y="544205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3974556" y="531216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4049234" y="536610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4119096" y="551605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3885556" y="541884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4166790" y="403034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4146218" y="411907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4077790" y="404010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4225693" y="423416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4225693" y="413724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4205121" y="432289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4136693" y="424392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4292264" y="4432284"/>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4292264" y="433536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4271692" y="4521013"/>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4203264" y="444204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4025458" y="4559722"/>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4305099" y="4650105"/>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4138920" y="4763896"/>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4063186" y="517070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4150329" y="5280099"/>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4150329" y="518318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4129757" y="5368828"/>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4061329" y="5289860"/>
                <a:ext cx="95250" cy="91440"/>
              </a:xfrm>
              <a:prstGeom prst="ellipse">
                <a:avLst/>
              </a:prstGeom>
              <a:solidFill>
                <a:srgbClr val="009542">
                  <a:alpha val="49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3" name="Group 22"/>
          <p:cNvGrpSpPr/>
          <p:nvPr/>
        </p:nvGrpSpPr>
        <p:grpSpPr>
          <a:xfrm>
            <a:off x="6471020" y="1398045"/>
            <a:ext cx="2672980" cy="2081549"/>
            <a:chOff x="6471020" y="1398045"/>
            <a:chExt cx="2672980" cy="2081549"/>
          </a:xfrm>
        </p:grpSpPr>
        <p:sp>
          <p:nvSpPr>
            <p:cNvPr id="17" name="Rectangle 16"/>
            <p:cNvSpPr/>
            <p:nvPr/>
          </p:nvSpPr>
          <p:spPr>
            <a:xfrm>
              <a:off x="6471020" y="1398045"/>
              <a:ext cx="2672980" cy="2081549"/>
            </a:xfrm>
            <a:prstGeom prst="rect">
              <a:avLst/>
            </a:prstGeom>
            <a:solidFill>
              <a:srgbClr val="009542"/>
            </a:solidFill>
            <a:ln>
              <a:noFill/>
            </a:ln>
            <a:effectLst>
              <a:outerShdw blurRad="222250" dist="38100" dir="2700000"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pic>
          <p:nvPicPr>
            <p:cNvPr id="10243" name="Picture 3" descr="\\psf\Host\Volumes\Jobs_010613\0994_SW_EnterpriseKatieDuke\images\185545259.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923703" y="2194938"/>
              <a:ext cx="895350" cy="615138"/>
            </a:xfrm>
            <a:prstGeom prst="rect">
              <a:avLst/>
            </a:prstGeom>
            <a:noFill/>
            <a:extLst>
              <a:ext uri="{909E8E84-426E-40dd-AFC4-6F175D3DCCD1}">
                <a14:hiddenFill xmlns:a14="http://schemas.microsoft.com/office/drawing/2010/main" xmlns="">
                  <a:solidFill>
                    <a:srgbClr val="FFFFFF"/>
                  </a:solidFill>
                </a14:hiddenFill>
              </a:ext>
            </a:extLst>
          </p:spPr>
        </p:pic>
        <p:pic>
          <p:nvPicPr>
            <p:cNvPr id="309" name="Picture 3" descr="\\psf\Host\Volumes\Jobs_010613\0994_SW_EnterpriseKatieDuke\images\185545259.pn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807510" y="1642403"/>
              <a:ext cx="942975" cy="462001"/>
            </a:xfrm>
            <a:prstGeom prst="rect">
              <a:avLst/>
            </a:prstGeom>
            <a:noFill/>
            <a:extLst>
              <a:ext uri="{909E8E84-426E-40dd-AFC4-6F175D3DCCD1}">
                <a14:hiddenFill xmlns:a14="http://schemas.microsoft.com/office/drawing/2010/main" xmlns="">
                  <a:solidFill>
                    <a:srgbClr val="FFFFFF"/>
                  </a:solidFill>
                </a14:hiddenFill>
              </a:ext>
            </a:extLst>
          </p:spPr>
        </p:pic>
        <p:pic>
          <p:nvPicPr>
            <p:cNvPr id="310" name="Picture 3" descr="\\psf\Host\Volumes\Jobs_010613\0994_SW_EnterpriseKatieDuke\images\185545259.pn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890090" y="1601109"/>
              <a:ext cx="962576" cy="511151"/>
            </a:xfrm>
            <a:prstGeom prst="rect">
              <a:avLst/>
            </a:prstGeom>
            <a:noFill/>
            <a:extLst>
              <a:ext uri="{909E8E84-426E-40dd-AFC4-6F175D3DCCD1}">
                <a14:hiddenFill xmlns:a14="http://schemas.microsoft.com/office/drawing/2010/main" xmlns="">
                  <a:solidFill>
                    <a:srgbClr val="FFFFFF"/>
                  </a:solidFill>
                </a14:hiddenFill>
              </a:ext>
            </a:extLst>
          </p:spPr>
        </p:pic>
        <p:pic>
          <p:nvPicPr>
            <p:cNvPr id="311" name="Picture 3" descr="\\psf\Host\Volumes\Jobs_010613\0994_SW_EnterpriseKatieDuke\images\185545259.png"/>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7819053" y="2214151"/>
              <a:ext cx="931432" cy="61513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Group 7"/>
          <p:cNvGrpSpPr/>
          <p:nvPr/>
        </p:nvGrpSpPr>
        <p:grpSpPr>
          <a:xfrm>
            <a:off x="991570" y="2925961"/>
            <a:ext cx="2672980" cy="553633"/>
            <a:chOff x="991570" y="2925961"/>
            <a:chExt cx="2672980" cy="553633"/>
          </a:xfrm>
        </p:grpSpPr>
        <p:sp>
          <p:nvSpPr>
            <p:cNvPr id="9" name="Rectangle 8"/>
            <p:cNvSpPr/>
            <p:nvPr/>
          </p:nvSpPr>
          <p:spPr>
            <a:xfrm>
              <a:off x="991570" y="2925961"/>
              <a:ext cx="2672980" cy="553633"/>
            </a:xfrm>
            <a:prstGeom prst="rect">
              <a:avLst/>
            </a:prstGeom>
            <a:solidFill>
              <a:srgbClr val="00713A"/>
            </a:solidFill>
            <a:ln>
              <a:noFill/>
            </a:ln>
            <a:effectLst>
              <a:innerShdw blurRad="180975" dist="50800" dir="576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10" name="Rectangle 9"/>
            <p:cNvSpPr/>
            <p:nvPr/>
          </p:nvSpPr>
          <p:spPr>
            <a:xfrm>
              <a:off x="1053737" y="2963934"/>
              <a:ext cx="2610813" cy="400110"/>
            </a:xfrm>
            <a:prstGeom prst="rect">
              <a:avLst/>
            </a:prstGeom>
          </p:spPr>
          <p:txBody>
            <a:bodyPr wrap="square">
              <a:spAutoFit/>
            </a:bodyPr>
            <a:lstStyle/>
            <a:p>
              <a:pPr algn="ctr"/>
              <a:r>
                <a:rPr lang="en-US" sz="2000" b="1" dirty="0">
                  <a:solidFill>
                    <a:srgbClr val="FFFFFF"/>
                  </a:solidFill>
                </a:rPr>
                <a:t>SAVINGS</a:t>
              </a:r>
            </a:p>
          </p:txBody>
        </p:sp>
      </p:grpSp>
      <p:grpSp>
        <p:nvGrpSpPr>
          <p:cNvPr id="13" name="Group 12"/>
          <p:cNvGrpSpPr/>
          <p:nvPr/>
        </p:nvGrpSpPr>
        <p:grpSpPr>
          <a:xfrm>
            <a:off x="3735244" y="2925961"/>
            <a:ext cx="2672980" cy="553633"/>
            <a:chOff x="3735244" y="2925961"/>
            <a:chExt cx="2672980" cy="553633"/>
          </a:xfrm>
        </p:grpSpPr>
        <p:sp>
          <p:nvSpPr>
            <p:cNvPr id="14" name="Rectangle 13"/>
            <p:cNvSpPr/>
            <p:nvPr/>
          </p:nvSpPr>
          <p:spPr>
            <a:xfrm>
              <a:off x="3735244" y="2925961"/>
              <a:ext cx="2672980" cy="553633"/>
            </a:xfrm>
            <a:prstGeom prst="rect">
              <a:avLst/>
            </a:prstGeom>
            <a:solidFill>
              <a:srgbClr val="00713A"/>
            </a:solidFill>
            <a:ln>
              <a:noFill/>
            </a:ln>
            <a:effectLst>
              <a:innerShdw blurRad="180975" dist="50800" dir="576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15" name="Rectangle 14"/>
            <p:cNvSpPr/>
            <p:nvPr/>
          </p:nvSpPr>
          <p:spPr>
            <a:xfrm>
              <a:off x="3975819" y="2963934"/>
              <a:ext cx="2199915" cy="400110"/>
            </a:xfrm>
            <a:prstGeom prst="rect">
              <a:avLst/>
            </a:prstGeom>
          </p:spPr>
          <p:txBody>
            <a:bodyPr wrap="square">
              <a:spAutoFit/>
            </a:bodyPr>
            <a:lstStyle/>
            <a:p>
              <a:pPr algn="ctr"/>
              <a:r>
                <a:rPr lang="en-US" sz="2000" b="1" dirty="0">
                  <a:solidFill>
                    <a:srgbClr val="FFFFFF"/>
                  </a:solidFill>
                </a:rPr>
                <a:t>CONVENIENCE</a:t>
              </a:r>
            </a:p>
          </p:txBody>
        </p:sp>
      </p:grpSp>
      <p:grpSp>
        <p:nvGrpSpPr>
          <p:cNvPr id="18" name="Group 17"/>
          <p:cNvGrpSpPr/>
          <p:nvPr/>
        </p:nvGrpSpPr>
        <p:grpSpPr>
          <a:xfrm>
            <a:off x="6471020" y="2925961"/>
            <a:ext cx="2672980" cy="553633"/>
            <a:chOff x="6471020" y="2925961"/>
            <a:chExt cx="2672980" cy="553633"/>
          </a:xfrm>
        </p:grpSpPr>
        <p:sp>
          <p:nvSpPr>
            <p:cNvPr id="19" name="Rectangle 18"/>
            <p:cNvSpPr/>
            <p:nvPr/>
          </p:nvSpPr>
          <p:spPr>
            <a:xfrm>
              <a:off x="6471020" y="2925961"/>
              <a:ext cx="2672980" cy="553633"/>
            </a:xfrm>
            <a:prstGeom prst="rect">
              <a:avLst/>
            </a:prstGeom>
            <a:solidFill>
              <a:srgbClr val="00713A"/>
            </a:solidFill>
            <a:ln>
              <a:noFill/>
            </a:ln>
            <a:effectLst>
              <a:innerShdw blurRad="180975" dist="50800" dir="576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542"/>
                </a:solidFill>
              </a:endParaRPr>
            </a:p>
          </p:txBody>
        </p:sp>
        <p:sp>
          <p:nvSpPr>
            <p:cNvPr id="20" name="Rectangle 19"/>
            <p:cNvSpPr/>
            <p:nvPr/>
          </p:nvSpPr>
          <p:spPr>
            <a:xfrm>
              <a:off x="6526436" y="2963934"/>
              <a:ext cx="2617564" cy="400110"/>
            </a:xfrm>
            <a:prstGeom prst="rect">
              <a:avLst/>
            </a:prstGeom>
          </p:spPr>
          <p:txBody>
            <a:bodyPr wrap="square">
              <a:spAutoFit/>
            </a:bodyPr>
            <a:lstStyle/>
            <a:p>
              <a:pPr algn="ctr"/>
              <a:r>
                <a:rPr lang="en-US" sz="2000" b="1" dirty="0">
                  <a:solidFill>
                    <a:srgbClr val="FFFFFF"/>
                  </a:solidFill>
                </a:rPr>
                <a:t>OPTIONS</a:t>
              </a:r>
            </a:p>
          </p:txBody>
        </p:sp>
      </p:grpSp>
    </p:spTree>
    <p:extLst>
      <p:ext uri="{BB962C8B-B14F-4D97-AF65-F5344CB8AC3E}">
        <p14:creationId xmlns:p14="http://schemas.microsoft.com/office/powerpoint/2010/main" val="72201243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21"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1_Office Theme">
  <a:themeElements>
    <a:clrScheme name="Enterprise Holdings">
      <a:dk1>
        <a:srgbClr val="5F6062"/>
      </a:dk1>
      <a:lt1>
        <a:sysClr val="window" lastClr="FFFFFF"/>
      </a:lt1>
      <a:dk2>
        <a:srgbClr val="477CB3"/>
      </a:dk2>
      <a:lt2>
        <a:srgbClr val="F8F8F8"/>
      </a:lt2>
      <a:accent1>
        <a:srgbClr val="DDDDDD"/>
      </a:accent1>
      <a:accent2>
        <a:srgbClr val="FF9400"/>
      </a:accent2>
      <a:accent3>
        <a:srgbClr val="B3B4B7"/>
      </a:accent3>
      <a:accent4>
        <a:srgbClr val="828282"/>
      </a:accent4>
      <a:accent5>
        <a:srgbClr val="505055"/>
      </a:accent5>
      <a:accent6>
        <a:srgbClr val="4177B3"/>
      </a:accent6>
      <a:hlink>
        <a:srgbClr val="FF9400"/>
      </a:hlink>
      <a:folHlink>
        <a:srgbClr val="4177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Enterprise Holdings">
      <a:dk1>
        <a:srgbClr val="5F6062"/>
      </a:dk1>
      <a:lt1>
        <a:sysClr val="window" lastClr="FFFFFF"/>
      </a:lt1>
      <a:dk2>
        <a:srgbClr val="477CB3"/>
      </a:dk2>
      <a:lt2>
        <a:srgbClr val="F8F8F8"/>
      </a:lt2>
      <a:accent1>
        <a:srgbClr val="DDDDDD"/>
      </a:accent1>
      <a:accent2>
        <a:srgbClr val="FF9400"/>
      </a:accent2>
      <a:accent3>
        <a:srgbClr val="B3B4B7"/>
      </a:accent3>
      <a:accent4>
        <a:srgbClr val="828282"/>
      </a:accent4>
      <a:accent5>
        <a:srgbClr val="505055"/>
      </a:accent5>
      <a:accent6>
        <a:srgbClr val="4177B3"/>
      </a:accent6>
      <a:hlink>
        <a:srgbClr val="FF9400"/>
      </a:hlink>
      <a:folHlink>
        <a:srgbClr val="4177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Enterprise Holdings">
      <a:dk1>
        <a:srgbClr val="5F6062"/>
      </a:dk1>
      <a:lt1>
        <a:sysClr val="window" lastClr="FFFFFF"/>
      </a:lt1>
      <a:dk2>
        <a:srgbClr val="477CB3"/>
      </a:dk2>
      <a:lt2>
        <a:srgbClr val="F8F8F8"/>
      </a:lt2>
      <a:accent1>
        <a:srgbClr val="DDDDDD"/>
      </a:accent1>
      <a:accent2>
        <a:srgbClr val="FF9400"/>
      </a:accent2>
      <a:accent3>
        <a:srgbClr val="B3B4B7"/>
      </a:accent3>
      <a:accent4>
        <a:srgbClr val="828282"/>
      </a:accent4>
      <a:accent5>
        <a:srgbClr val="505055"/>
      </a:accent5>
      <a:accent6>
        <a:srgbClr val="4177B3"/>
      </a:accent6>
      <a:hlink>
        <a:srgbClr val="FF9400"/>
      </a:hlink>
      <a:folHlink>
        <a:srgbClr val="4177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Custom 2">
      <a:dk1>
        <a:srgbClr val="5F6062"/>
      </a:dk1>
      <a:lt1>
        <a:sysClr val="window" lastClr="FFFFFF"/>
      </a:lt1>
      <a:dk2>
        <a:srgbClr val="477CB3"/>
      </a:dk2>
      <a:lt2>
        <a:srgbClr val="F8F8F8"/>
      </a:lt2>
      <a:accent1>
        <a:srgbClr val="DDDDDD"/>
      </a:accent1>
      <a:accent2>
        <a:srgbClr val="FF9400"/>
      </a:accent2>
      <a:accent3>
        <a:srgbClr val="B3B4B7"/>
      </a:accent3>
      <a:accent4>
        <a:srgbClr val="828282"/>
      </a:accent4>
      <a:accent5>
        <a:srgbClr val="505055"/>
      </a:accent5>
      <a:accent6>
        <a:srgbClr val="4177B3"/>
      </a:accent6>
      <a:hlink>
        <a:srgbClr val="FFFFFF"/>
      </a:hlink>
      <a:folHlink>
        <a:srgbClr val="203B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a:buBlip>
            <a:blip xmlns:r="http://schemas.openxmlformats.org/officeDocument/2006/relationships" r:embed="rId1"/>
          </a:buBlip>
          <a:defRPr sz="2400" dirty="0" err="1" smtClean="0">
            <a:solidFill>
              <a:srgbClr val="FFFFFF"/>
            </a:soli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26783</TotalTime>
  <Words>1671</Words>
  <Application>Microsoft Office PowerPoint</Application>
  <PresentationFormat>On-screen Show (4:3)</PresentationFormat>
  <Paragraphs>367</Paragraphs>
  <Slides>21</Slides>
  <Notes>21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ＭＳ Ｐゴシック</vt:lpstr>
      <vt:lpstr>Arial</vt:lpstr>
      <vt:lpstr>Arial Black</vt:lpstr>
      <vt:lpstr>Calibri</vt:lpstr>
      <vt:lpstr>ＭＳ 明朝</vt:lpstr>
      <vt:lpstr>Tw Cen MT</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User</cp:lastModifiedBy>
  <cp:revision>644</cp:revision>
  <cp:lastPrinted>2017-05-17T13:40:39Z</cp:lastPrinted>
  <dcterms:created xsi:type="dcterms:W3CDTF">2010-04-12T23:12:02Z</dcterms:created>
  <dcterms:modified xsi:type="dcterms:W3CDTF">2020-01-08T18:04:54Z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Offisync_UniqueId">
    <vt:lpwstr>233955</vt:lpwstr>
  </property>
  <property fmtid="{D5CDD505-2E9C-101B-9397-08002B2CF9AE}" pid="4" name="Offisync_UpdateToken">
    <vt:lpwstr>19</vt:lpwstr>
  </property>
  <property fmtid="{D5CDD505-2E9C-101B-9397-08002B2CF9AE}" pid="5" name="Offisync_ProviderInitializationData">
    <vt:lpwstr>https://hub.ehi.com</vt:lpwstr>
  </property>
  <property fmtid="{D5CDD505-2E9C-101B-9397-08002B2CF9AE}" pid="6" name="Offisync_ServerID">
    <vt:lpwstr>888a21ae-02ff-452f-a816-62d71e304da9</vt:lpwstr>
  </property>
  <property fmtid="{D5CDD505-2E9C-101B-9397-08002B2CF9AE}" pid="7" name="Jive_VersionGuid">
    <vt:lpwstr>9799100e-67ac-426f-bc96-1519b47ee4dc</vt:lpwstr>
  </property>
  <property fmtid="{D5CDD505-2E9C-101B-9397-08002B2CF9AE}" pid="8" name="Jive_LatestUserAccountName">
    <vt:lpwstr>E524HY</vt:lpwstr>
  </property>
</Properties>
</file>