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7" r:id="rId2"/>
    <p:sldId id="256" r:id="rId3"/>
    <p:sldId id="258" r:id="rId4"/>
    <p:sldId id="259" r:id="rId5"/>
    <p:sldId id="261" r:id="rId6"/>
    <p:sldId id="262" r:id="rId7"/>
    <p:sldId id="263" r:id="rId8"/>
    <p:sldId id="264" r:id="rId9"/>
    <p:sldId id="270" r:id="rId10"/>
    <p:sldId id="271" r:id="rId11"/>
    <p:sldId id="272" r:id="rId12"/>
    <p:sldId id="273" r:id="rId13"/>
    <p:sldId id="274" r:id="rId14"/>
    <p:sldId id="276" r:id="rId15"/>
    <p:sldId id="277" r:id="rId16"/>
    <p:sldId id="278" r:id="rId17"/>
    <p:sldId id="279" r:id="rId18"/>
    <p:sldId id="280" r:id="rId19"/>
    <p:sldId id="283" r:id="rId20"/>
    <p:sldId id="284" r:id="rId21"/>
    <p:sldId id="285" r:id="rId22"/>
    <p:sldId id="286" r:id="rId23"/>
    <p:sldId id="287" r:id="rId24"/>
    <p:sldId id="288" r:id="rId25"/>
    <p:sldId id="289" r:id="rId26"/>
    <p:sldId id="290" r:id="rId27"/>
    <p:sldId id="291" r:id="rId28"/>
    <p:sldId id="293" r:id="rId29"/>
    <p:sldId id="294" r:id="rId30"/>
    <p:sldId id="295" r:id="rId31"/>
    <p:sldId id="298" r:id="rId32"/>
    <p:sldId id="296" r:id="rId33"/>
    <p:sldId id="297" r:id="rId34"/>
    <p:sldId id="299" r:id="rId35"/>
    <p:sldId id="300" r:id="rId36"/>
    <p:sldId id="301" r:id="rId37"/>
    <p:sldId id="275" r:id="rId38"/>
    <p:sldId id="265" r:id="rId39"/>
    <p:sldId id="266" r:id="rId40"/>
    <p:sldId id="267" r:id="rId41"/>
    <p:sldId id="268" r:id="rId42"/>
    <p:sldId id="269" r:id="rId43"/>
    <p:sldId id="26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9" d="100"/>
          <a:sy n="109" d="100"/>
        </p:scale>
        <p:origin x="636" y="102"/>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D0AC6-D137-2449-B607-46C7F68231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583D37-7FB8-C74F-BC5A-2D73690843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371D2C-1A8C-A24D-8A57-69FA7C4A3221}" type="datetimeFigureOut">
              <a:rPr lang="en-US" smtClean="0"/>
              <a:t>8/30/2021</a:t>
            </a:fld>
            <a:endParaRPr lang="en-US"/>
          </a:p>
        </p:txBody>
      </p:sp>
      <p:sp>
        <p:nvSpPr>
          <p:cNvPr id="4" name="Footer Placeholder 3">
            <a:extLst>
              <a:ext uri="{FF2B5EF4-FFF2-40B4-BE49-F238E27FC236}">
                <a16:creationId xmlns:a16="http://schemas.microsoft.com/office/drawing/2014/main" id="{54D6189E-3157-C740-988F-070148560A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672A70-0CB8-3E41-BE28-BBD7ED5C44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4AB7E-1883-9445-8A94-C7882DBB094F}" type="slidenum">
              <a:rPr lang="en-US" smtClean="0"/>
              <a:t>‹#›</a:t>
            </a:fld>
            <a:endParaRPr lang="en-US"/>
          </a:p>
        </p:txBody>
      </p:sp>
    </p:spTree>
    <p:extLst>
      <p:ext uri="{BB962C8B-B14F-4D97-AF65-F5344CB8AC3E}">
        <p14:creationId xmlns:p14="http://schemas.microsoft.com/office/powerpoint/2010/main" val="21687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5446C-040B-434E-A3B1-AE18A10024ED}"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98CE2-8046-4FBC-B0A5-53C753D5DC2E}" type="slidenum">
              <a:rPr lang="en-US" smtClean="0"/>
              <a:t>‹#›</a:t>
            </a:fld>
            <a:endParaRPr lang="en-US"/>
          </a:p>
        </p:txBody>
      </p:sp>
    </p:spTree>
    <p:extLst>
      <p:ext uri="{BB962C8B-B14F-4D97-AF65-F5344CB8AC3E}">
        <p14:creationId xmlns:p14="http://schemas.microsoft.com/office/powerpoint/2010/main" val="360127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FBA1-7192-EA4F-944A-D94EB4F6F561}"/>
              </a:ext>
            </a:extLst>
          </p:cNvPr>
          <p:cNvSpPr>
            <a:spLocks noGrp="1"/>
          </p:cNvSpPr>
          <p:nvPr>
            <p:ph type="ctrTitle"/>
          </p:nvPr>
        </p:nvSpPr>
        <p:spPr>
          <a:xfrm>
            <a:off x="2117558" y="3869357"/>
            <a:ext cx="9529010" cy="1989171"/>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8C684B7A-927A-FF47-9BF4-6ABDF03ECBA5}"/>
              </a:ext>
            </a:extLst>
          </p:cNvPr>
          <p:cNvSpPr>
            <a:spLocks noGrp="1"/>
          </p:cNvSpPr>
          <p:nvPr>
            <p:ph type="subTitle" idx="1"/>
          </p:nvPr>
        </p:nvSpPr>
        <p:spPr>
          <a:xfrm>
            <a:off x="2117558" y="6073541"/>
            <a:ext cx="9529010" cy="56067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1339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25EB-E7DD-7947-9ADE-61E4C0AF4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BCCD3D-234A-944D-A6D9-B83D56B75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78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57AC-7706-494B-9F54-6D27D51B1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4E99D-BC7D-E94E-A4C1-1ED64B62AED6}"/>
              </a:ext>
            </a:extLst>
          </p:cNvPr>
          <p:cNvSpPr>
            <a:spLocks noGrp="1"/>
          </p:cNvSpPr>
          <p:nvPr>
            <p:ph sz="half" idx="1"/>
          </p:nvPr>
        </p:nvSpPr>
        <p:spPr>
          <a:xfrm>
            <a:off x="2002054" y="1825625"/>
            <a:ext cx="4523874" cy="4738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474FB7-3045-A24C-BC58-8480E52AD988}"/>
              </a:ext>
            </a:extLst>
          </p:cNvPr>
          <p:cNvSpPr>
            <a:spLocks noGrp="1"/>
          </p:cNvSpPr>
          <p:nvPr>
            <p:ph sz="half" idx="2"/>
          </p:nvPr>
        </p:nvSpPr>
        <p:spPr>
          <a:xfrm>
            <a:off x="6670306" y="1825625"/>
            <a:ext cx="4985887" cy="4738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06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8D0C-C3F1-7C48-B97F-F2331941D2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542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19FB-D94B-4F48-8A8C-4EA726419306}"/>
              </a:ext>
            </a:extLst>
          </p:cNvPr>
          <p:cNvSpPr>
            <a:spLocks noGrp="1"/>
          </p:cNvSpPr>
          <p:nvPr>
            <p:ph type="title"/>
          </p:nvPr>
        </p:nvSpPr>
        <p:spPr>
          <a:xfrm>
            <a:off x="1992429" y="457200"/>
            <a:ext cx="337846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88894E-E91D-A14B-98BC-B1D920BDA18F}"/>
              </a:ext>
            </a:extLst>
          </p:cNvPr>
          <p:cNvSpPr>
            <a:spLocks noGrp="1"/>
          </p:cNvSpPr>
          <p:nvPr>
            <p:ph idx="1"/>
          </p:nvPr>
        </p:nvSpPr>
        <p:spPr>
          <a:xfrm>
            <a:off x="5568199" y="457200"/>
            <a:ext cx="6172200" cy="6126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457DEF4-FA3A-F744-A2AB-43686B8EFA4A}"/>
              </a:ext>
            </a:extLst>
          </p:cNvPr>
          <p:cNvSpPr>
            <a:spLocks noGrp="1"/>
          </p:cNvSpPr>
          <p:nvPr>
            <p:ph type="body" sz="half" idx="2"/>
          </p:nvPr>
        </p:nvSpPr>
        <p:spPr>
          <a:xfrm>
            <a:off x="1992429" y="2057400"/>
            <a:ext cx="33784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535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09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97DC4-7309-434D-B4DC-8539145D9422}"/>
              </a:ext>
            </a:extLst>
          </p:cNvPr>
          <p:cNvSpPr>
            <a:spLocks noGrp="1"/>
          </p:cNvSpPr>
          <p:nvPr>
            <p:ph type="title"/>
          </p:nvPr>
        </p:nvSpPr>
        <p:spPr>
          <a:xfrm>
            <a:off x="2002054" y="365125"/>
            <a:ext cx="965414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531630-A15E-414E-9A9B-D5B6DFA423A8}"/>
              </a:ext>
            </a:extLst>
          </p:cNvPr>
          <p:cNvSpPr>
            <a:spLocks noGrp="1"/>
          </p:cNvSpPr>
          <p:nvPr>
            <p:ph type="body" idx="1"/>
          </p:nvPr>
        </p:nvSpPr>
        <p:spPr>
          <a:xfrm>
            <a:off x="2002054" y="1825625"/>
            <a:ext cx="9654140" cy="48094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60;p14">
            <a:extLst>
              <a:ext uri="{FF2B5EF4-FFF2-40B4-BE49-F238E27FC236}">
                <a16:creationId xmlns:a16="http://schemas.microsoft.com/office/drawing/2014/main" id="{C014759B-16C6-E343-AAC2-AA03FF19D869}"/>
              </a:ext>
            </a:extLst>
          </p:cNvPr>
          <p:cNvSpPr/>
          <p:nvPr userDrawn="1"/>
        </p:nvSpPr>
        <p:spPr>
          <a:xfrm>
            <a:off x="0" y="-126"/>
            <a:ext cx="1817482" cy="6868135"/>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oboto" panose="02000000000000000000" pitchFamily="2" charset="0"/>
              <a:ea typeface="Roboto" panose="02000000000000000000" pitchFamily="2" charset="0"/>
            </a:endParaRPr>
          </a:p>
        </p:txBody>
      </p:sp>
      <p:pic>
        <p:nvPicPr>
          <p:cNvPr id="8" name="Google Shape;61;p14">
            <a:extLst>
              <a:ext uri="{FF2B5EF4-FFF2-40B4-BE49-F238E27FC236}">
                <a16:creationId xmlns:a16="http://schemas.microsoft.com/office/drawing/2014/main" id="{02F6B471-A908-814D-8A50-4F6BDD32A32F}"/>
              </a:ext>
            </a:extLst>
          </p:cNvPr>
          <p:cNvPicPr preferRelativeResize="0"/>
          <p:nvPr userDrawn="1"/>
        </p:nvPicPr>
        <p:blipFill>
          <a:blip r:embed="rId8">
            <a:alphaModFix/>
          </a:blip>
          <a:stretch>
            <a:fillRect/>
          </a:stretch>
        </p:blipFill>
        <p:spPr>
          <a:xfrm>
            <a:off x="255689" y="222971"/>
            <a:ext cx="1313919" cy="1975699"/>
          </a:xfrm>
          <a:prstGeom prst="rect">
            <a:avLst/>
          </a:prstGeom>
          <a:noFill/>
          <a:ln>
            <a:noFill/>
          </a:ln>
        </p:spPr>
      </p:pic>
      <p:pic>
        <p:nvPicPr>
          <p:cNvPr id="9" name="Picture 8">
            <a:extLst>
              <a:ext uri="{FF2B5EF4-FFF2-40B4-BE49-F238E27FC236}">
                <a16:creationId xmlns:a16="http://schemas.microsoft.com/office/drawing/2014/main" id="{2EF83ED5-4E0E-194B-A234-8160A09DB099}"/>
              </a:ext>
            </a:extLst>
          </p:cNvPr>
          <p:cNvPicPr>
            <a:picLocks noChangeAspect="1"/>
          </p:cNvPicPr>
          <p:nvPr userDrawn="1"/>
        </p:nvPicPr>
        <p:blipFill>
          <a:blip r:embed="rId9"/>
          <a:stretch>
            <a:fillRect/>
          </a:stretch>
        </p:blipFill>
        <p:spPr>
          <a:xfrm>
            <a:off x="433087" y="6205287"/>
            <a:ext cx="951307" cy="429742"/>
          </a:xfrm>
          <a:prstGeom prst="rect">
            <a:avLst/>
          </a:prstGeom>
        </p:spPr>
      </p:pic>
    </p:spTree>
    <p:extLst>
      <p:ext uri="{BB962C8B-B14F-4D97-AF65-F5344CB8AC3E}">
        <p14:creationId xmlns:p14="http://schemas.microsoft.com/office/powerpoint/2010/main" val="64587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5" r:id="rId6"/>
  </p:sldLayoutIdLst>
  <p:txStyles>
    <p:titleStyle>
      <a:lvl1pPr algn="l" defTabSz="914400" rtl="0" eaLnBrk="1" latinLnBrk="0" hangingPunct="1">
        <a:lnSpc>
          <a:spcPct val="90000"/>
        </a:lnSpc>
        <a:spcBef>
          <a:spcPct val="0"/>
        </a:spcBef>
        <a:buNone/>
        <a:defRPr sz="4400" b="1" i="0" kern="1200">
          <a:solidFill>
            <a:schemeClr val="tx1"/>
          </a:solidFill>
          <a:latin typeface="Roboto Slab"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su.edu/financeadmin/accounts-payable/commodityaccount-code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sam.gov/SA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isu.edu/policy/finance/" TargetMode="External"/><Relationship Id="rId2" Type="http://schemas.openxmlformats.org/officeDocument/2006/relationships/hyperlink" Target="https://isu.edu/purchasing/pcar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17558" y="4220308"/>
            <a:ext cx="9529010" cy="1951892"/>
          </a:xfrm>
        </p:spPr>
        <p:txBody>
          <a:bodyPr>
            <a:normAutofit/>
          </a:bodyPr>
          <a:lstStyle/>
          <a:p>
            <a:r>
              <a:rPr lang="en-US" sz="9600" dirty="0"/>
              <a:t>Pcard Training</a:t>
            </a:r>
          </a:p>
        </p:txBody>
      </p:sp>
      <p:sp>
        <p:nvSpPr>
          <p:cNvPr id="5" name="Subtitle 4"/>
          <p:cNvSpPr>
            <a:spLocks noGrp="1"/>
          </p:cNvSpPr>
          <p:nvPr>
            <p:ph type="subTitle" idx="1"/>
          </p:nvPr>
        </p:nvSpPr>
        <p:spPr>
          <a:xfrm flipV="1">
            <a:off x="2117558" y="6603022"/>
            <a:ext cx="9514665" cy="45719"/>
          </a:xfrm>
        </p:spPr>
        <p:txBody>
          <a:bodyPr>
            <a:normAutofit fontScale="25000" lnSpcReduction="20000"/>
          </a:bodyPr>
          <a:lstStyle/>
          <a:p>
            <a:endParaRPr lang="en-US" dirty="0"/>
          </a:p>
        </p:txBody>
      </p:sp>
      <p:pic>
        <p:nvPicPr>
          <p:cNvPr id="1026" name="Picture 2" descr="Credit card picture with text: Pcard, need pcard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558" y="294415"/>
            <a:ext cx="8907996" cy="418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13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RECONCILING TRANSACTIONS</a:t>
            </a:r>
          </a:p>
        </p:txBody>
      </p:sp>
      <p:sp>
        <p:nvSpPr>
          <p:cNvPr id="6" name="Content Placeholder 5"/>
          <p:cNvSpPr>
            <a:spLocks noGrp="1"/>
          </p:cNvSpPr>
          <p:nvPr>
            <p:ph sz="half" idx="1"/>
          </p:nvPr>
        </p:nvSpPr>
        <p:spPr>
          <a:xfrm>
            <a:off x="2002054" y="2310790"/>
            <a:ext cx="2877677" cy="3006968"/>
          </a:xfrm>
        </p:spPr>
        <p:txBody>
          <a:bodyPr/>
          <a:lstStyle/>
          <a:p>
            <a:r>
              <a:rPr lang="en-US" dirty="0"/>
              <a:t>To reconcile a transaction, click on the </a:t>
            </a:r>
            <a:r>
              <a:rPr lang="en-US" u="sng" dirty="0">
                <a:solidFill>
                  <a:srgbClr val="0070C0"/>
                </a:solidFill>
              </a:rPr>
              <a:t>Pending</a:t>
            </a:r>
            <a:r>
              <a:rPr lang="en-US" dirty="0">
                <a:solidFill>
                  <a:srgbClr val="0070C0"/>
                </a:solidFill>
              </a:rPr>
              <a:t> </a:t>
            </a:r>
            <a:r>
              <a:rPr lang="en-US" dirty="0"/>
              <a:t>link. This will take you to a list of all transactions requiring signoff. </a:t>
            </a:r>
          </a:p>
          <a:p>
            <a:endParaRPr lang="en-US" dirty="0"/>
          </a:p>
        </p:txBody>
      </p:sp>
      <p:pic>
        <p:nvPicPr>
          <p:cNvPr id="8" name="Content Placeholder 4"/>
          <p:cNvPicPr>
            <a:picLocks noGrp="1" noChangeAspect="1"/>
          </p:cNvPicPr>
          <p:nvPr>
            <p:ph sz="half" idx="2"/>
          </p:nvPr>
        </p:nvPicPr>
        <p:blipFill>
          <a:blip r:embed="rId2"/>
          <a:stretch>
            <a:fillRect/>
          </a:stretch>
        </p:blipFill>
        <p:spPr>
          <a:xfrm>
            <a:off x="4892036" y="1733305"/>
            <a:ext cx="6764158" cy="4161937"/>
          </a:xfrm>
          <a:prstGeom prst="rect">
            <a:avLst/>
          </a:prstGeom>
        </p:spPr>
      </p:pic>
    </p:spTree>
    <p:extLst>
      <p:ext uri="{BB962C8B-B14F-4D97-AF65-F5344CB8AC3E}">
        <p14:creationId xmlns:p14="http://schemas.microsoft.com/office/powerpoint/2010/main" val="3387497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Allocate / Edit</a:t>
            </a:r>
          </a:p>
        </p:txBody>
      </p:sp>
      <p:sp>
        <p:nvSpPr>
          <p:cNvPr id="6" name="Content Placeholder 5"/>
          <p:cNvSpPr>
            <a:spLocks noGrp="1"/>
          </p:cNvSpPr>
          <p:nvPr>
            <p:ph sz="half" idx="1"/>
          </p:nvPr>
        </p:nvSpPr>
        <p:spPr/>
        <p:txBody>
          <a:bodyPr/>
          <a:lstStyle/>
          <a:p>
            <a:r>
              <a:rPr lang="en-US" dirty="0"/>
              <a:t>Click on the transaction TXN number for a drop down list.</a:t>
            </a:r>
          </a:p>
          <a:p>
            <a:endParaRPr lang="en-US" dirty="0"/>
          </a:p>
        </p:txBody>
      </p:sp>
      <p:sp>
        <p:nvSpPr>
          <p:cNvPr id="7" name="Content Placeholder 6"/>
          <p:cNvSpPr>
            <a:spLocks noGrp="1"/>
          </p:cNvSpPr>
          <p:nvPr>
            <p:ph sz="half" idx="2"/>
          </p:nvPr>
        </p:nvSpPr>
        <p:spPr/>
        <p:txBody>
          <a:bodyPr/>
          <a:lstStyle/>
          <a:p>
            <a:r>
              <a:rPr lang="en-US" dirty="0"/>
              <a:t>In the drop down box list, click on the Allocate/Edit option.</a:t>
            </a:r>
          </a:p>
          <a:p>
            <a:endParaRPr lang="en-US" dirty="0"/>
          </a:p>
        </p:txBody>
      </p:sp>
      <p:pic>
        <p:nvPicPr>
          <p:cNvPr id="8" name="Picture 7"/>
          <p:cNvPicPr>
            <a:picLocks noChangeAspect="1"/>
          </p:cNvPicPr>
          <p:nvPr/>
        </p:nvPicPr>
        <p:blipFill>
          <a:blip r:embed="rId2"/>
          <a:stretch>
            <a:fillRect/>
          </a:stretch>
        </p:blipFill>
        <p:spPr>
          <a:xfrm>
            <a:off x="1840469" y="2759791"/>
            <a:ext cx="4685459" cy="2870471"/>
          </a:xfrm>
          <a:prstGeom prst="rect">
            <a:avLst/>
          </a:prstGeom>
        </p:spPr>
      </p:pic>
      <p:pic>
        <p:nvPicPr>
          <p:cNvPr id="9" name="Content Placeholder 6"/>
          <p:cNvPicPr>
            <a:picLocks noChangeAspect="1"/>
          </p:cNvPicPr>
          <p:nvPr/>
        </p:nvPicPr>
        <p:blipFill>
          <a:blip r:embed="rId3"/>
          <a:stretch>
            <a:fillRect/>
          </a:stretch>
        </p:blipFill>
        <p:spPr>
          <a:xfrm>
            <a:off x="6670306" y="2746003"/>
            <a:ext cx="4697412" cy="2898045"/>
          </a:xfrm>
          <a:prstGeom prst="rect">
            <a:avLst/>
          </a:prstGeom>
        </p:spPr>
      </p:pic>
    </p:spTree>
    <p:extLst>
      <p:ext uri="{BB962C8B-B14F-4D97-AF65-F5344CB8AC3E}">
        <p14:creationId xmlns:p14="http://schemas.microsoft.com/office/powerpoint/2010/main" val="2451457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Allocation Details</a:t>
            </a:r>
          </a:p>
        </p:txBody>
      </p:sp>
      <p:sp>
        <p:nvSpPr>
          <p:cNvPr id="6" name="Content Placeholder 5"/>
          <p:cNvSpPr>
            <a:spLocks noGrp="1"/>
          </p:cNvSpPr>
          <p:nvPr>
            <p:ph sz="half" idx="1"/>
          </p:nvPr>
        </p:nvSpPr>
        <p:spPr>
          <a:xfrm>
            <a:off x="2002054" y="1690688"/>
            <a:ext cx="3387631" cy="4873741"/>
          </a:xfrm>
        </p:spPr>
        <p:txBody>
          <a:bodyPr>
            <a:normAutofit lnSpcReduction="10000"/>
          </a:bodyPr>
          <a:lstStyle/>
          <a:p>
            <a:pPr marL="285750" indent="-285750">
              <a:buFont typeface="Wingdings" panose="05000000000000000000" pitchFamily="2" charset="2"/>
              <a:buChar char="Ø"/>
            </a:pPr>
            <a:r>
              <a:rPr lang="en-US" sz="2200" dirty="0"/>
              <a:t>Delete out </a:t>
            </a:r>
            <a:r>
              <a:rPr lang="en-US" sz="2200" dirty="0" smtClean="0"/>
              <a:t>the </a:t>
            </a:r>
            <a:r>
              <a:rPr lang="en-US" sz="2200" smtClean="0"/>
              <a:t>default description then </a:t>
            </a:r>
            <a:r>
              <a:rPr lang="en-US" sz="2200" dirty="0" smtClean="0"/>
              <a:t>add </a:t>
            </a:r>
            <a:r>
              <a:rPr lang="en-US" sz="2200" dirty="0"/>
              <a:t>a description of the item </a:t>
            </a:r>
            <a:r>
              <a:rPr lang="en-US" sz="2200" dirty="0" smtClean="0"/>
              <a:t>purchased.</a:t>
            </a:r>
          </a:p>
          <a:p>
            <a:pPr marL="742950" lvl="1" indent="-285750">
              <a:buFont typeface="Wingdings" panose="05000000000000000000" pitchFamily="2" charset="2"/>
              <a:buChar char="Ø"/>
            </a:pPr>
            <a:r>
              <a:rPr lang="en-US" sz="1200" dirty="0" smtClean="0"/>
              <a:t>Be </a:t>
            </a:r>
            <a:r>
              <a:rPr lang="en-US" sz="1200" dirty="0"/>
              <a:t>specific! What is it? What event or person is it for?</a:t>
            </a:r>
          </a:p>
          <a:p>
            <a:pPr marL="742950" lvl="1" indent="-285750">
              <a:buFont typeface="Wingdings" panose="05000000000000000000" pitchFamily="2" charset="2"/>
              <a:buChar char="Ø"/>
            </a:pPr>
            <a:r>
              <a:rPr lang="en-US" sz="1200" dirty="0"/>
              <a:t>If it’s a refund, put the original transaction number in the description. Example: Refund for TXN0001009</a:t>
            </a:r>
          </a:p>
          <a:p>
            <a:pPr marL="285750" indent="-285750">
              <a:buFont typeface="Wingdings" panose="05000000000000000000" pitchFamily="2" charset="2"/>
              <a:buChar char="Ø"/>
            </a:pPr>
            <a:r>
              <a:rPr lang="en-US" sz="2200" dirty="0"/>
              <a:t>Add the GL01:Index Code</a:t>
            </a:r>
          </a:p>
          <a:p>
            <a:pPr marL="285750" indent="-285750">
              <a:buFont typeface="Wingdings" panose="05000000000000000000" pitchFamily="2" charset="2"/>
              <a:buChar char="Ø"/>
            </a:pPr>
            <a:r>
              <a:rPr lang="en-US" sz="2200" dirty="0"/>
              <a:t>Add the GL02:Account Code</a:t>
            </a:r>
          </a:p>
          <a:p>
            <a:pPr marL="285750" indent="-285750">
              <a:buFont typeface="Wingdings" panose="05000000000000000000" pitchFamily="2" charset="2"/>
              <a:buChar char="Ø"/>
            </a:pPr>
            <a:r>
              <a:rPr lang="en-US" sz="2200" dirty="0"/>
              <a:t>Make sure that there is a 0 in GL03: Activity code</a:t>
            </a:r>
          </a:p>
          <a:p>
            <a:pPr marL="285750" indent="-285750">
              <a:buFont typeface="Wingdings" panose="05000000000000000000" pitchFamily="2" charset="2"/>
              <a:buChar char="Ø"/>
            </a:pPr>
            <a:r>
              <a:rPr lang="en-US" sz="2200" dirty="0"/>
              <a:t>Change Tax status to Non-Taxable Purchase</a:t>
            </a:r>
          </a:p>
          <a:p>
            <a:pPr marL="285750" indent="-285750">
              <a:buFont typeface="Wingdings" panose="05000000000000000000" pitchFamily="2" charset="2"/>
              <a:buChar char="Ø"/>
            </a:pPr>
            <a:r>
              <a:rPr lang="en-US" sz="2200" dirty="0"/>
              <a:t>Click </a:t>
            </a:r>
            <a:r>
              <a:rPr lang="en-US" sz="2200" dirty="0" smtClean="0"/>
              <a:t>SAVE, then click CLOSE</a:t>
            </a:r>
            <a:endParaRPr lang="en-US" sz="2200" dirty="0"/>
          </a:p>
          <a:p>
            <a:endParaRPr lang="en-US" dirty="0"/>
          </a:p>
        </p:txBody>
      </p:sp>
      <p:pic>
        <p:nvPicPr>
          <p:cNvPr id="8" name="Content Placeholder 8"/>
          <p:cNvPicPr>
            <a:picLocks noGrp="1" noChangeAspect="1"/>
          </p:cNvPicPr>
          <p:nvPr>
            <p:ph sz="half" idx="2"/>
          </p:nvPr>
        </p:nvPicPr>
        <p:blipFill>
          <a:blip r:embed="rId2"/>
          <a:stretch>
            <a:fillRect/>
          </a:stretch>
        </p:blipFill>
        <p:spPr>
          <a:xfrm>
            <a:off x="5389685" y="1922340"/>
            <a:ext cx="6493493" cy="4267445"/>
          </a:xfrm>
          <a:prstGeom prst="rect">
            <a:avLst/>
          </a:prstGeom>
        </p:spPr>
      </p:pic>
    </p:spTree>
    <p:extLst>
      <p:ext uri="{BB962C8B-B14F-4D97-AF65-F5344CB8AC3E}">
        <p14:creationId xmlns:p14="http://schemas.microsoft.com/office/powerpoint/2010/main" val="138668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How to Find Your ISU Index Code</a:t>
            </a:r>
          </a:p>
        </p:txBody>
      </p:sp>
      <p:sp>
        <p:nvSpPr>
          <p:cNvPr id="6" name="Content Placeholder 5"/>
          <p:cNvSpPr>
            <a:spLocks noGrp="1"/>
          </p:cNvSpPr>
          <p:nvPr>
            <p:ph idx="1"/>
          </p:nvPr>
        </p:nvSpPr>
        <p:spPr/>
        <p:txBody>
          <a:bodyPr/>
          <a:lstStyle/>
          <a:p>
            <a:pPr>
              <a:buFont typeface="Wingdings" panose="05000000000000000000" pitchFamily="2" charset="2"/>
              <a:buChar char="Ø"/>
            </a:pPr>
            <a:r>
              <a:rPr lang="en-US" dirty="0"/>
              <a:t>Each department should only use their own index code when reconciling a </a:t>
            </a:r>
            <a:r>
              <a:rPr lang="en-US" dirty="0" err="1"/>
              <a:t>Pcard</a:t>
            </a:r>
            <a:r>
              <a:rPr lang="en-US" dirty="0"/>
              <a:t> purchase. </a:t>
            </a:r>
            <a:r>
              <a:rPr lang="en-US" b="1" u="sng" dirty="0"/>
              <a:t>If you do not know your index code please contact your </a:t>
            </a:r>
            <a:r>
              <a:rPr lang="en-US" b="1" u="sng" dirty="0" smtClean="0"/>
              <a:t>supervisor.</a:t>
            </a:r>
            <a:r>
              <a:rPr lang="en-US" dirty="0" smtClean="0"/>
              <a:t> Before </a:t>
            </a:r>
            <a:r>
              <a:rPr lang="en-US" dirty="0"/>
              <a:t>placing an </a:t>
            </a:r>
            <a:r>
              <a:rPr lang="en-US" dirty="0" smtClean="0"/>
              <a:t>order </a:t>
            </a:r>
            <a:r>
              <a:rPr lang="en-US" dirty="0"/>
              <a:t>obtain the index code and determine that there are available funds for the purchase. </a:t>
            </a:r>
          </a:p>
          <a:p>
            <a:pPr>
              <a:buFont typeface="Wingdings" panose="05000000000000000000" pitchFamily="2" charset="2"/>
              <a:buChar char="Ø"/>
            </a:pPr>
            <a:r>
              <a:rPr lang="en-US" dirty="0"/>
              <a:t>If purchasing an item that will be paid for from funds outside your area, it is important that you have written permission to charge another department’s index code in advance of buying the item. Keep that written permission (email/memo) with your receipt records.</a:t>
            </a:r>
          </a:p>
          <a:p>
            <a:endParaRPr lang="en-US" dirty="0"/>
          </a:p>
        </p:txBody>
      </p:sp>
    </p:spTree>
    <p:extLst>
      <p:ext uri="{BB962C8B-B14F-4D97-AF65-F5344CB8AC3E}">
        <p14:creationId xmlns:p14="http://schemas.microsoft.com/office/powerpoint/2010/main" val="3912482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Account Codes</a:t>
            </a:r>
          </a:p>
        </p:txBody>
      </p:sp>
      <p:sp>
        <p:nvSpPr>
          <p:cNvPr id="3" name="Content Placeholder 2"/>
          <p:cNvSpPr>
            <a:spLocks noGrp="1"/>
          </p:cNvSpPr>
          <p:nvPr>
            <p:ph sz="half" idx="1"/>
          </p:nvPr>
        </p:nvSpPr>
        <p:spPr>
          <a:xfrm>
            <a:off x="2002055" y="1825625"/>
            <a:ext cx="3308500" cy="3731113"/>
          </a:xfrm>
        </p:spPr>
        <p:txBody>
          <a:bodyPr>
            <a:normAutofit/>
          </a:bodyPr>
          <a:lstStyle/>
          <a:p>
            <a:pPr marL="285750" indent="-285750">
              <a:buFont typeface="Wingdings" panose="05000000000000000000" pitchFamily="2" charset="2"/>
              <a:buChar char="Ø"/>
            </a:pPr>
            <a:r>
              <a:rPr lang="en-US" sz="1400" dirty="0">
                <a:solidFill>
                  <a:schemeClr val="accent6"/>
                </a:solidFill>
                <a:hlinkClick r:id="rId2"/>
              </a:rPr>
              <a:t>https://www.isu.edu/financeadmin/accounts-payable/commodityaccount-codes/</a:t>
            </a:r>
            <a:endParaRPr lang="en-US" sz="1400" dirty="0">
              <a:solidFill>
                <a:schemeClr val="accent6"/>
              </a:solidFill>
            </a:endParaRPr>
          </a:p>
          <a:p>
            <a:pPr marL="285750" indent="-285750">
              <a:buFont typeface="Wingdings" panose="05000000000000000000" pitchFamily="2" charset="2"/>
              <a:buChar char="Ø"/>
            </a:pPr>
            <a:r>
              <a:rPr lang="en-US" sz="2000" dirty="0"/>
              <a:t>To find the list of account codes you can use the above link. We also have a link to the account codes document on our purchasing website. </a:t>
            </a:r>
            <a:r>
              <a:rPr lang="en-US" sz="2000" dirty="0">
                <a:solidFill>
                  <a:schemeClr val="accent6"/>
                </a:solidFill>
              </a:rPr>
              <a:t>Isu.edu/purchasing</a:t>
            </a:r>
            <a:r>
              <a:rPr lang="en-US" sz="2000" dirty="0"/>
              <a:t> </a:t>
            </a:r>
          </a:p>
          <a:p>
            <a:pPr marL="285750" indent="-285750">
              <a:buFont typeface="Wingdings" panose="05000000000000000000" pitchFamily="2" charset="2"/>
              <a:buChar char="Ø"/>
            </a:pPr>
            <a:r>
              <a:rPr lang="en-US" sz="2000" dirty="0"/>
              <a:t>The list is long, so if you click CTRL+F a search box will open. Type in a key word and press enter.</a:t>
            </a:r>
          </a:p>
          <a:p>
            <a:endParaRPr lang="en-US" dirty="0"/>
          </a:p>
        </p:txBody>
      </p:sp>
      <p:pic>
        <p:nvPicPr>
          <p:cNvPr id="5" name="Content Placeholder 4"/>
          <p:cNvPicPr>
            <a:picLocks noGrp="1" noChangeAspect="1"/>
          </p:cNvPicPr>
          <p:nvPr>
            <p:ph sz="half" idx="2"/>
          </p:nvPr>
        </p:nvPicPr>
        <p:blipFill>
          <a:blip r:embed="rId3"/>
          <a:stretch>
            <a:fillRect/>
          </a:stretch>
        </p:blipFill>
        <p:spPr>
          <a:xfrm>
            <a:off x="5615597" y="2282825"/>
            <a:ext cx="6209206" cy="2878260"/>
          </a:xfrm>
          <a:prstGeom prst="rect">
            <a:avLst/>
          </a:prstGeom>
        </p:spPr>
      </p:pic>
    </p:spTree>
    <p:extLst>
      <p:ext uri="{BB962C8B-B14F-4D97-AF65-F5344CB8AC3E}">
        <p14:creationId xmlns:p14="http://schemas.microsoft.com/office/powerpoint/2010/main" val="257202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Adding lines for reconciliation</a:t>
            </a:r>
          </a:p>
        </p:txBody>
      </p:sp>
      <p:sp>
        <p:nvSpPr>
          <p:cNvPr id="3" name="Content Placeholder 2"/>
          <p:cNvSpPr>
            <a:spLocks noGrp="1"/>
          </p:cNvSpPr>
          <p:nvPr>
            <p:ph sz="half" idx="1"/>
          </p:nvPr>
        </p:nvSpPr>
        <p:spPr>
          <a:xfrm>
            <a:off x="2002054" y="1825625"/>
            <a:ext cx="4091015" cy="4738804"/>
          </a:xfrm>
        </p:spPr>
        <p:txBody>
          <a:bodyPr>
            <a:normAutofit/>
          </a:bodyPr>
          <a:lstStyle/>
          <a:p>
            <a:pPr marL="285750" indent="-285750">
              <a:buFont typeface="Wingdings" panose="05000000000000000000" pitchFamily="2" charset="2"/>
              <a:buChar char="Ø"/>
            </a:pPr>
            <a:r>
              <a:rPr lang="en-US" sz="1800" dirty="0"/>
              <a:t>If you have more than one item on  your receipt that needs to be allocated to a different index or account code, you will need to separate them out into different line items when you reconcile. This includes creating a separate line item for shipping costs.</a:t>
            </a:r>
          </a:p>
          <a:p>
            <a:pPr marL="285750" indent="-285750">
              <a:buFont typeface="Wingdings" panose="05000000000000000000" pitchFamily="2" charset="2"/>
              <a:buChar char="Ø"/>
            </a:pPr>
            <a:r>
              <a:rPr lang="en-US" sz="1800" dirty="0"/>
              <a:t>To add more lines click the ADD box. Choose the number of lines you will need. Then add the description, account code, and index code for the other item(s). Also make sure on subsequent lines that the GL03: Activity code has a 0 in the box. </a:t>
            </a:r>
          </a:p>
          <a:p>
            <a:endParaRPr lang="en-US" dirty="0"/>
          </a:p>
        </p:txBody>
      </p:sp>
      <p:pic>
        <p:nvPicPr>
          <p:cNvPr id="5" name="Content Placeholder 13"/>
          <p:cNvPicPr>
            <a:picLocks noGrp="1" noChangeAspect="1"/>
          </p:cNvPicPr>
          <p:nvPr>
            <p:ph sz="half" idx="2"/>
          </p:nvPr>
        </p:nvPicPr>
        <p:blipFill>
          <a:blip r:embed="rId2"/>
          <a:stretch>
            <a:fillRect/>
          </a:stretch>
        </p:blipFill>
        <p:spPr>
          <a:xfrm>
            <a:off x="5969977" y="1690688"/>
            <a:ext cx="5849179" cy="3675104"/>
          </a:xfrm>
          <a:prstGeom prst="rect">
            <a:avLst/>
          </a:prstGeom>
        </p:spPr>
      </p:pic>
    </p:spTree>
    <p:extLst>
      <p:ext uri="{BB962C8B-B14F-4D97-AF65-F5344CB8AC3E}">
        <p14:creationId xmlns:p14="http://schemas.microsoft.com/office/powerpoint/2010/main" val="3347743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Verifying that the allocation was done correctly</a:t>
            </a:r>
          </a:p>
        </p:txBody>
      </p:sp>
      <p:sp>
        <p:nvSpPr>
          <p:cNvPr id="3" name="Content Placeholder 2"/>
          <p:cNvSpPr>
            <a:spLocks noGrp="1"/>
          </p:cNvSpPr>
          <p:nvPr>
            <p:ph sz="half" idx="1"/>
          </p:nvPr>
        </p:nvSpPr>
        <p:spPr/>
        <p:txBody>
          <a:bodyPr/>
          <a:lstStyle/>
          <a:p>
            <a:r>
              <a:rPr lang="en-US" sz="2000" dirty="0"/>
              <a:t>Before you allocate the transaction, the Comp/Val/</a:t>
            </a:r>
            <a:r>
              <a:rPr lang="en-US" sz="2000" dirty="0" err="1"/>
              <a:t>Auth</a:t>
            </a:r>
            <a:r>
              <a:rPr lang="en-US" sz="2000" dirty="0"/>
              <a:t> will look like this.</a:t>
            </a:r>
          </a:p>
          <a:p>
            <a:endParaRPr lang="en-US" dirty="0"/>
          </a:p>
        </p:txBody>
      </p:sp>
      <p:sp>
        <p:nvSpPr>
          <p:cNvPr id="4" name="Content Placeholder 3"/>
          <p:cNvSpPr>
            <a:spLocks noGrp="1"/>
          </p:cNvSpPr>
          <p:nvPr>
            <p:ph sz="half" idx="2"/>
          </p:nvPr>
        </p:nvSpPr>
        <p:spPr/>
        <p:txBody>
          <a:bodyPr/>
          <a:lstStyle/>
          <a:p>
            <a:r>
              <a:rPr lang="en-US" sz="2000" dirty="0"/>
              <a:t>After you have allocated correctly you should have 3 green check marks. If you don’t, then something was done incorrectly.</a:t>
            </a:r>
          </a:p>
          <a:p>
            <a:endParaRPr lang="en-US" dirty="0"/>
          </a:p>
        </p:txBody>
      </p:sp>
      <p:pic>
        <p:nvPicPr>
          <p:cNvPr id="5" name="Content Placeholder 6"/>
          <p:cNvPicPr>
            <a:picLocks noChangeAspect="1"/>
          </p:cNvPicPr>
          <p:nvPr/>
        </p:nvPicPr>
        <p:blipFill>
          <a:blip r:embed="rId2"/>
          <a:stretch>
            <a:fillRect/>
          </a:stretch>
        </p:blipFill>
        <p:spPr>
          <a:xfrm>
            <a:off x="2111236" y="3008525"/>
            <a:ext cx="4305510" cy="2373004"/>
          </a:xfrm>
          <a:prstGeom prst="rect">
            <a:avLst/>
          </a:prstGeom>
        </p:spPr>
      </p:pic>
      <p:pic>
        <p:nvPicPr>
          <p:cNvPr id="6" name="Content Placeholder 7"/>
          <p:cNvPicPr>
            <a:picLocks noChangeAspect="1"/>
          </p:cNvPicPr>
          <p:nvPr/>
        </p:nvPicPr>
        <p:blipFill>
          <a:blip r:embed="rId3"/>
          <a:stretch>
            <a:fillRect/>
          </a:stretch>
        </p:blipFill>
        <p:spPr>
          <a:xfrm>
            <a:off x="6767131" y="3008525"/>
            <a:ext cx="4792235" cy="2373004"/>
          </a:xfrm>
          <a:prstGeom prst="rect">
            <a:avLst/>
          </a:prstGeom>
        </p:spPr>
      </p:pic>
    </p:spTree>
    <p:extLst>
      <p:ext uri="{BB962C8B-B14F-4D97-AF65-F5344CB8AC3E}">
        <p14:creationId xmlns:p14="http://schemas.microsoft.com/office/powerpoint/2010/main" val="3528504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Mark Receipt Status</a:t>
            </a:r>
          </a:p>
        </p:txBody>
      </p:sp>
      <p:sp>
        <p:nvSpPr>
          <p:cNvPr id="3" name="Content Placeholder 2"/>
          <p:cNvSpPr>
            <a:spLocks noGrp="1"/>
          </p:cNvSpPr>
          <p:nvPr>
            <p:ph sz="half" idx="1"/>
          </p:nvPr>
        </p:nvSpPr>
        <p:spPr/>
        <p:txBody>
          <a:bodyPr/>
          <a:lstStyle/>
          <a:p>
            <a:r>
              <a:rPr lang="en-US" sz="1800" dirty="0"/>
              <a:t>To mark the receipt status click on the drop down box of the transaction again and chose Mark Receipt Status option.</a:t>
            </a:r>
          </a:p>
          <a:p>
            <a:endParaRPr lang="en-US" sz="2000" dirty="0"/>
          </a:p>
          <a:p>
            <a:endParaRPr lang="en-US" dirty="0"/>
          </a:p>
        </p:txBody>
      </p:sp>
      <p:sp>
        <p:nvSpPr>
          <p:cNvPr id="4" name="Content Placeholder 3"/>
          <p:cNvSpPr>
            <a:spLocks noGrp="1"/>
          </p:cNvSpPr>
          <p:nvPr>
            <p:ph sz="half" idx="2"/>
          </p:nvPr>
        </p:nvSpPr>
        <p:spPr/>
        <p:txBody>
          <a:bodyPr/>
          <a:lstStyle/>
          <a:p>
            <a:r>
              <a:rPr lang="en-US" sz="1800" dirty="0"/>
              <a:t>In the box that pops up, indicate whether  you have a receipt or not. If not, you will need to enter a comment stating the documentation you do have. Example: Lost receipt, filled out a </a:t>
            </a:r>
            <a:r>
              <a:rPr lang="en-US" sz="1800" dirty="0" err="1"/>
              <a:t>Pcard</a:t>
            </a:r>
            <a:r>
              <a:rPr lang="en-US" sz="1800" dirty="0"/>
              <a:t> Activity No Receipt Available form.  Click OK</a:t>
            </a:r>
          </a:p>
          <a:p>
            <a:endParaRPr lang="en-US" dirty="0"/>
          </a:p>
        </p:txBody>
      </p:sp>
      <p:pic>
        <p:nvPicPr>
          <p:cNvPr id="5" name="Content Placeholder 6"/>
          <p:cNvPicPr>
            <a:picLocks noChangeAspect="1"/>
          </p:cNvPicPr>
          <p:nvPr/>
        </p:nvPicPr>
        <p:blipFill>
          <a:blip r:embed="rId2"/>
          <a:stretch>
            <a:fillRect/>
          </a:stretch>
        </p:blipFill>
        <p:spPr>
          <a:xfrm>
            <a:off x="2315461" y="2807785"/>
            <a:ext cx="4214260" cy="2590692"/>
          </a:xfrm>
          <a:prstGeom prst="rect">
            <a:avLst/>
          </a:prstGeom>
        </p:spPr>
      </p:pic>
      <p:pic>
        <p:nvPicPr>
          <p:cNvPr id="6" name="Content Placeholder 7"/>
          <p:cNvPicPr>
            <a:picLocks noChangeAspect="1"/>
          </p:cNvPicPr>
          <p:nvPr/>
        </p:nvPicPr>
        <p:blipFill>
          <a:blip r:embed="rId3"/>
          <a:stretch>
            <a:fillRect/>
          </a:stretch>
        </p:blipFill>
        <p:spPr>
          <a:xfrm>
            <a:off x="6788409" y="3235569"/>
            <a:ext cx="4749680" cy="2923314"/>
          </a:xfrm>
          <a:prstGeom prst="rect">
            <a:avLst/>
          </a:prstGeom>
        </p:spPr>
      </p:pic>
    </p:spTree>
    <p:extLst>
      <p:ext uri="{BB962C8B-B14F-4D97-AF65-F5344CB8AC3E}">
        <p14:creationId xmlns:p14="http://schemas.microsoft.com/office/powerpoint/2010/main" val="326286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Uploading Receipt Image</a:t>
            </a:r>
          </a:p>
        </p:txBody>
      </p:sp>
      <p:sp>
        <p:nvSpPr>
          <p:cNvPr id="6" name="Content Placeholder 5"/>
          <p:cNvSpPr>
            <a:spLocks noGrp="1"/>
          </p:cNvSpPr>
          <p:nvPr>
            <p:ph idx="1"/>
          </p:nvPr>
        </p:nvSpPr>
        <p:spPr/>
        <p:txBody>
          <a:bodyPr/>
          <a:lstStyle/>
          <a:p>
            <a:pPr>
              <a:buFont typeface="Wingdings" panose="05000000000000000000" pitchFamily="2" charset="2"/>
              <a:buChar char="Ø"/>
            </a:pPr>
            <a:r>
              <a:rPr lang="en-US" dirty="0"/>
              <a:t>Upload the image of your receipt in to the Works system. Your approver will be able to go in and see the image of the transaction receipt. </a:t>
            </a:r>
          </a:p>
          <a:p>
            <a:pPr>
              <a:buFont typeface="Wingdings" panose="05000000000000000000" pitchFamily="2" charset="2"/>
              <a:buChar char="Ø"/>
            </a:pPr>
            <a:r>
              <a:rPr lang="en-US" b="1" u="sng" dirty="0"/>
              <a:t>This is NOT a replacement for keeping physical receipt records</a:t>
            </a:r>
            <a:r>
              <a:rPr lang="en-US" dirty="0"/>
              <a:t>. Bank of America will delete all receipt images after a certain amount of time, so you will still need to keep the physical receipt records and all applicable documentation in your department. Auditors will be checking the physical receipt records, not the uploaded images.</a:t>
            </a:r>
          </a:p>
          <a:p>
            <a:endParaRPr lang="en-US" dirty="0"/>
          </a:p>
        </p:txBody>
      </p:sp>
    </p:spTree>
    <p:extLst>
      <p:ext uri="{BB962C8B-B14F-4D97-AF65-F5344CB8AC3E}">
        <p14:creationId xmlns:p14="http://schemas.microsoft.com/office/powerpoint/2010/main" val="950988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upload a receipt</a:t>
            </a:r>
          </a:p>
        </p:txBody>
      </p:sp>
      <p:sp>
        <p:nvSpPr>
          <p:cNvPr id="4" name="Content Placeholder 3"/>
          <p:cNvSpPr>
            <a:spLocks noGrp="1"/>
          </p:cNvSpPr>
          <p:nvPr>
            <p:ph sz="half" idx="1"/>
          </p:nvPr>
        </p:nvSpPr>
        <p:spPr/>
        <p:txBody>
          <a:bodyPr/>
          <a:lstStyle/>
          <a:p>
            <a:r>
              <a:rPr lang="en-US" dirty="0"/>
              <a:t>Select Manage Receipt</a:t>
            </a:r>
          </a:p>
          <a:p>
            <a:endParaRPr lang="en-US" dirty="0"/>
          </a:p>
        </p:txBody>
      </p:sp>
      <p:sp>
        <p:nvSpPr>
          <p:cNvPr id="5" name="Content Placeholder 4"/>
          <p:cNvSpPr>
            <a:spLocks noGrp="1"/>
          </p:cNvSpPr>
          <p:nvPr>
            <p:ph sz="half" idx="2"/>
          </p:nvPr>
        </p:nvSpPr>
        <p:spPr>
          <a:xfrm>
            <a:off x="6339254" y="1825625"/>
            <a:ext cx="5316939" cy="4738803"/>
          </a:xfrm>
        </p:spPr>
        <p:txBody>
          <a:bodyPr/>
          <a:lstStyle/>
          <a:p>
            <a:r>
              <a:rPr lang="en-US" dirty="0"/>
              <a:t>Select Add then New Receipt</a:t>
            </a:r>
          </a:p>
          <a:p>
            <a:endParaRPr lang="en-US" dirty="0"/>
          </a:p>
        </p:txBody>
      </p:sp>
      <p:pic>
        <p:nvPicPr>
          <p:cNvPr id="6" name="Picture 5"/>
          <p:cNvPicPr>
            <a:picLocks noChangeAspect="1"/>
          </p:cNvPicPr>
          <p:nvPr/>
        </p:nvPicPr>
        <p:blipFill>
          <a:blip r:embed="rId2"/>
          <a:stretch>
            <a:fillRect/>
          </a:stretch>
        </p:blipFill>
        <p:spPr>
          <a:xfrm>
            <a:off x="2473330" y="2397815"/>
            <a:ext cx="2470655" cy="2926947"/>
          </a:xfrm>
          <a:prstGeom prst="rect">
            <a:avLst/>
          </a:prstGeom>
        </p:spPr>
      </p:pic>
      <p:pic>
        <p:nvPicPr>
          <p:cNvPr id="7" name="Picture 6"/>
          <p:cNvPicPr>
            <a:picLocks noChangeAspect="1"/>
          </p:cNvPicPr>
          <p:nvPr/>
        </p:nvPicPr>
        <p:blipFill>
          <a:blip r:embed="rId3"/>
          <a:stretch>
            <a:fillRect/>
          </a:stretch>
        </p:blipFill>
        <p:spPr>
          <a:xfrm>
            <a:off x="5415261" y="2851846"/>
            <a:ext cx="6384593" cy="2018884"/>
          </a:xfrm>
          <a:prstGeom prst="rect">
            <a:avLst/>
          </a:prstGeom>
        </p:spPr>
      </p:pic>
    </p:spTree>
    <p:extLst>
      <p:ext uri="{BB962C8B-B14F-4D97-AF65-F5344CB8AC3E}">
        <p14:creationId xmlns:p14="http://schemas.microsoft.com/office/powerpoint/2010/main" val="166209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Pcard Reconciliation and Approval Process Flow</a:t>
            </a:r>
          </a:p>
        </p:txBody>
      </p:sp>
      <p:sp>
        <p:nvSpPr>
          <p:cNvPr id="5" name="Google Shape;60;p14">
            <a:extLst>
              <a:ext uri="{FF2B5EF4-FFF2-40B4-BE49-F238E27FC236}">
                <a16:creationId xmlns:a16="http://schemas.microsoft.com/office/drawing/2014/main" id="{F8448D5A-AD31-7E44-B0EC-60A05FD17413}"/>
              </a:ext>
            </a:extLst>
          </p:cNvPr>
          <p:cNvSpPr/>
          <p:nvPr/>
        </p:nvSpPr>
        <p:spPr>
          <a:xfrm>
            <a:off x="0" y="-126"/>
            <a:ext cx="1817482" cy="6868135"/>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oboto" panose="02000000000000000000" pitchFamily="2" charset="0"/>
              <a:ea typeface="Roboto" panose="02000000000000000000" pitchFamily="2" charset="0"/>
            </a:endParaRPr>
          </a:p>
        </p:txBody>
      </p:sp>
      <p:pic>
        <p:nvPicPr>
          <p:cNvPr id="6" name="Google Shape;61;p14">
            <a:extLst>
              <a:ext uri="{FF2B5EF4-FFF2-40B4-BE49-F238E27FC236}">
                <a16:creationId xmlns:a16="http://schemas.microsoft.com/office/drawing/2014/main" id="{E0F7C713-C0F1-C344-AE98-0E3DBD8DD71D}"/>
              </a:ext>
            </a:extLst>
          </p:cNvPr>
          <p:cNvPicPr preferRelativeResize="0"/>
          <p:nvPr/>
        </p:nvPicPr>
        <p:blipFill>
          <a:blip r:embed="rId2">
            <a:alphaModFix/>
          </a:blip>
          <a:stretch>
            <a:fillRect/>
          </a:stretch>
        </p:blipFill>
        <p:spPr>
          <a:xfrm>
            <a:off x="255689" y="222971"/>
            <a:ext cx="1313919" cy="1975699"/>
          </a:xfrm>
          <a:prstGeom prst="rect">
            <a:avLst/>
          </a:prstGeom>
          <a:noFill/>
          <a:ln>
            <a:noFill/>
          </a:ln>
        </p:spPr>
      </p:pic>
      <p:pic>
        <p:nvPicPr>
          <p:cNvPr id="8" name="Picture 7">
            <a:extLst>
              <a:ext uri="{FF2B5EF4-FFF2-40B4-BE49-F238E27FC236}">
                <a16:creationId xmlns:a16="http://schemas.microsoft.com/office/drawing/2014/main" id="{0856A004-E63A-7948-8550-A0E178A62CB4}"/>
              </a:ext>
            </a:extLst>
          </p:cNvPr>
          <p:cNvPicPr>
            <a:picLocks noChangeAspect="1"/>
          </p:cNvPicPr>
          <p:nvPr/>
        </p:nvPicPr>
        <p:blipFill>
          <a:blip r:embed="rId3"/>
          <a:stretch>
            <a:fillRect/>
          </a:stretch>
        </p:blipFill>
        <p:spPr>
          <a:xfrm>
            <a:off x="433087" y="6205287"/>
            <a:ext cx="951307" cy="429742"/>
          </a:xfrm>
          <a:prstGeom prst="rect">
            <a:avLst/>
          </a:prstGeom>
        </p:spPr>
      </p:pic>
      <p:pic>
        <p:nvPicPr>
          <p:cNvPr id="9" name="Picture 8"/>
          <p:cNvPicPr>
            <a:picLocks noChangeAspect="1"/>
          </p:cNvPicPr>
          <p:nvPr/>
        </p:nvPicPr>
        <p:blipFill>
          <a:blip r:embed="rId4"/>
          <a:stretch>
            <a:fillRect/>
          </a:stretch>
        </p:blipFill>
        <p:spPr>
          <a:xfrm>
            <a:off x="3071511" y="1419533"/>
            <a:ext cx="7515225" cy="5000625"/>
          </a:xfrm>
          <a:prstGeom prst="rect">
            <a:avLst/>
          </a:prstGeom>
        </p:spPr>
      </p:pic>
    </p:spTree>
    <p:extLst>
      <p:ext uri="{BB962C8B-B14F-4D97-AF65-F5344CB8AC3E}">
        <p14:creationId xmlns:p14="http://schemas.microsoft.com/office/powerpoint/2010/main" val="3495993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upload a receipt</a:t>
            </a:r>
          </a:p>
        </p:txBody>
      </p:sp>
      <p:sp>
        <p:nvSpPr>
          <p:cNvPr id="3" name="Content Placeholder 2"/>
          <p:cNvSpPr>
            <a:spLocks noGrp="1"/>
          </p:cNvSpPr>
          <p:nvPr>
            <p:ph sz="half" idx="1"/>
          </p:nvPr>
        </p:nvSpPr>
        <p:spPr/>
        <p:txBody>
          <a:bodyPr/>
          <a:lstStyle/>
          <a:p>
            <a:pPr marL="342900" indent="-342900">
              <a:buFont typeface="Wingdings" panose="05000000000000000000" pitchFamily="2" charset="2"/>
              <a:buChar char="Ø"/>
            </a:pPr>
            <a:r>
              <a:rPr lang="en-US" sz="2000" dirty="0"/>
              <a:t>Select Browse </a:t>
            </a:r>
          </a:p>
          <a:p>
            <a:pPr marL="342900" indent="-342900">
              <a:buFont typeface="Wingdings" panose="05000000000000000000" pitchFamily="2" charset="2"/>
              <a:buChar char="Ø"/>
            </a:pPr>
            <a:r>
              <a:rPr lang="en-US" sz="2000" dirty="0"/>
              <a:t>Find and select your scanned receipt</a:t>
            </a:r>
            <a:r>
              <a:rPr lang="en-US" sz="2000" dirty="0" smtClean="0"/>
              <a:t>. You also have the option of selecting </a:t>
            </a:r>
            <a:r>
              <a:rPr lang="en-US" sz="2000" dirty="0"/>
              <a:t>the receipt date and add a </a:t>
            </a:r>
            <a:r>
              <a:rPr lang="en-US" sz="2000" dirty="0" smtClean="0"/>
              <a:t>description, but this step is not required. </a:t>
            </a:r>
            <a:endParaRPr lang="en-US" sz="2000" dirty="0"/>
          </a:p>
          <a:p>
            <a:pPr marL="342900" indent="-342900">
              <a:buFont typeface="Wingdings" panose="05000000000000000000" pitchFamily="2" charset="2"/>
              <a:buChar char="Ø"/>
            </a:pPr>
            <a:r>
              <a:rPr lang="en-US" sz="2000" dirty="0"/>
              <a:t> Select OK</a:t>
            </a:r>
          </a:p>
          <a:p>
            <a:endParaRPr lang="en-US" dirty="0"/>
          </a:p>
        </p:txBody>
      </p:sp>
      <p:sp>
        <p:nvSpPr>
          <p:cNvPr id="4" name="Content Placeholder 3"/>
          <p:cNvSpPr>
            <a:spLocks noGrp="1"/>
          </p:cNvSpPr>
          <p:nvPr>
            <p:ph sz="half" idx="2"/>
          </p:nvPr>
        </p:nvSpPr>
        <p:spPr/>
        <p:txBody>
          <a:bodyPr/>
          <a:lstStyle/>
          <a:p>
            <a:pPr marL="342900" indent="-342900">
              <a:buFont typeface="Wingdings" panose="05000000000000000000" pitchFamily="2" charset="2"/>
              <a:buChar char="Ø"/>
            </a:pPr>
            <a:r>
              <a:rPr lang="en-US" sz="2000" dirty="0"/>
              <a:t>Your receipt has now been added.</a:t>
            </a:r>
          </a:p>
          <a:p>
            <a:pPr marL="342900" indent="-342900">
              <a:buFont typeface="Wingdings" panose="05000000000000000000" pitchFamily="2" charset="2"/>
              <a:buChar char="Ø"/>
            </a:pPr>
            <a:r>
              <a:rPr lang="en-US" sz="2000" dirty="0"/>
              <a:t> You have the option to add more documents, remove the document already added, or view the document. </a:t>
            </a:r>
          </a:p>
          <a:p>
            <a:pPr marL="342900" indent="-342900">
              <a:buFont typeface="Wingdings" panose="05000000000000000000" pitchFamily="2" charset="2"/>
              <a:buChar char="Ø"/>
            </a:pPr>
            <a:r>
              <a:rPr lang="en-US" sz="2000" dirty="0"/>
              <a:t>When done select Close</a:t>
            </a:r>
          </a:p>
          <a:p>
            <a:endParaRPr lang="en-US" dirty="0"/>
          </a:p>
        </p:txBody>
      </p:sp>
      <p:pic>
        <p:nvPicPr>
          <p:cNvPr id="5" name="Content Placeholder 6"/>
          <p:cNvPicPr>
            <a:picLocks noChangeAspect="1"/>
          </p:cNvPicPr>
          <p:nvPr/>
        </p:nvPicPr>
        <p:blipFill>
          <a:blip r:embed="rId2"/>
          <a:stretch>
            <a:fillRect/>
          </a:stretch>
        </p:blipFill>
        <p:spPr>
          <a:xfrm>
            <a:off x="2070430" y="3816959"/>
            <a:ext cx="4556491" cy="2158666"/>
          </a:xfrm>
          <a:prstGeom prst="rect">
            <a:avLst/>
          </a:prstGeom>
        </p:spPr>
      </p:pic>
      <p:pic>
        <p:nvPicPr>
          <p:cNvPr id="6" name="Content Placeholder 9"/>
          <p:cNvPicPr>
            <a:picLocks noChangeAspect="1"/>
          </p:cNvPicPr>
          <p:nvPr/>
        </p:nvPicPr>
        <p:blipFill>
          <a:blip r:embed="rId3"/>
          <a:stretch>
            <a:fillRect/>
          </a:stretch>
        </p:blipFill>
        <p:spPr>
          <a:xfrm>
            <a:off x="6757075" y="3816959"/>
            <a:ext cx="4417948" cy="2158667"/>
          </a:xfrm>
          <a:prstGeom prst="rect">
            <a:avLst/>
          </a:prstGeom>
        </p:spPr>
      </p:pic>
    </p:spTree>
    <p:extLst>
      <p:ext uri="{BB962C8B-B14F-4D97-AF65-F5344CB8AC3E}">
        <p14:creationId xmlns:p14="http://schemas.microsoft.com/office/powerpoint/2010/main" val="1663401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approvers can view the receipt image.</a:t>
            </a:r>
          </a:p>
        </p:txBody>
      </p:sp>
      <p:sp>
        <p:nvSpPr>
          <p:cNvPr id="3" name="Content Placeholder 2"/>
          <p:cNvSpPr>
            <a:spLocks noGrp="1"/>
          </p:cNvSpPr>
          <p:nvPr>
            <p:ph sz="half" idx="1"/>
          </p:nvPr>
        </p:nvSpPr>
        <p:spPr/>
        <p:txBody>
          <a:bodyPr/>
          <a:lstStyle/>
          <a:p>
            <a:pPr marL="342900" indent="-342900">
              <a:buFont typeface="Wingdings" panose="05000000000000000000" pitchFamily="2" charset="2"/>
              <a:buChar char="Ø"/>
            </a:pPr>
            <a:r>
              <a:rPr lang="en-US" dirty="0" smtClean="0"/>
              <a:t>Click on the transaction number</a:t>
            </a:r>
            <a:endParaRPr lang="en-US" dirty="0"/>
          </a:p>
          <a:p>
            <a:pPr marL="342900" indent="-342900">
              <a:buFont typeface="Wingdings" panose="05000000000000000000" pitchFamily="2" charset="2"/>
              <a:buChar char="Ø"/>
            </a:pPr>
            <a:r>
              <a:rPr lang="en-US" dirty="0" smtClean="0"/>
              <a:t>Select View Receipts</a:t>
            </a:r>
            <a:endParaRPr lang="en-US" dirty="0"/>
          </a:p>
          <a:p>
            <a:endParaRPr lang="en-US" dirty="0"/>
          </a:p>
        </p:txBody>
      </p:sp>
      <p:sp>
        <p:nvSpPr>
          <p:cNvPr id="4" name="Content Placeholder 3"/>
          <p:cNvSpPr>
            <a:spLocks noGrp="1"/>
          </p:cNvSpPr>
          <p:nvPr>
            <p:ph sz="half" idx="2"/>
          </p:nvPr>
        </p:nvSpPr>
        <p:spPr/>
        <p:txBody>
          <a:bodyPr/>
          <a:lstStyle/>
          <a:p>
            <a:pPr marL="342900" indent="-342900">
              <a:buFont typeface="Wingdings" panose="05000000000000000000" pitchFamily="2" charset="2"/>
              <a:buChar char="Ø"/>
            </a:pPr>
            <a:r>
              <a:rPr lang="en-US" dirty="0"/>
              <a:t>Select View PDF to view the receipt image.</a:t>
            </a:r>
          </a:p>
          <a:p>
            <a:pPr marL="342900" indent="-342900">
              <a:buFont typeface="Wingdings" panose="05000000000000000000" pitchFamily="2" charset="2"/>
              <a:buChar char="Ø"/>
            </a:pPr>
            <a:r>
              <a:rPr lang="en-US" dirty="0"/>
              <a:t>When done Select Close</a:t>
            </a:r>
          </a:p>
          <a:p>
            <a:endParaRPr lang="en-US" dirty="0"/>
          </a:p>
        </p:txBody>
      </p:sp>
      <p:pic>
        <p:nvPicPr>
          <p:cNvPr id="5" name="Content Placeholder 9"/>
          <p:cNvPicPr>
            <a:picLocks noChangeAspect="1"/>
          </p:cNvPicPr>
          <p:nvPr/>
        </p:nvPicPr>
        <p:blipFill>
          <a:blip r:embed="rId2"/>
          <a:stretch>
            <a:fillRect/>
          </a:stretch>
        </p:blipFill>
        <p:spPr>
          <a:xfrm>
            <a:off x="2386341" y="3511886"/>
            <a:ext cx="2508775" cy="1366281"/>
          </a:xfrm>
          <a:prstGeom prst="rect">
            <a:avLst/>
          </a:prstGeom>
        </p:spPr>
      </p:pic>
      <p:pic>
        <p:nvPicPr>
          <p:cNvPr id="6" name="Content Placeholder 10"/>
          <p:cNvPicPr>
            <a:picLocks noChangeAspect="1"/>
          </p:cNvPicPr>
          <p:nvPr/>
        </p:nvPicPr>
        <p:blipFill>
          <a:blip r:embed="rId3"/>
          <a:stretch>
            <a:fillRect/>
          </a:stretch>
        </p:blipFill>
        <p:spPr>
          <a:xfrm>
            <a:off x="5505408" y="3290151"/>
            <a:ext cx="5934075" cy="1809750"/>
          </a:xfrm>
          <a:prstGeom prst="rect">
            <a:avLst/>
          </a:prstGeom>
        </p:spPr>
      </p:pic>
    </p:spTree>
    <p:extLst>
      <p:ext uri="{BB962C8B-B14F-4D97-AF65-F5344CB8AC3E}">
        <p14:creationId xmlns:p14="http://schemas.microsoft.com/office/powerpoint/2010/main" val="3694592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 Off and Comments</a:t>
            </a:r>
          </a:p>
        </p:txBody>
      </p:sp>
      <p:sp>
        <p:nvSpPr>
          <p:cNvPr id="3" name="Content Placeholder 2"/>
          <p:cNvSpPr>
            <a:spLocks noGrp="1"/>
          </p:cNvSpPr>
          <p:nvPr>
            <p:ph sz="half" idx="1"/>
          </p:nvPr>
        </p:nvSpPr>
        <p:spPr/>
        <p:txBody>
          <a:bodyPr/>
          <a:lstStyle/>
          <a:p>
            <a:r>
              <a:rPr lang="en-US" sz="2000" dirty="0"/>
              <a:t>Click the box next to the transaction you want to sign off, Then click Sign Off</a:t>
            </a:r>
          </a:p>
          <a:p>
            <a:endParaRPr lang="en-US" dirty="0"/>
          </a:p>
        </p:txBody>
      </p:sp>
      <p:sp>
        <p:nvSpPr>
          <p:cNvPr id="4" name="Content Placeholder 3"/>
          <p:cNvSpPr>
            <a:spLocks noGrp="1"/>
          </p:cNvSpPr>
          <p:nvPr>
            <p:ph sz="half" idx="2"/>
          </p:nvPr>
        </p:nvSpPr>
        <p:spPr/>
        <p:txBody>
          <a:bodyPr/>
          <a:lstStyle/>
          <a:p>
            <a:r>
              <a:rPr lang="en-US" sz="2000" dirty="0"/>
              <a:t>After you have clicked Sign Off, a comments box will pop up. Make any relevant comments in this box. Example: </a:t>
            </a:r>
            <a:r>
              <a:rPr lang="en-US" sz="1200" dirty="0"/>
              <a:t>“I didn’t buy from the state contracted vendor because the item was available at a local vendor for less.”  </a:t>
            </a:r>
            <a:r>
              <a:rPr lang="en-US" sz="2000" dirty="0"/>
              <a:t>Click OK and then you’re done!</a:t>
            </a:r>
          </a:p>
          <a:p>
            <a:endParaRPr lang="en-US" dirty="0"/>
          </a:p>
        </p:txBody>
      </p:sp>
      <p:pic>
        <p:nvPicPr>
          <p:cNvPr id="5" name="Content Placeholder 5"/>
          <p:cNvPicPr>
            <a:picLocks noChangeAspect="1"/>
          </p:cNvPicPr>
          <p:nvPr/>
        </p:nvPicPr>
        <p:blipFill>
          <a:blip r:embed="rId2"/>
          <a:stretch>
            <a:fillRect/>
          </a:stretch>
        </p:blipFill>
        <p:spPr>
          <a:xfrm>
            <a:off x="2154428" y="2742464"/>
            <a:ext cx="4674696" cy="2905125"/>
          </a:xfrm>
          <a:prstGeom prst="rect">
            <a:avLst/>
          </a:prstGeom>
        </p:spPr>
      </p:pic>
      <p:pic>
        <p:nvPicPr>
          <p:cNvPr id="6" name="Content Placeholder 7"/>
          <p:cNvPicPr>
            <a:picLocks noChangeAspect="1"/>
          </p:cNvPicPr>
          <p:nvPr/>
        </p:nvPicPr>
        <p:blipFill>
          <a:blip r:embed="rId3"/>
          <a:stretch>
            <a:fillRect/>
          </a:stretch>
        </p:blipFill>
        <p:spPr>
          <a:xfrm>
            <a:off x="6892364" y="3451609"/>
            <a:ext cx="4700588" cy="2878481"/>
          </a:xfrm>
          <a:prstGeom prst="rect">
            <a:avLst/>
          </a:prstGeom>
        </p:spPr>
      </p:pic>
    </p:spTree>
    <p:extLst>
      <p:ext uri="{BB962C8B-B14F-4D97-AF65-F5344CB8AC3E}">
        <p14:creationId xmlns:p14="http://schemas.microsoft.com/office/powerpoint/2010/main" val="915063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Flagged Transactions</a:t>
            </a:r>
          </a:p>
        </p:txBody>
      </p:sp>
      <p:pic>
        <p:nvPicPr>
          <p:cNvPr id="7" name="Content Placeholder 6"/>
          <p:cNvPicPr>
            <a:picLocks noGrp="1" noChangeAspect="1"/>
          </p:cNvPicPr>
          <p:nvPr>
            <p:ph idx="1"/>
          </p:nvPr>
        </p:nvPicPr>
        <p:blipFill>
          <a:blip r:embed="rId2"/>
          <a:stretch>
            <a:fillRect/>
          </a:stretch>
        </p:blipFill>
        <p:spPr>
          <a:xfrm>
            <a:off x="1905123" y="1456730"/>
            <a:ext cx="9653587" cy="800069"/>
          </a:xfrm>
          <a:prstGeom prst="rect">
            <a:avLst/>
          </a:prstGeom>
        </p:spPr>
      </p:pic>
      <p:sp>
        <p:nvSpPr>
          <p:cNvPr id="8" name="Rectangle 7"/>
          <p:cNvSpPr/>
          <p:nvPr/>
        </p:nvSpPr>
        <p:spPr>
          <a:xfrm>
            <a:off x="4413738" y="2413338"/>
            <a:ext cx="4308231" cy="2862322"/>
          </a:xfrm>
          <a:prstGeom prst="rect">
            <a:avLst/>
          </a:prstGeom>
        </p:spPr>
        <p:txBody>
          <a:bodyPr wrap="square">
            <a:spAutoFit/>
          </a:bodyPr>
          <a:lstStyle/>
          <a:p>
            <a:r>
              <a:rPr lang="en-US" sz="2000" dirty="0"/>
              <a:t>If your approver sees something wrong with the way you allocated your transaction, they can </a:t>
            </a:r>
            <a:r>
              <a:rPr lang="en-US" sz="2000" dirty="0" smtClean="0"/>
              <a:t>FLAG </a:t>
            </a:r>
            <a:r>
              <a:rPr lang="en-US" sz="2000" dirty="0"/>
              <a:t>the transaction and send it back to your queue for you to correct. The approver will leave a comment letting you know what you need to fix. Fix the problem and remove the flag to send it on to be approved again.</a:t>
            </a:r>
          </a:p>
        </p:txBody>
      </p:sp>
      <p:pic>
        <p:nvPicPr>
          <p:cNvPr id="9" name="Content Placeholder 11"/>
          <p:cNvPicPr>
            <a:picLocks noChangeAspect="1"/>
          </p:cNvPicPr>
          <p:nvPr/>
        </p:nvPicPr>
        <p:blipFill>
          <a:blip r:embed="rId3"/>
          <a:stretch>
            <a:fillRect/>
          </a:stretch>
        </p:blipFill>
        <p:spPr>
          <a:xfrm>
            <a:off x="2728265" y="2413338"/>
            <a:ext cx="1316146" cy="3563717"/>
          </a:xfrm>
          <a:prstGeom prst="rect">
            <a:avLst/>
          </a:prstGeom>
        </p:spPr>
      </p:pic>
      <p:pic>
        <p:nvPicPr>
          <p:cNvPr id="10" name="Picture 9"/>
          <p:cNvPicPr>
            <a:picLocks noChangeAspect="1"/>
          </p:cNvPicPr>
          <p:nvPr/>
        </p:nvPicPr>
        <p:blipFill>
          <a:blip r:embed="rId4"/>
          <a:stretch>
            <a:fillRect/>
          </a:stretch>
        </p:blipFill>
        <p:spPr>
          <a:xfrm>
            <a:off x="7218535" y="5031257"/>
            <a:ext cx="2229880" cy="1442343"/>
          </a:xfrm>
          <a:prstGeom prst="rect">
            <a:avLst/>
          </a:prstGeom>
        </p:spPr>
      </p:pic>
    </p:spTree>
    <p:extLst>
      <p:ext uri="{BB962C8B-B14F-4D97-AF65-F5344CB8AC3E}">
        <p14:creationId xmlns:p14="http://schemas.microsoft.com/office/powerpoint/2010/main" val="2235415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APPROVING A TRANSACTION</a:t>
            </a:r>
          </a:p>
        </p:txBody>
      </p:sp>
      <p:sp>
        <p:nvSpPr>
          <p:cNvPr id="5" name="Content Placeholder 4"/>
          <p:cNvSpPr>
            <a:spLocks noGrp="1"/>
          </p:cNvSpPr>
          <p:nvPr>
            <p:ph idx="1"/>
          </p:nvPr>
        </p:nvSpPr>
        <p:spPr/>
        <p:txBody>
          <a:bodyPr/>
          <a:lstStyle/>
          <a:p>
            <a:pPr marL="285750" indent="-285750">
              <a:buFont typeface="Wingdings" panose="05000000000000000000" pitchFamily="2" charset="2"/>
              <a:buChar char="Ø"/>
            </a:pPr>
            <a:r>
              <a:rPr lang="en-US" dirty="0"/>
              <a:t>The process of approving transactions is very similar to the way they are reconciled.</a:t>
            </a:r>
          </a:p>
          <a:p>
            <a:pPr marL="742950" lvl="1" indent="-285750">
              <a:buFont typeface="Wingdings" panose="05000000000000000000" pitchFamily="2" charset="2"/>
              <a:buChar char="Ø"/>
            </a:pPr>
            <a:r>
              <a:rPr lang="en-US" sz="2000" dirty="0"/>
              <a:t>Click the pending link. Then click on the TXN number and view full details.</a:t>
            </a:r>
          </a:p>
          <a:p>
            <a:pPr marL="742950" lvl="1" indent="-285750">
              <a:buFont typeface="Wingdings" panose="05000000000000000000" pitchFamily="2" charset="2"/>
              <a:buChar char="Ø"/>
            </a:pPr>
            <a:r>
              <a:rPr lang="en-US" sz="2000" dirty="0"/>
              <a:t>Check the description.</a:t>
            </a:r>
          </a:p>
          <a:p>
            <a:pPr marL="742950" lvl="1" indent="-285750">
              <a:buFont typeface="Wingdings" panose="05000000000000000000" pitchFamily="2" charset="2"/>
              <a:buChar char="Ø"/>
            </a:pPr>
            <a:r>
              <a:rPr lang="en-US" sz="2000" dirty="0"/>
              <a:t>Check the index and account codes.</a:t>
            </a:r>
          </a:p>
          <a:p>
            <a:pPr marL="742950" lvl="1" indent="-285750">
              <a:buFont typeface="Wingdings" panose="05000000000000000000" pitchFamily="2" charset="2"/>
              <a:buChar char="Ø"/>
            </a:pPr>
            <a:r>
              <a:rPr lang="en-US" sz="2000" dirty="0"/>
              <a:t>Check and see if they changed the tax status to Non-Taxable Purchase.</a:t>
            </a:r>
          </a:p>
          <a:p>
            <a:pPr marL="742950" lvl="1" indent="-285750">
              <a:buFont typeface="Wingdings" panose="05000000000000000000" pitchFamily="2" charset="2"/>
              <a:buChar char="Ø"/>
            </a:pPr>
            <a:r>
              <a:rPr lang="en-US" sz="2000" dirty="0"/>
              <a:t>Check the receipt.</a:t>
            </a:r>
          </a:p>
          <a:p>
            <a:pPr marL="742950" lvl="1" indent="-285750">
              <a:buFont typeface="Wingdings" panose="05000000000000000000" pitchFamily="2" charset="2"/>
              <a:buChar char="Ø"/>
            </a:pPr>
            <a:r>
              <a:rPr lang="en-US" sz="2000" dirty="0"/>
              <a:t>If it’s not correct you flag the transaction and send it back to the reconciler to fix.</a:t>
            </a:r>
          </a:p>
          <a:p>
            <a:pPr marL="742950" lvl="1" indent="-285750">
              <a:buFont typeface="Wingdings" panose="05000000000000000000" pitchFamily="2" charset="2"/>
              <a:buChar char="Ø"/>
            </a:pPr>
            <a:r>
              <a:rPr lang="en-US" sz="2000" dirty="0"/>
              <a:t>Click on the box next to the transaction, then click Sign Off.</a:t>
            </a:r>
          </a:p>
          <a:p>
            <a:endParaRPr lang="en-US" dirty="0"/>
          </a:p>
        </p:txBody>
      </p:sp>
    </p:spTree>
    <p:extLst>
      <p:ext uri="{BB962C8B-B14F-4D97-AF65-F5344CB8AC3E}">
        <p14:creationId xmlns:p14="http://schemas.microsoft.com/office/powerpoint/2010/main" val="823638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BEFORE YOU BUY FROM A VENDOR</a:t>
            </a:r>
          </a:p>
        </p:txBody>
      </p:sp>
      <p:sp>
        <p:nvSpPr>
          <p:cNvPr id="3" name="Content Placeholder 2"/>
          <p:cNvSpPr>
            <a:spLocks noGrp="1"/>
          </p:cNvSpPr>
          <p:nvPr>
            <p:ph sz="half" idx="1"/>
          </p:nvPr>
        </p:nvSpPr>
        <p:spPr>
          <a:xfrm>
            <a:off x="2002054" y="1825625"/>
            <a:ext cx="4407538" cy="4738804"/>
          </a:xfrm>
        </p:spPr>
        <p:txBody>
          <a:bodyPr/>
          <a:lstStyle/>
          <a:p>
            <a:pPr>
              <a:buFont typeface="Wingdings" panose="05000000000000000000" pitchFamily="2" charset="2"/>
              <a:buChar char="Ø"/>
            </a:pPr>
            <a:r>
              <a:rPr lang="en-US" sz="1600" dirty="0"/>
              <a:t>If you are using </a:t>
            </a:r>
            <a:r>
              <a:rPr lang="en-US" sz="1600" b="1" u="sng" dirty="0"/>
              <a:t>federal funds/grant funds </a:t>
            </a:r>
            <a:r>
              <a:rPr lang="en-US" sz="1600" dirty="0"/>
              <a:t>you must make sure the vendor you plan on purchasing from has not been debarred or suspended from doing business with government funds. </a:t>
            </a:r>
          </a:p>
          <a:p>
            <a:pPr>
              <a:buFont typeface="Wingdings" panose="05000000000000000000" pitchFamily="2" charset="2"/>
              <a:buChar char="Ø"/>
            </a:pPr>
            <a:r>
              <a:rPr lang="en-US" sz="1600" dirty="0"/>
              <a:t>Go to: </a:t>
            </a:r>
            <a:r>
              <a:rPr lang="en-US" sz="1200" dirty="0">
                <a:solidFill>
                  <a:schemeClr val="accent6">
                    <a:lumMod val="75000"/>
                  </a:schemeClr>
                </a:solidFill>
                <a:hlinkClick r:id="rId2"/>
              </a:rPr>
              <a:t>https://sam.gov/SAM/</a:t>
            </a:r>
            <a:endParaRPr lang="en-US" sz="1200" dirty="0">
              <a:solidFill>
                <a:schemeClr val="accent6">
                  <a:lumMod val="75000"/>
                </a:schemeClr>
              </a:solidFill>
            </a:endParaRPr>
          </a:p>
          <a:p>
            <a:pPr>
              <a:buFont typeface="Wingdings" panose="05000000000000000000" pitchFamily="2" charset="2"/>
              <a:buChar char="Ø"/>
            </a:pPr>
            <a:r>
              <a:rPr lang="en-US" sz="1600" dirty="0"/>
              <a:t>Click on SEARCH RECORDS.</a:t>
            </a:r>
          </a:p>
          <a:p>
            <a:pPr>
              <a:buFont typeface="Wingdings" panose="05000000000000000000" pitchFamily="2" charset="2"/>
              <a:buChar char="Ø"/>
            </a:pPr>
            <a:r>
              <a:rPr lang="en-US" sz="1600" dirty="0"/>
              <a:t>In the QUICK SEARCH bar type the name of the vendor you will be buying from. Click SEARCH</a:t>
            </a:r>
          </a:p>
          <a:p>
            <a:pPr lvl="1">
              <a:buFont typeface="Wingdings" panose="05000000000000000000" pitchFamily="2" charset="2"/>
              <a:buChar char="Ø"/>
            </a:pPr>
            <a:r>
              <a:rPr lang="en-US" sz="1600" dirty="0"/>
              <a:t>If it comes up as ‘NO SEARCH RESULTS’, Then that vendor is </a:t>
            </a:r>
            <a:r>
              <a:rPr lang="en-US" sz="1600" u="sng" dirty="0"/>
              <a:t>OKAY</a:t>
            </a:r>
            <a:r>
              <a:rPr lang="en-US" sz="1600" dirty="0"/>
              <a:t> to buy from.</a:t>
            </a:r>
          </a:p>
          <a:p>
            <a:pPr lvl="1">
              <a:buFont typeface="Wingdings" panose="05000000000000000000" pitchFamily="2" charset="2"/>
              <a:buChar char="Ø"/>
            </a:pPr>
            <a:r>
              <a:rPr lang="en-US" sz="1600" dirty="0"/>
              <a:t>If it finds the vendor, look at the ‘HAS ACTIVE EXCLUSION’.</a:t>
            </a:r>
          </a:p>
          <a:p>
            <a:pPr lvl="2">
              <a:buFont typeface="Wingdings" panose="05000000000000000000" pitchFamily="2" charset="2"/>
              <a:buChar char="Ø"/>
            </a:pPr>
            <a:r>
              <a:rPr lang="en-US" sz="1400" dirty="0"/>
              <a:t>If it says NO, That vendor is </a:t>
            </a:r>
            <a:r>
              <a:rPr lang="en-US" sz="1400" u="sng" dirty="0"/>
              <a:t>OKAY</a:t>
            </a:r>
            <a:r>
              <a:rPr lang="en-US" sz="1400" dirty="0"/>
              <a:t> to buy from.</a:t>
            </a:r>
          </a:p>
          <a:p>
            <a:pPr lvl="2">
              <a:buFont typeface="Wingdings" panose="05000000000000000000" pitchFamily="2" charset="2"/>
              <a:buChar char="Ø"/>
            </a:pPr>
            <a:r>
              <a:rPr lang="en-US" sz="1400" dirty="0"/>
              <a:t>If it says YES, That vendor is </a:t>
            </a:r>
            <a:r>
              <a:rPr lang="en-US" sz="1400" u="sng" dirty="0"/>
              <a:t>NOT OKAY </a:t>
            </a:r>
            <a:r>
              <a:rPr lang="en-US" sz="1400" dirty="0"/>
              <a:t>to buy from and you will need to find a new vendor.</a:t>
            </a:r>
          </a:p>
          <a:p>
            <a:endParaRPr lang="en-US" dirty="0"/>
          </a:p>
        </p:txBody>
      </p:sp>
      <p:pic>
        <p:nvPicPr>
          <p:cNvPr id="5" name="Content Placeholder 5"/>
          <p:cNvPicPr>
            <a:picLocks noGrp="1" noChangeAspect="1"/>
          </p:cNvPicPr>
          <p:nvPr>
            <p:ph sz="half" idx="2"/>
          </p:nvPr>
        </p:nvPicPr>
        <p:blipFill>
          <a:blip r:embed="rId3"/>
          <a:stretch>
            <a:fillRect/>
          </a:stretch>
        </p:blipFill>
        <p:spPr>
          <a:xfrm>
            <a:off x="6525928" y="2067268"/>
            <a:ext cx="4984750" cy="3675110"/>
          </a:xfrm>
          <a:prstGeom prst="rect">
            <a:avLst/>
          </a:prstGeom>
        </p:spPr>
      </p:pic>
    </p:spTree>
    <p:extLst>
      <p:ext uri="{BB962C8B-B14F-4D97-AF65-F5344CB8AC3E}">
        <p14:creationId xmlns:p14="http://schemas.microsoft.com/office/powerpoint/2010/main" val="1084812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Buying From Vendors outside the USA</a:t>
            </a:r>
          </a:p>
        </p:txBody>
      </p:sp>
      <p:sp>
        <p:nvSpPr>
          <p:cNvPr id="3" name="Content Placeholder 2"/>
          <p:cNvSpPr>
            <a:spLocks noGrp="1"/>
          </p:cNvSpPr>
          <p:nvPr>
            <p:ph sz="half" idx="1"/>
          </p:nvPr>
        </p:nvSpPr>
        <p:spPr/>
        <p:txBody>
          <a:bodyPr/>
          <a:lstStyle/>
          <a:p>
            <a:pPr marL="285750" indent="-285750">
              <a:buFont typeface="Wingdings" panose="05000000000000000000" pitchFamily="2" charset="2"/>
              <a:buChar char="Ø"/>
            </a:pPr>
            <a:r>
              <a:rPr lang="en-US" sz="2000" dirty="0"/>
              <a:t>If you are considering ordering from a non-U.S. company, </a:t>
            </a:r>
            <a:r>
              <a:rPr lang="en-US" sz="2000" dirty="0" smtClean="0"/>
              <a:t>you will need to do the sam.gov check (see previous slide) no matter what kinds of funds are spent. This </a:t>
            </a:r>
            <a:r>
              <a:rPr lang="en-US" sz="2000" dirty="0"/>
              <a:t>ensures the </a:t>
            </a:r>
            <a:r>
              <a:rPr lang="en-US" sz="2000" dirty="0" smtClean="0"/>
              <a:t>vendor </a:t>
            </a:r>
            <a:r>
              <a:rPr lang="en-US" sz="2000" dirty="0"/>
              <a:t>is not disbarred, or operating in countries where we cannot legally make </a:t>
            </a:r>
            <a:r>
              <a:rPr lang="en-US" sz="2000" dirty="0" smtClean="0"/>
              <a:t>purchases from. </a:t>
            </a:r>
            <a:endParaRPr lang="en-US" sz="2000" dirty="0"/>
          </a:p>
          <a:p>
            <a:pPr marL="285750" indent="-285750">
              <a:buFont typeface="Wingdings" panose="05000000000000000000" pitchFamily="2" charset="2"/>
              <a:buChar char="Ø"/>
            </a:pPr>
            <a:r>
              <a:rPr lang="en-US" sz="2000" dirty="0"/>
              <a:t>When you make </a:t>
            </a:r>
            <a:r>
              <a:rPr lang="en-US" sz="2000" dirty="0" smtClean="0"/>
              <a:t>an </a:t>
            </a:r>
            <a:r>
              <a:rPr lang="en-US" sz="2000" dirty="0"/>
              <a:t>international purchase you will be charged a bank fee called an </a:t>
            </a:r>
            <a:r>
              <a:rPr lang="en-US" sz="2000" dirty="0">
                <a:solidFill>
                  <a:srgbClr val="00B0F0"/>
                </a:solidFill>
              </a:rPr>
              <a:t>International Transaction </a:t>
            </a:r>
            <a:r>
              <a:rPr lang="en-US" sz="2000" dirty="0" smtClean="0">
                <a:solidFill>
                  <a:srgbClr val="00B0F0"/>
                </a:solidFill>
              </a:rPr>
              <a:t>Fee.</a:t>
            </a:r>
            <a:r>
              <a:rPr lang="en-US" sz="2000" dirty="0" smtClean="0"/>
              <a:t> </a:t>
            </a:r>
            <a:r>
              <a:rPr lang="en-US" sz="2000" dirty="0"/>
              <a:t>Please allocate this to the same index and account code as the transaction that prompted the bank fee. </a:t>
            </a:r>
          </a:p>
          <a:p>
            <a:endParaRPr lang="en-US" dirty="0"/>
          </a:p>
        </p:txBody>
      </p:sp>
      <p:pic>
        <p:nvPicPr>
          <p:cNvPr id="5" name="Picture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l="768" r="768"/>
          <a:stretch>
            <a:fillRect/>
          </a:stretch>
        </p:blipFill>
        <p:spPr>
          <a:xfrm>
            <a:off x="6525782" y="1825626"/>
            <a:ext cx="4807503" cy="3855185"/>
          </a:xfrm>
        </p:spPr>
      </p:pic>
    </p:spTree>
    <p:extLst>
      <p:ext uri="{BB962C8B-B14F-4D97-AF65-F5344CB8AC3E}">
        <p14:creationId xmlns:p14="http://schemas.microsoft.com/office/powerpoint/2010/main" val="3366433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Contracts</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Ø"/>
            </a:pPr>
            <a:r>
              <a:rPr lang="en-US" sz="2000" dirty="0"/>
              <a:t>State contracts should be the first choice for university purchases. The State of Idaho maintains an extensive group of contracts for use by ISU. If contract vendors cannot provide a necessary item, it may be purchased off-contract</a:t>
            </a:r>
            <a:r>
              <a:rPr lang="en-US" sz="2000" dirty="0" smtClean="0"/>
              <a:t>.</a:t>
            </a:r>
          </a:p>
          <a:p>
            <a:pPr marL="342900" indent="-342900">
              <a:buFont typeface="Wingdings" panose="05000000000000000000" pitchFamily="2" charset="2"/>
              <a:buChar char="Ø"/>
            </a:pPr>
            <a:r>
              <a:rPr lang="en-US" sz="2000" dirty="0" smtClean="0"/>
              <a:t>Here is the link to the statewide contracts </a:t>
            </a:r>
            <a:r>
              <a:rPr lang="en-US" sz="2000" u="sng" dirty="0" smtClean="0">
                <a:solidFill>
                  <a:schemeClr val="accent5"/>
                </a:solidFill>
              </a:rPr>
              <a:t>https</a:t>
            </a:r>
            <a:r>
              <a:rPr lang="en-US" sz="2000" u="sng" dirty="0">
                <a:solidFill>
                  <a:schemeClr val="accent5"/>
                </a:solidFill>
              </a:rPr>
              <a:t>://purchasing.idaho.gov/statewide-contracts/</a:t>
            </a:r>
          </a:p>
          <a:p>
            <a:pPr marL="285750" indent="-285750">
              <a:buFont typeface="Wingdings" panose="05000000000000000000" pitchFamily="2" charset="2"/>
              <a:buChar char="Ø"/>
            </a:pPr>
            <a:r>
              <a:rPr lang="en-US" sz="2000" b="1" dirty="0"/>
              <a:t>If you have any questions regarding state contracts call purchasing @ 3111</a:t>
            </a:r>
          </a:p>
          <a:p>
            <a:endParaRPr lang="en-US" dirty="0"/>
          </a:p>
        </p:txBody>
      </p:sp>
      <p:pic>
        <p:nvPicPr>
          <p:cNvPr id="9" name="Content Placeholder 8"/>
          <p:cNvPicPr>
            <a:picLocks noGrp="1" noChangeAspect="1"/>
          </p:cNvPicPr>
          <p:nvPr>
            <p:ph sz="half" idx="4294967295"/>
          </p:nvPr>
        </p:nvPicPr>
        <p:blipFill>
          <a:blip r:embed="rId2"/>
          <a:stretch>
            <a:fillRect/>
          </a:stretch>
        </p:blipFill>
        <p:spPr>
          <a:xfrm>
            <a:off x="3759351" y="3652213"/>
            <a:ext cx="6139546" cy="2611980"/>
          </a:xfrm>
          <a:prstGeom prst="rect">
            <a:avLst/>
          </a:prstGeom>
        </p:spPr>
      </p:pic>
    </p:spTree>
    <p:extLst>
      <p:ext uri="{BB962C8B-B14F-4D97-AF65-F5344CB8AC3E}">
        <p14:creationId xmlns:p14="http://schemas.microsoft.com/office/powerpoint/2010/main" val="926066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to using State Contracts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1800" b="1" u="sng" dirty="0">
                <a:solidFill>
                  <a:schemeClr val="accent6">
                    <a:lumMod val="75000"/>
                  </a:schemeClr>
                </a:solidFill>
              </a:rPr>
              <a:t>Exception 1</a:t>
            </a:r>
            <a:r>
              <a:rPr lang="en-US" sz="1800" dirty="0">
                <a:solidFill>
                  <a:schemeClr val="accent6">
                    <a:lumMod val="75000"/>
                  </a:schemeClr>
                </a:solidFill>
              </a:rPr>
              <a:t>:</a:t>
            </a:r>
            <a:r>
              <a:rPr lang="en-US" sz="1800" dirty="0"/>
              <a:t> If the state contracted vendors can’t provide what you need, you can buy off-contract. We encourage you to use local vendors when possible.</a:t>
            </a:r>
          </a:p>
          <a:p>
            <a:pPr lvl="1">
              <a:buFont typeface="Wingdings" panose="05000000000000000000" pitchFamily="2" charset="2"/>
              <a:buChar char="Ø"/>
            </a:pPr>
            <a:r>
              <a:rPr lang="en-US" sz="1800" u="sng" dirty="0"/>
              <a:t>Documentation is needed.</a:t>
            </a:r>
            <a:r>
              <a:rPr lang="en-US" sz="1800" dirty="0"/>
              <a:t> When reconciling, in the comments section at signoff, note the reason you weren’t able to purchase through state-contract. (Ex: ‘Out of stock until _____’ or ‘didn’t carry the specific item needed’.)</a:t>
            </a:r>
            <a:endParaRPr lang="en-US" sz="1800" u="sng" dirty="0"/>
          </a:p>
          <a:p>
            <a:pPr>
              <a:buFont typeface="Wingdings" panose="05000000000000000000" pitchFamily="2" charset="2"/>
              <a:buChar char="Ø"/>
            </a:pPr>
            <a:r>
              <a:rPr lang="en-US" sz="1800" b="1" u="sng" dirty="0">
                <a:solidFill>
                  <a:schemeClr val="accent6">
                    <a:lumMod val="75000"/>
                  </a:schemeClr>
                </a:solidFill>
              </a:rPr>
              <a:t>Exception 2</a:t>
            </a:r>
            <a:r>
              <a:rPr lang="en-US" sz="1800" dirty="0">
                <a:solidFill>
                  <a:schemeClr val="accent6">
                    <a:lumMod val="75000"/>
                  </a:schemeClr>
                </a:solidFill>
              </a:rPr>
              <a:t>: </a:t>
            </a:r>
            <a:r>
              <a:rPr lang="en-US" sz="1800" dirty="0"/>
              <a:t>If you find the same item for a lower price at a non-contract vendor, then you are allowed to purchase that item from that vendor rather than the state contract vendor. </a:t>
            </a:r>
          </a:p>
          <a:p>
            <a:pPr lvl="1">
              <a:buFont typeface="Wingdings" panose="05000000000000000000" pitchFamily="2" charset="2"/>
              <a:buChar char="Ø"/>
            </a:pPr>
            <a:r>
              <a:rPr lang="en-US" sz="1800" u="sng" dirty="0"/>
              <a:t>Documentation is needed. </a:t>
            </a:r>
            <a:r>
              <a:rPr lang="en-US" sz="1800" dirty="0"/>
              <a:t>Provide both state and non-contract vendor prices to document the item purchased was for less. This can just be written on the receipt records or you can print up price quotes. Either way, it has to be documented.</a:t>
            </a:r>
            <a:endParaRPr lang="en-US" sz="1800" u="sng" dirty="0"/>
          </a:p>
          <a:p>
            <a:pPr>
              <a:buFont typeface="Wingdings" panose="05000000000000000000" pitchFamily="2" charset="2"/>
              <a:buChar char="Ø"/>
            </a:pPr>
            <a:r>
              <a:rPr lang="en-US" sz="1800" b="1" u="sng" dirty="0">
                <a:solidFill>
                  <a:schemeClr val="accent6">
                    <a:lumMod val="75000"/>
                  </a:schemeClr>
                </a:solidFill>
              </a:rPr>
              <a:t>Exception 3</a:t>
            </a:r>
            <a:r>
              <a:rPr lang="en-US" sz="1800" dirty="0">
                <a:solidFill>
                  <a:schemeClr val="accent6">
                    <a:lumMod val="75000"/>
                  </a:schemeClr>
                </a:solidFill>
              </a:rPr>
              <a:t>: </a:t>
            </a:r>
            <a:r>
              <a:rPr lang="en-US" sz="1800" dirty="0"/>
              <a:t>Emergency purchases. See purchasing policy ISU policy 2560 for information on emergency purchases. </a:t>
            </a:r>
          </a:p>
          <a:p>
            <a:pPr lvl="1">
              <a:buFont typeface="Wingdings" panose="05000000000000000000" pitchFamily="2" charset="2"/>
              <a:buChar char="Ø"/>
            </a:pPr>
            <a:r>
              <a:rPr lang="en-US" sz="1800" u="sng" dirty="0"/>
              <a:t>Documentation is needed. </a:t>
            </a:r>
            <a:r>
              <a:rPr lang="en-US" sz="1800" dirty="0"/>
              <a:t>When reconciling, In the comments section at signoff, make note of the emergency and why you needed the item immediately. Also make note of the emergency on the physical receipt records.</a:t>
            </a:r>
            <a:endParaRPr lang="en-US" sz="1800" b="1" dirty="0"/>
          </a:p>
          <a:p>
            <a:endParaRPr lang="en-US" dirty="0"/>
          </a:p>
        </p:txBody>
      </p:sp>
    </p:spTree>
    <p:extLst>
      <p:ext uri="{BB962C8B-B14F-4D97-AF65-F5344CB8AC3E}">
        <p14:creationId xmlns:p14="http://schemas.microsoft.com/office/powerpoint/2010/main" val="243319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FRAUD </a:t>
            </a:r>
          </a:p>
        </p:txBody>
      </p:sp>
      <p:sp>
        <p:nvSpPr>
          <p:cNvPr id="3" name="Content Placeholder 2"/>
          <p:cNvSpPr>
            <a:spLocks noGrp="1"/>
          </p:cNvSpPr>
          <p:nvPr>
            <p:ph idx="1"/>
          </p:nvPr>
        </p:nvSpPr>
        <p:spPr/>
        <p:txBody>
          <a:bodyPr>
            <a:normAutofit fontScale="92500" lnSpcReduction="10000"/>
          </a:bodyPr>
          <a:lstStyle/>
          <a:p>
            <a:pPr marL="285750" indent="-285750">
              <a:buFont typeface="Wingdings" panose="05000000000000000000" pitchFamily="2" charset="2"/>
              <a:buChar char="Ø"/>
            </a:pPr>
            <a:r>
              <a:rPr lang="en-US" sz="2400" dirty="0"/>
              <a:t>Frequently, Bank of America will catch fraudulent transactions before you do. When </a:t>
            </a:r>
            <a:r>
              <a:rPr lang="en-US" sz="2400" dirty="0" err="1"/>
              <a:t>BofA</a:t>
            </a:r>
            <a:r>
              <a:rPr lang="en-US" sz="2400" dirty="0"/>
              <a:t> suspects fraud is occurring on your </a:t>
            </a:r>
            <a:r>
              <a:rPr lang="en-US" sz="2400" dirty="0" err="1"/>
              <a:t>Pcard</a:t>
            </a:r>
            <a:r>
              <a:rPr lang="en-US" sz="2400" dirty="0"/>
              <a:t>, they will put a hold on your </a:t>
            </a:r>
            <a:r>
              <a:rPr lang="en-US" sz="2400" dirty="0" err="1"/>
              <a:t>Pcard</a:t>
            </a:r>
            <a:r>
              <a:rPr lang="en-US" sz="2400" dirty="0"/>
              <a:t> and notify the purchasing office of the possible fraud.</a:t>
            </a:r>
          </a:p>
          <a:p>
            <a:pPr marL="285750" indent="-285750">
              <a:buFont typeface="Wingdings" panose="05000000000000000000" pitchFamily="2" charset="2"/>
              <a:buChar char="Ø"/>
            </a:pPr>
            <a:r>
              <a:rPr lang="en-US" sz="2400" dirty="0"/>
              <a:t>The purchasing office will then contact you, as the cardholder and ask you to validate your purchases. </a:t>
            </a:r>
          </a:p>
          <a:p>
            <a:pPr marL="285750" indent="-285750">
              <a:buFont typeface="Wingdings" panose="05000000000000000000" pitchFamily="2" charset="2"/>
              <a:buChar char="Ø"/>
            </a:pPr>
            <a:r>
              <a:rPr lang="en-US" sz="2400" dirty="0"/>
              <a:t>If the purchases are valid we will have the hold on your </a:t>
            </a:r>
            <a:r>
              <a:rPr lang="en-US" sz="2400" dirty="0" err="1"/>
              <a:t>Pcard</a:t>
            </a:r>
            <a:r>
              <a:rPr lang="en-US" sz="2400" dirty="0"/>
              <a:t> removed. </a:t>
            </a:r>
          </a:p>
          <a:p>
            <a:pPr marL="285750" indent="-285750">
              <a:buFont typeface="Wingdings" panose="05000000000000000000" pitchFamily="2" charset="2"/>
              <a:buChar char="Ø"/>
            </a:pPr>
            <a:r>
              <a:rPr lang="en-US" sz="2400" dirty="0"/>
              <a:t>It they are fraud charges we will have your card shut down, and </a:t>
            </a:r>
            <a:r>
              <a:rPr lang="en-US" sz="2400" dirty="0" err="1"/>
              <a:t>BofA</a:t>
            </a:r>
            <a:r>
              <a:rPr lang="en-US" sz="2400" dirty="0"/>
              <a:t> will issue you a new card.</a:t>
            </a:r>
          </a:p>
          <a:p>
            <a:pPr marL="285750" indent="-285750">
              <a:buFont typeface="Wingdings" panose="05000000000000000000" pitchFamily="2" charset="2"/>
              <a:buChar char="Ø"/>
            </a:pPr>
            <a:r>
              <a:rPr lang="en-US" sz="2400" dirty="0"/>
              <a:t>If you find fraudulent transactions occurring on your </a:t>
            </a:r>
            <a:r>
              <a:rPr lang="en-US" sz="2400" dirty="0" err="1"/>
              <a:t>Pcard</a:t>
            </a:r>
            <a:r>
              <a:rPr lang="en-US" sz="2400" dirty="0"/>
              <a:t>, </a:t>
            </a:r>
            <a:r>
              <a:rPr lang="en-US" sz="2400" u="sng" dirty="0">
                <a:solidFill>
                  <a:schemeClr val="accent6">
                    <a:lumMod val="75000"/>
                  </a:schemeClr>
                </a:solidFill>
              </a:rPr>
              <a:t>CALL THE PURCHASING OFFICE RIGHT AWAY. </a:t>
            </a:r>
            <a:r>
              <a:rPr lang="en-US" sz="2400" dirty="0"/>
              <a:t>The purchasing office will call Bank of America and have your card shut down, and </a:t>
            </a:r>
            <a:r>
              <a:rPr lang="en-US" sz="2400" dirty="0" err="1"/>
              <a:t>BofA</a:t>
            </a:r>
            <a:r>
              <a:rPr lang="en-US" sz="2400" dirty="0"/>
              <a:t> will issue you a new </a:t>
            </a:r>
            <a:r>
              <a:rPr lang="en-US" sz="2400" dirty="0" err="1"/>
              <a:t>Pcard</a:t>
            </a:r>
            <a:r>
              <a:rPr lang="en-US" sz="2400" dirty="0"/>
              <a:t>. </a:t>
            </a:r>
          </a:p>
          <a:p>
            <a:pPr marL="285750" indent="-285750">
              <a:buFont typeface="Wingdings" panose="05000000000000000000" pitchFamily="2" charset="2"/>
              <a:buChar char="Ø"/>
            </a:pPr>
            <a:r>
              <a:rPr lang="en-US" sz="2400" dirty="0"/>
              <a:t>If it is after working hours, call Bank of America directly and inform them of the fraud. Also inform the purchasing office that you contacted Bank of America so we are aware of the situation.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093" y="230681"/>
            <a:ext cx="1592859" cy="1592859"/>
          </a:xfrm>
          <a:prstGeom prst="rect">
            <a:avLst/>
          </a:prstGeom>
        </p:spPr>
      </p:pic>
    </p:spTree>
    <p:extLst>
      <p:ext uri="{BB962C8B-B14F-4D97-AF65-F5344CB8AC3E}">
        <p14:creationId xmlns:p14="http://schemas.microsoft.com/office/powerpoint/2010/main" val="204582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428" y="457200"/>
            <a:ext cx="3958689" cy="1037492"/>
          </a:xfrm>
        </p:spPr>
        <p:txBody>
          <a:bodyPr>
            <a:normAutofit/>
          </a:bodyPr>
          <a:lstStyle/>
          <a:p>
            <a:pPr algn="ctr"/>
            <a:r>
              <a:rPr lang="en-US" sz="2000" dirty="0"/>
              <a:t>Pcard Notification Process</a:t>
            </a:r>
          </a:p>
        </p:txBody>
      </p:sp>
      <p:sp>
        <p:nvSpPr>
          <p:cNvPr id="6" name="Text Placeholder 5"/>
          <p:cNvSpPr>
            <a:spLocks noGrp="1"/>
          </p:cNvSpPr>
          <p:nvPr>
            <p:ph type="body" sz="half" idx="2"/>
          </p:nvPr>
        </p:nvSpPr>
        <p:spPr>
          <a:xfrm>
            <a:off x="1992429" y="1784838"/>
            <a:ext cx="3748948" cy="4084150"/>
          </a:xfrm>
        </p:spPr>
        <p:txBody>
          <a:bodyPr>
            <a:normAutofit/>
          </a:bodyPr>
          <a:lstStyle/>
          <a:p>
            <a:pPr marL="342900" indent="-342900">
              <a:buFont typeface="Wingdings" panose="05000000000000000000" pitchFamily="2" charset="2"/>
              <a:buChar char="Ø"/>
            </a:pPr>
            <a:r>
              <a:rPr lang="en-US" dirty="0"/>
              <a:t>Reminder email notifications will go out weekly. </a:t>
            </a:r>
          </a:p>
          <a:p>
            <a:pPr marL="342900" indent="-342900">
              <a:buFont typeface="Wingdings" panose="05000000000000000000" pitchFamily="2" charset="2"/>
              <a:buChar char="Ø"/>
            </a:pPr>
            <a:r>
              <a:rPr lang="en-US" dirty="0"/>
              <a:t>Reconcile your transactions as soon as possible.</a:t>
            </a:r>
          </a:p>
          <a:p>
            <a:pPr marL="342900" indent="-342900">
              <a:buFont typeface="Wingdings" panose="05000000000000000000" pitchFamily="2" charset="2"/>
              <a:buChar char="Ø"/>
            </a:pPr>
            <a:r>
              <a:rPr lang="en-US" dirty="0"/>
              <a:t>Online or over-the-phone purchases should be reconciled as soon as the transaction is posted and the goods have arrived.</a:t>
            </a:r>
          </a:p>
          <a:p>
            <a:pPr marL="342900" indent="-342900">
              <a:buFont typeface="Wingdings" panose="05000000000000000000" pitchFamily="2" charset="2"/>
              <a:buChar char="Ø"/>
            </a:pPr>
            <a:r>
              <a:rPr lang="en-US" dirty="0"/>
              <a:t>In person purchases can be reconciled as soon as the transaction posts.</a:t>
            </a:r>
          </a:p>
          <a:p>
            <a:pPr marL="342900" indent="-342900">
              <a:buFont typeface="Wingdings" panose="05000000000000000000" pitchFamily="2" charset="2"/>
              <a:buChar char="Ø"/>
            </a:pPr>
            <a:r>
              <a:rPr lang="en-US" b="1" dirty="0"/>
              <a:t>All transactions need to be reconciled </a:t>
            </a:r>
            <a:r>
              <a:rPr lang="en-US" b="1" u="sng" dirty="0"/>
              <a:t>and</a:t>
            </a:r>
            <a:r>
              <a:rPr lang="en-US" b="1" dirty="0"/>
              <a:t> approved within the </a:t>
            </a:r>
            <a:r>
              <a:rPr lang="en-US" b="1" u="sng" dirty="0" smtClean="0"/>
              <a:t>28-day </a:t>
            </a:r>
            <a:r>
              <a:rPr lang="en-US" b="1" u="sng" dirty="0"/>
              <a:t>time limit</a:t>
            </a:r>
            <a:r>
              <a:rPr lang="en-US" b="1" dirty="0"/>
              <a:t> or your Pcard privileges may be revoked</a:t>
            </a:r>
            <a:r>
              <a:rPr lang="en-US" dirty="0"/>
              <a:t>.</a:t>
            </a:r>
          </a:p>
          <a:p>
            <a:endParaRPr lang="en-US" dirty="0"/>
          </a:p>
        </p:txBody>
      </p:sp>
      <p:pic>
        <p:nvPicPr>
          <p:cNvPr id="7" name="Content Placeholder 6"/>
          <p:cNvPicPr>
            <a:picLocks noGrp="1" noChangeAspect="1"/>
          </p:cNvPicPr>
          <p:nvPr>
            <p:ph idx="1"/>
          </p:nvPr>
        </p:nvPicPr>
        <p:blipFill>
          <a:blip r:embed="rId2"/>
          <a:stretch>
            <a:fillRect/>
          </a:stretch>
        </p:blipFill>
        <p:spPr>
          <a:xfrm>
            <a:off x="5951117" y="457200"/>
            <a:ext cx="5407866" cy="6126163"/>
          </a:xfrm>
          <a:prstGeom prst="rect">
            <a:avLst/>
          </a:prstGeom>
        </p:spPr>
      </p:pic>
    </p:spTree>
    <p:extLst>
      <p:ext uri="{BB962C8B-B14F-4D97-AF65-F5344CB8AC3E}">
        <p14:creationId xmlns:p14="http://schemas.microsoft.com/office/powerpoint/2010/main" val="3151092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FRAUD</a:t>
            </a:r>
          </a:p>
        </p:txBody>
      </p:sp>
      <p:sp>
        <p:nvSpPr>
          <p:cNvPr id="6" name="Content Placeholder 5"/>
          <p:cNvSpPr>
            <a:spLocks noGrp="1"/>
          </p:cNvSpPr>
          <p:nvPr>
            <p:ph sz="half" idx="2"/>
          </p:nvPr>
        </p:nvSpPr>
        <p:spPr>
          <a:xfrm>
            <a:off x="6096000" y="1825625"/>
            <a:ext cx="5560193" cy="4738804"/>
          </a:xfrm>
        </p:spPr>
        <p:txBody>
          <a:bodyPr>
            <a:normAutofit/>
          </a:bodyPr>
          <a:lstStyle/>
          <a:p>
            <a:pPr marL="285750" indent="-285750">
              <a:buFont typeface="Wingdings" panose="05000000000000000000" pitchFamily="2" charset="2"/>
              <a:buChar char="Ø"/>
            </a:pPr>
            <a:r>
              <a:rPr lang="en-US" sz="2200" dirty="0"/>
              <a:t>Department cards carry more risk because of multiple </a:t>
            </a:r>
            <a:r>
              <a:rPr lang="en-US" sz="2200" dirty="0" smtClean="0"/>
              <a:t>users. If </a:t>
            </a:r>
            <a:r>
              <a:rPr lang="en-US" sz="2200" dirty="0"/>
              <a:t>fraud occurs on a department card it is at the discretion of Bank of America as to whether or not they will r</a:t>
            </a:r>
            <a:r>
              <a:rPr lang="en-US" sz="2200" dirty="0" smtClean="0"/>
              <a:t>efund the fraud charge. </a:t>
            </a:r>
            <a:r>
              <a:rPr lang="en-US" sz="2200" dirty="0"/>
              <a:t>If they do not approve the fraud </a:t>
            </a:r>
            <a:r>
              <a:rPr lang="en-US" sz="2200" dirty="0" smtClean="0"/>
              <a:t>transaction </a:t>
            </a:r>
            <a:r>
              <a:rPr lang="en-US" sz="2200" dirty="0"/>
              <a:t>the department will be responsible for paying the fraud charge </a:t>
            </a:r>
            <a:r>
              <a:rPr lang="en-US" sz="2200" dirty="0" smtClean="0"/>
              <a:t>amount and no refund will be made.</a:t>
            </a:r>
            <a:endParaRPr lang="en-US" sz="2200" dirty="0"/>
          </a:p>
          <a:p>
            <a:pPr marL="285750" indent="-285750">
              <a:buFont typeface="Wingdings" panose="05000000000000000000" pitchFamily="2" charset="2"/>
              <a:buChar char="Ø"/>
            </a:pPr>
            <a:r>
              <a:rPr lang="en-US" sz="2200" dirty="0"/>
              <a:t>If the fraud is on your individual </a:t>
            </a:r>
            <a:r>
              <a:rPr lang="en-US" sz="2200" dirty="0" err="1"/>
              <a:t>Pcard</a:t>
            </a:r>
            <a:r>
              <a:rPr lang="en-US" sz="2200" dirty="0"/>
              <a:t>, Bank of America will refund the fraudulent purchase. </a:t>
            </a:r>
          </a:p>
          <a:p>
            <a:pPr marL="285750" indent="-285750">
              <a:buFont typeface="Wingdings" panose="05000000000000000000" pitchFamily="2" charset="2"/>
              <a:buChar char="Ø"/>
            </a:pPr>
            <a:r>
              <a:rPr lang="en-US" sz="2200" dirty="0"/>
              <a:t>Reconcile the fraud charge and the refund for the fraud charge to your local index code and use account code </a:t>
            </a:r>
            <a:r>
              <a:rPr lang="en-US" sz="2200" dirty="0">
                <a:solidFill>
                  <a:schemeClr val="accent6">
                    <a:lumMod val="75000"/>
                  </a:schemeClr>
                </a:solidFill>
              </a:rPr>
              <a:t>7898</a:t>
            </a:r>
            <a:r>
              <a:rPr lang="en-US" sz="2200" dirty="0"/>
              <a:t>.</a:t>
            </a:r>
          </a:p>
          <a:p>
            <a:endParaRPr lang="en-US" dirty="0"/>
          </a:p>
        </p:txBody>
      </p:sp>
      <p:pic>
        <p:nvPicPr>
          <p:cNvPr id="7"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45931" y="2526741"/>
            <a:ext cx="3950069" cy="3055101"/>
          </a:xfrm>
        </p:spPr>
      </p:pic>
    </p:spTree>
    <p:extLst>
      <p:ext uri="{BB962C8B-B14F-4D97-AF65-F5344CB8AC3E}">
        <p14:creationId xmlns:p14="http://schemas.microsoft.com/office/powerpoint/2010/main" val="1300780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Shipping Address</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Ø"/>
            </a:pPr>
            <a:r>
              <a:rPr lang="en-US" sz="2000" dirty="0"/>
              <a:t>The address associated with your </a:t>
            </a:r>
            <a:r>
              <a:rPr lang="en-US" sz="2000" dirty="0" err="1"/>
              <a:t>Pcard</a:t>
            </a:r>
            <a:r>
              <a:rPr lang="en-US" sz="2000" dirty="0"/>
              <a:t> is ISU’s central </a:t>
            </a:r>
            <a:r>
              <a:rPr lang="en-US" sz="2000" dirty="0" smtClean="0"/>
              <a:t>receiving’s address, 638 E Dunn, Pocatello, ID 83209. </a:t>
            </a:r>
            <a:r>
              <a:rPr lang="en-US" sz="2000" dirty="0"/>
              <a:t>If you don’t use it when purchasing online, your transaction will be declined by Bank of America. </a:t>
            </a:r>
          </a:p>
          <a:p>
            <a:pPr>
              <a:buFont typeface="Wingdings" panose="05000000000000000000" pitchFamily="2" charset="2"/>
              <a:buChar char="Ø"/>
            </a:pPr>
            <a:r>
              <a:rPr lang="en-US" sz="2000" dirty="0"/>
              <a:t>Make sure you put your name/department and stop # if you are having your package shipped to ISU’s central receiving address.</a:t>
            </a:r>
          </a:p>
          <a:p>
            <a:pPr marL="0" indent="0">
              <a:buNone/>
            </a:pPr>
            <a:r>
              <a:rPr lang="en-US" sz="2000" dirty="0"/>
              <a:t>			</a:t>
            </a:r>
            <a:r>
              <a:rPr lang="en-US" sz="2000" dirty="0">
                <a:solidFill>
                  <a:schemeClr val="accent6">
                    <a:lumMod val="75000"/>
                  </a:schemeClr>
                </a:solidFill>
              </a:rPr>
              <a:t>[Your name/dept. and stop </a:t>
            </a:r>
            <a:r>
              <a:rPr lang="en-US" sz="2000" dirty="0" smtClean="0">
                <a:solidFill>
                  <a:schemeClr val="accent6">
                    <a:lumMod val="75000"/>
                  </a:schemeClr>
                </a:solidFill>
              </a:rPr>
              <a:t>#]</a:t>
            </a:r>
          </a:p>
          <a:p>
            <a:pPr marL="0" indent="0">
              <a:buNone/>
            </a:pPr>
            <a:r>
              <a:rPr lang="en-US" sz="2000" dirty="0" smtClean="0">
                <a:solidFill>
                  <a:schemeClr val="accent6">
                    <a:lumMod val="75000"/>
                  </a:schemeClr>
                </a:solidFill>
              </a:rPr>
              <a:t>			Idaho State University</a:t>
            </a:r>
            <a:endParaRPr lang="en-US" sz="2000" dirty="0">
              <a:solidFill>
                <a:schemeClr val="accent6">
                  <a:lumMod val="75000"/>
                </a:schemeClr>
              </a:solidFill>
            </a:endParaRPr>
          </a:p>
          <a:p>
            <a:pPr marL="0" indent="0">
              <a:buNone/>
            </a:pPr>
            <a:r>
              <a:rPr lang="en-US" sz="2000" dirty="0">
                <a:solidFill>
                  <a:schemeClr val="accent6">
                    <a:lumMod val="75000"/>
                  </a:schemeClr>
                </a:solidFill>
              </a:rPr>
              <a:t>			638 East Dunn</a:t>
            </a:r>
          </a:p>
          <a:p>
            <a:pPr marL="0" indent="0">
              <a:buNone/>
            </a:pPr>
            <a:r>
              <a:rPr lang="en-US" sz="2000" dirty="0">
                <a:solidFill>
                  <a:schemeClr val="accent6">
                    <a:lumMod val="75000"/>
                  </a:schemeClr>
                </a:solidFill>
              </a:rPr>
              <a:t>			Pocatello, ID 83209</a:t>
            </a:r>
          </a:p>
          <a:p>
            <a:pPr marL="0" indent="0">
              <a:buNone/>
            </a:pPr>
            <a:endParaRPr lang="en-US" sz="2000" dirty="0"/>
          </a:p>
          <a:p>
            <a:pPr>
              <a:buFont typeface="Wingdings" panose="05000000000000000000" pitchFamily="2" charset="2"/>
              <a:buChar char="Ø"/>
            </a:pPr>
            <a:r>
              <a:rPr lang="en-US" sz="2000" dirty="0"/>
              <a:t>Most online vendors give you the option of having a second address for shipping. If you want your purchase to go to your office instead of through central receiving, use the second shipping address option.</a:t>
            </a:r>
          </a:p>
          <a:p>
            <a:endParaRPr lang="en-US" dirty="0"/>
          </a:p>
        </p:txBody>
      </p:sp>
    </p:spTree>
    <p:extLst>
      <p:ext uri="{BB962C8B-B14F-4D97-AF65-F5344CB8AC3E}">
        <p14:creationId xmlns:p14="http://schemas.microsoft.com/office/powerpoint/2010/main" val="2379526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00" dirty="0"/>
              <a:t>Authorized Purchases</a:t>
            </a:r>
            <a:r>
              <a:rPr lang="en-US" sz="9600" dirty="0"/>
              <a:t/>
            </a:r>
            <a:br>
              <a:rPr lang="en-US" sz="9600" dirty="0"/>
            </a:br>
            <a:r>
              <a:rPr lang="en-US" sz="1800" dirty="0"/>
              <a:t>This is not an all inclusive list.</a:t>
            </a:r>
          </a:p>
        </p:txBody>
      </p:sp>
      <p:sp>
        <p:nvSpPr>
          <p:cNvPr id="3" name="Content Placeholder 2"/>
          <p:cNvSpPr>
            <a:spLocks noGrp="1"/>
          </p:cNvSpPr>
          <p:nvPr>
            <p:ph sz="half" idx="1"/>
          </p:nvPr>
        </p:nvSpPr>
        <p:spPr/>
        <p:txBody>
          <a:bodyPr>
            <a:normAutofit fontScale="62500" lnSpcReduction="20000"/>
          </a:bodyPr>
          <a:lstStyle/>
          <a:p>
            <a:pPr lvl="0" eaLnBrk="0" fontAlgn="base" hangingPunct="0">
              <a:lnSpc>
                <a:spcPct val="100000"/>
              </a:lnSpc>
              <a:spcBef>
                <a:spcPct val="0"/>
              </a:spcBef>
              <a:spcAft>
                <a:spcPct val="0"/>
              </a:spcAft>
              <a:buFont typeface="Wingdings" panose="05000000000000000000" pitchFamily="2" charset="2"/>
              <a:buChar char="Ø"/>
            </a:pPr>
            <a:endParaRPr lang="en-US" altLang="en-US" sz="2900"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err="1">
                <a:latin typeface="Arial" panose="020B0604020202020204" pitchFamily="34" charset="0"/>
              </a:rPr>
              <a:t>Chartwells</a:t>
            </a:r>
            <a:endParaRPr lang="en-US" altLang="en-US" sz="2900"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Advertising Expense (such as: newspapers, magazines, web, and other media)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Automotive Parts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Books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Building Supplies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Classroom Audio and Visual Aids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Classroom Teaching Models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Computer Repair Parts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Computer Supplies, (</a:t>
            </a:r>
            <a:r>
              <a:rPr lang="en-US" altLang="en-US" sz="2900" dirty="0" err="1">
                <a:latin typeface="Arial" panose="020B0604020202020204" pitchFamily="34" charset="0"/>
              </a:rPr>
              <a:t>ie</a:t>
            </a:r>
            <a:r>
              <a:rPr lang="en-US" altLang="en-US" sz="2900" dirty="0">
                <a:latin typeface="Arial" panose="020B0604020202020204" pitchFamily="34" charset="0"/>
              </a:rPr>
              <a:t>. CD’s, DVD’s, Flash Keys, Toner</a:t>
            </a:r>
            <a:r>
              <a:rPr lang="en-US" altLang="en-US" sz="2900" dirty="0" smtClean="0">
                <a:latin typeface="Arial" panose="020B0604020202020204" pitchFamily="34" charset="0"/>
              </a:rPr>
              <a:t>, monitors, keyboards) </a:t>
            </a:r>
            <a:endParaRPr lang="en-US" altLang="en-US" sz="2900"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Electrical Material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Field Supplies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Hardware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Lab Supplies </a:t>
            </a:r>
          </a:p>
          <a:p>
            <a:pPr lvl="0" eaLnBrk="0" fontAlgn="base" hangingPunct="0">
              <a:lnSpc>
                <a:spcPct val="100000"/>
              </a:lnSpc>
              <a:spcBef>
                <a:spcPct val="0"/>
              </a:spcBef>
              <a:spcAft>
                <a:spcPct val="0"/>
              </a:spcAft>
              <a:buFont typeface="Wingdings" panose="05000000000000000000" pitchFamily="2" charset="2"/>
              <a:buChar char="Ø"/>
            </a:pPr>
            <a:r>
              <a:rPr lang="en-US" altLang="en-US" sz="2900" dirty="0">
                <a:latin typeface="Arial" panose="020B0604020202020204" pitchFamily="34" charset="0"/>
              </a:rPr>
              <a:t>Non-Employee and Student Recruitment Expenses </a:t>
            </a:r>
          </a:p>
          <a:p>
            <a:pPr marL="0" lvl="0" indent="0" eaLnBrk="0" fontAlgn="base" hangingPunct="0">
              <a:lnSpc>
                <a:spcPct val="100000"/>
              </a:lnSpc>
              <a:spcBef>
                <a:spcPct val="0"/>
              </a:spcBef>
              <a:spcAft>
                <a:spcPct val="0"/>
              </a:spcAft>
              <a:buNone/>
            </a:pPr>
            <a:r>
              <a:rPr lang="en-US" altLang="en-US" sz="2900" dirty="0">
                <a:latin typeface="Arial" panose="020B0604020202020204" pitchFamily="34" charset="0"/>
              </a:rPr>
              <a:t>   </a:t>
            </a:r>
          </a:p>
          <a:p>
            <a:endParaRPr lang="en-US" dirty="0"/>
          </a:p>
        </p:txBody>
      </p:sp>
      <p:sp>
        <p:nvSpPr>
          <p:cNvPr id="4" name="Content Placeholder 3"/>
          <p:cNvSpPr>
            <a:spLocks noGrp="1"/>
          </p:cNvSpPr>
          <p:nvPr>
            <p:ph sz="half" idx="2"/>
          </p:nvPr>
        </p:nvSpPr>
        <p:spPr/>
        <p:txBody>
          <a:bodyPr>
            <a:normAutofit fontScale="62500" lnSpcReduction="20000"/>
          </a:bodyPr>
          <a:lstStyle/>
          <a:p>
            <a:pPr lvl="0" eaLnBrk="0" fontAlgn="base" hangingPunct="0">
              <a:lnSpc>
                <a:spcPct val="100000"/>
              </a:lnSpc>
              <a:spcBef>
                <a:spcPct val="0"/>
              </a:spcBef>
              <a:spcAft>
                <a:spcPct val="0"/>
              </a:spcAft>
              <a:buFont typeface="Wingdings" panose="05000000000000000000" pitchFamily="2" charset="2"/>
              <a:buChar char="Ø"/>
            </a:pPr>
            <a:endParaRPr lang="en-US" altLang="en-US" sz="2400"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Office/Class Supplies (use state contracts)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Petty Cash Items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Photography Supplies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Plumbing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Repair/Spare Parts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Safety Supplies</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Short-Term Equipment Rentals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Subscriptions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Tools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Training/Conference Registration Held at an Employee Workstation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Travel of Non-Employees (not receiving payment for fees)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Work-Related Licenses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Work-Related Membership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Work-Related Organizational Fees </a:t>
            </a:r>
          </a:p>
          <a:p>
            <a:endParaRPr lang="en-US" dirty="0"/>
          </a:p>
        </p:txBody>
      </p:sp>
    </p:spTree>
    <p:extLst>
      <p:ext uri="{BB962C8B-B14F-4D97-AF65-F5344CB8AC3E}">
        <p14:creationId xmlns:p14="http://schemas.microsoft.com/office/powerpoint/2010/main" val="1336120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Unauthorized Purchases</a:t>
            </a:r>
            <a:r>
              <a:rPr lang="en-US" sz="9600" dirty="0"/>
              <a:t/>
            </a:r>
            <a:br>
              <a:rPr lang="en-US" sz="9600" dirty="0"/>
            </a:br>
            <a:r>
              <a:rPr lang="en-US" sz="1800" dirty="0"/>
              <a:t>This is not an all-inclusive list.</a:t>
            </a:r>
          </a:p>
        </p:txBody>
      </p:sp>
      <p:sp>
        <p:nvSpPr>
          <p:cNvPr id="3" name="Content Placeholder 2"/>
          <p:cNvSpPr>
            <a:spLocks noGrp="1"/>
          </p:cNvSpPr>
          <p:nvPr>
            <p:ph sz="half" idx="1"/>
          </p:nvPr>
        </p:nvSpPr>
        <p:spPr>
          <a:xfrm>
            <a:off x="2002054" y="1825625"/>
            <a:ext cx="4668252" cy="4738804"/>
          </a:xfrm>
        </p:spPr>
        <p:txBody>
          <a:bodyPr>
            <a:normAutofit fontScale="70000" lnSpcReduction="20000"/>
          </a:bodyPr>
          <a:lstStyle/>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Alcoholic Beverages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Ammunition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Capital Expenditures $2,000 or more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Cash Advances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Cellular Phones, Monthly Contract Fees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Computers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Controlled Substances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Donations</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Entertainment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Firearms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Fuel for Personal or Rented Vehicles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Gift Cards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Gifts </a:t>
            </a:r>
          </a:p>
          <a:p>
            <a:pPr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Laptops </a:t>
            </a:r>
          </a:p>
          <a:p>
            <a:pPr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Live Animals</a:t>
            </a:r>
          </a:p>
          <a:p>
            <a:endParaRPr lang="en-US" dirty="0"/>
          </a:p>
        </p:txBody>
      </p:sp>
      <p:sp>
        <p:nvSpPr>
          <p:cNvPr id="4" name="Content Placeholder 3"/>
          <p:cNvSpPr>
            <a:spLocks noGrp="1"/>
          </p:cNvSpPr>
          <p:nvPr>
            <p:ph sz="half" idx="2"/>
          </p:nvPr>
        </p:nvSpPr>
        <p:spPr/>
        <p:txBody>
          <a:bodyPr>
            <a:normAutofit fontScale="70000" lnSpcReduction="20000"/>
          </a:bodyPr>
          <a:lstStyle/>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Payment to ISU Departments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Personal Expenses </a:t>
            </a:r>
            <a:endParaRPr lang="en-US" altLang="en-US" dirty="0" smtClean="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dirty="0" smtClean="0">
                <a:latin typeface="Arial" panose="020B0604020202020204" pitchFamily="34" charset="0"/>
              </a:rPr>
              <a:t>Photocopiers and Printers with Hard Drives</a:t>
            </a:r>
            <a:endParaRPr lang="en-US" altLang="en-US"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dirty="0" smtClean="0">
                <a:latin typeface="Arial" panose="020B0604020202020204" pitchFamily="34" charset="0"/>
              </a:rPr>
              <a:t>Prepaid </a:t>
            </a:r>
            <a:r>
              <a:rPr lang="en-US" altLang="en-US" dirty="0">
                <a:latin typeface="Arial" panose="020B0604020202020204" pitchFamily="34" charset="0"/>
              </a:rPr>
              <a:t>Phone Card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Prizes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Radioactive Materials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Stamps (use ISU mail center)</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Salaries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smtClean="0">
                <a:latin typeface="Arial" panose="020B0604020202020204" pitchFamily="34" charset="0"/>
              </a:rPr>
              <a:t>Scholarships</a:t>
            </a:r>
          </a:p>
          <a:p>
            <a:pPr lvl="0" eaLnBrk="0" fontAlgn="base" hangingPunct="0">
              <a:lnSpc>
                <a:spcPct val="100000"/>
              </a:lnSpc>
              <a:spcBef>
                <a:spcPct val="0"/>
              </a:spcBef>
              <a:spcAft>
                <a:spcPct val="0"/>
              </a:spcAft>
              <a:buFont typeface="Wingdings" panose="05000000000000000000" pitchFamily="2" charset="2"/>
              <a:buChar char="Ø"/>
            </a:pPr>
            <a:r>
              <a:rPr lang="en-US" altLang="en-US" dirty="0" smtClean="0">
                <a:latin typeface="Arial" panose="020B0604020202020204" pitchFamily="34" charset="0"/>
              </a:rPr>
              <a:t>Software (unless approved by purchasing) </a:t>
            </a:r>
            <a:endParaRPr lang="en-US" altLang="en-US"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dirty="0" smtClean="0">
                <a:latin typeface="Arial" panose="020B0604020202020204" pitchFamily="34" charset="0"/>
              </a:rPr>
              <a:t>Stipends </a:t>
            </a:r>
            <a:endParaRPr lang="en-US" altLang="en-US" dirty="0">
              <a:latin typeface="Arial" panose="020B0604020202020204" pitchFamily="34" charset="0"/>
            </a:endParaRP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Travel -Employee Related (Refer to the Travel Card)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Tuition and Fees </a:t>
            </a:r>
          </a:p>
          <a:p>
            <a:pPr lvl="0" eaLnBrk="0" fontAlgn="base" hangingPunct="0">
              <a:lnSpc>
                <a:spcPct val="100000"/>
              </a:lnSpc>
              <a:spcBef>
                <a:spcPct val="0"/>
              </a:spcBef>
              <a:spcAft>
                <a:spcPct val="0"/>
              </a:spcAft>
              <a:buFont typeface="Wingdings" panose="05000000000000000000" pitchFamily="2" charset="2"/>
              <a:buChar char="Ø"/>
            </a:pPr>
            <a:r>
              <a:rPr lang="en-US" altLang="en-US" dirty="0">
                <a:latin typeface="Arial" panose="020B0604020202020204" pitchFamily="34" charset="0"/>
              </a:rPr>
              <a:t>Wages </a:t>
            </a:r>
          </a:p>
          <a:p>
            <a:endParaRPr lang="en-US" dirty="0"/>
          </a:p>
        </p:txBody>
      </p:sp>
    </p:spTree>
    <p:extLst>
      <p:ext uri="{BB962C8B-B14F-4D97-AF65-F5344CB8AC3E}">
        <p14:creationId xmlns:p14="http://schemas.microsoft.com/office/powerpoint/2010/main" val="3496158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Paying for Conferences or Training</a:t>
            </a:r>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sz="2400" dirty="0"/>
              <a:t>Any registration for conferences or training that is outside of your normal work area (i.e., would require travel authorization), </a:t>
            </a:r>
            <a:r>
              <a:rPr lang="en-US" sz="2400" u="sng" dirty="0"/>
              <a:t>CANNOT</a:t>
            </a:r>
            <a:r>
              <a:rPr lang="en-US" sz="2400" dirty="0"/>
              <a:t> be put on the </a:t>
            </a:r>
            <a:r>
              <a:rPr lang="en-US" sz="2400" dirty="0" err="1"/>
              <a:t>Pcard</a:t>
            </a:r>
            <a:r>
              <a:rPr lang="en-US" sz="2400" dirty="0"/>
              <a:t>.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Registrations for local conferences or local/online training(i.e. Main Campus -would include Pocatello), and requires no reimbursement for travel, </a:t>
            </a:r>
            <a:r>
              <a:rPr lang="en-US" sz="2400" u="sng" dirty="0"/>
              <a:t>CAN</a:t>
            </a:r>
            <a:r>
              <a:rPr lang="en-US" sz="2400" dirty="0"/>
              <a:t> be put on the </a:t>
            </a:r>
            <a:r>
              <a:rPr lang="en-US" sz="2400" dirty="0" err="1"/>
              <a:t>Pcard</a:t>
            </a:r>
            <a:r>
              <a:rPr lang="en-US" sz="2400" dirty="0"/>
              <a:t>.  </a:t>
            </a:r>
          </a:p>
          <a:p>
            <a:endParaRPr lang="en-US" dirty="0"/>
          </a:p>
        </p:txBody>
      </p:sp>
    </p:spTree>
    <p:extLst>
      <p:ext uri="{BB962C8B-B14F-4D97-AF65-F5344CB8AC3E}">
        <p14:creationId xmlns:p14="http://schemas.microsoft.com/office/powerpoint/2010/main" val="3969065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Stamps and Postage</a:t>
            </a:r>
          </a:p>
        </p:txBody>
      </p:sp>
      <p:sp>
        <p:nvSpPr>
          <p:cNvPr id="3" name="Content Placeholder 2"/>
          <p:cNvSpPr>
            <a:spLocks noGrp="1"/>
          </p:cNvSpPr>
          <p:nvPr>
            <p:ph idx="1"/>
          </p:nvPr>
        </p:nvSpPr>
        <p:spPr/>
        <p:txBody>
          <a:bodyPr>
            <a:normAutofit/>
          </a:bodyPr>
          <a:lstStyle/>
          <a:p>
            <a:r>
              <a:rPr lang="en-US" dirty="0"/>
              <a:t>Stamps and postage are considered currency and cannot be purchased on a </a:t>
            </a:r>
            <a:r>
              <a:rPr lang="en-US" dirty="0" err="1"/>
              <a:t>Pcard</a:t>
            </a:r>
            <a:r>
              <a:rPr lang="en-US" dirty="0"/>
              <a:t>, unless you are outside of the ISU Mail Center area (Idaho Falls, Meridian, Twin Falls) OR have authorization from Purchasing.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933" y="4230327"/>
            <a:ext cx="2155130" cy="18524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404" y="4198736"/>
            <a:ext cx="2752724" cy="18840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3469" y="4206428"/>
            <a:ext cx="1861735" cy="1876394"/>
          </a:xfrm>
          <a:prstGeom prst="rect">
            <a:avLst/>
          </a:prstGeom>
        </p:spPr>
      </p:pic>
    </p:spTree>
    <p:extLst>
      <p:ext uri="{BB962C8B-B14F-4D97-AF65-F5344CB8AC3E}">
        <p14:creationId xmlns:p14="http://schemas.microsoft.com/office/powerpoint/2010/main" val="601105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Meals and Refreshments for Meetings</a:t>
            </a:r>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sz="2000" dirty="0"/>
              <a:t>Meals and Refreshments for meetings can be purchased on the </a:t>
            </a:r>
            <a:r>
              <a:rPr lang="en-US" sz="2000" dirty="0" err="1"/>
              <a:t>Pcard</a:t>
            </a:r>
            <a:r>
              <a:rPr lang="en-US" sz="2000" dirty="0"/>
              <a:t> only </a:t>
            </a:r>
            <a:r>
              <a:rPr lang="en-US" sz="2000" dirty="0" smtClean="0"/>
              <a:t>IF </a:t>
            </a:r>
            <a:r>
              <a:rPr lang="en-US" sz="2000" dirty="0"/>
              <a:t>the requirements </a:t>
            </a:r>
            <a:r>
              <a:rPr lang="en-US" sz="2000" dirty="0" smtClean="0"/>
              <a:t>in </a:t>
            </a:r>
            <a:r>
              <a:rPr lang="en-US" sz="2000" dirty="0"/>
              <a:t>ISU Policy # 2530 </a:t>
            </a:r>
            <a:r>
              <a:rPr lang="en-US" sz="2000" b="1" dirty="0"/>
              <a:t>Non-Travel Meals, Refreshments, Entertainment, and Gifts </a:t>
            </a:r>
            <a:r>
              <a:rPr lang="en-US" sz="2000" dirty="0"/>
              <a:t>are met.</a:t>
            </a:r>
          </a:p>
          <a:p>
            <a:pPr>
              <a:buFont typeface="Wingdings" panose="05000000000000000000" pitchFamily="2" charset="2"/>
              <a:buChar char="Ø"/>
            </a:pPr>
            <a:r>
              <a:rPr lang="en-US" sz="2000" dirty="0"/>
              <a:t>This policy can be found at </a:t>
            </a:r>
            <a:r>
              <a:rPr lang="en-US" sz="2000" dirty="0" smtClean="0"/>
              <a:t>isu.edu/policy Click </a:t>
            </a:r>
            <a:r>
              <a:rPr lang="en-US" sz="2000" dirty="0"/>
              <a:t>on Finance. Then click on policy </a:t>
            </a:r>
            <a:r>
              <a:rPr lang="en-US" sz="2000" dirty="0" smtClean="0"/>
              <a:t>2530</a:t>
            </a:r>
          </a:p>
          <a:p>
            <a:pPr>
              <a:buFont typeface="Wingdings" panose="05000000000000000000" pitchFamily="2" charset="2"/>
              <a:buChar char="Ø"/>
            </a:pPr>
            <a:r>
              <a:rPr lang="en-US" sz="2000" dirty="0" smtClean="0"/>
              <a:t>Part of this policy requires that you fill out a Business Meal Form. You can find this form on our purchasing website. You will need to keep this completed form with your </a:t>
            </a:r>
            <a:r>
              <a:rPr lang="en-US" sz="2000" dirty="0" err="1" smtClean="0"/>
              <a:t>Pcard</a:t>
            </a:r>
            <a:r>
              <a:rPr lang="en-US" sz="2000" dirty="0" smtClean="0"/>
              <a:t> receipt records.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315396" y="1825625"/>
            <a:ext cx="3695307" cy="4738688"/>
          </a:xfrm>
          <a:prstGeom prst="rect">
            <a:avLst/>
          </a:prstGeom>
        </p:spPr>
      </p:pic>
    </p:spTree>
    <p:extLst>
      <p:ext uri="{BB962C8B-B14F-4D97-AF65-F5344CB8AC3E}">
        <p14:creationId xmlns:p14="http://schemas.microsoft.com/office/powerpoint/2010/main" val="2586092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 NOT use your </a:t>
            </a:r>
            <a:r>
              <a:rPr lang="en-US" dirty="0" err="1"/>
              <a:t>Pcard</a:t>
            </a:r>
            <a:r>
              <a:rPr lang="en-US" dirty="0"/>
              <a:t> on campus</a:t>
            </a:r>
          </a:p>
        </p:txBody>
      </p:sp>
      <p:sp>
        <p:nvSpPr>
          <p:cNvPr id="6" name="Content Placeholder 5"/>
          <p:cNvSpPr>
            <a:spLocks noGrp="1"/>
          </p:cNvSpPr>
          <p:nvPr>
            <p:ph sz="half" idx="1"/>
          </p:nvPr>
        </p:nvSpPr>
        <p:spPr>
          <a:xfrm>
            <a:off x="2002054" y="1825625"/>
            <a:ext cx="3853623" cy="4738804"/>
          </a:xfrm>
        </p:spPr>
        <p:txBody>
          <a:bodyPr>
            <a:normAutofit/>
          </a:bodyPr>
          <a:lstStyle/>
          <a:p>
            <a:pPr marL="342900" indent="-342900">
              <a:buFont typeface="Wingdings" panose="05000000000000000000" pitchFamily="2" charset="2"/>
              <a:buChar char="Ø"/>
            </a:pPr>
            <a:r>
              <a:rPr lang="en-US" sz="2000" dirty="0" smtClean="0"/>
              <a:t>The only places you can use your </a:t>
            </a:r>
            <a:r>
              <a:rPr lang="en-US" sz="2000" dirty="0" err="1" smtClean="0"/>
              <a:t>Pcard</a:t>
            </a:r>
            <a:r>
              <a:rPr lang="en-US" sz="2000" dirty="0" smtClean="0"/>
              <a:t> on campus is with </a:t>
            </a:r>
            <a:r>
              <a:rPr lang="en-US" sz="2000" dirty="0" err="1" smtClean="0"/>
              <a:t>Chartwells</a:t>
            </a:r>
            <a:r>
              <a:rPr lang="en-US" sz="2000" dirty="0" smtClean="0"/>
              <a:t> and the ISU Bookstore. You </a:t>
            </a:r>
            <a:r>
              <a:rPr lang="en-US" sz="2000" dirty="0"/>
              <a:t>are </a:t>
            </a:r>
            <a:r>
              <a:rPr lang="en-US" sz="2000" dirty="0" smtClean="0"/>
              <a:t>NOT allowed to use your </a:t>
            </a:r>
            <a:r>
              <a:rPr lang="en-US" sz="2000" dirty="0" err="1" smtClean="0"/>
              <a:t>Pcard</a:t>
            </a:r>
            <a:r>
              <a:rPr lang="en-US" sz="2000" dirty="0" smtClean="0"/>
              <a:t> to pay other ISU departments. We </a:t>
            </a:r>
            <a:r>
              <a:rPr lang="en-US" sz="2000" dirty="0"/>
              <a:t>are charged a transaction fee if you do. </a:t>
            </a:r>
            <a:r>
              <a:rPr lang="en-US" sz="2000" dirty="0" smtClean="0"/>
              <a:t>Do not use your </a:t>
            </a:r>
            <a:r>
              <a:rPr lang="en-US" sz="2000" dirty="0" err="1" smtClean="0"/>
              <a:t>Pcard</a:t>
            </a:r>
            <a:r>
              <a:rPr lang="en-US" sz="2000" dirty="0" smtClean="0"/>
              <a:t> at the following:</a:t>
            </a:r>
          </a:p>
          <a:p>
            <a:pPr marL="800100" lvl="1" indent="-342900">
              <a:buFont typeface="Wingdings" panose="05000000000000000000" pitchFamily="2" charset="2"/>
              <a:buChar char="Ø"/>
            </a:pPr>
            <a:r>
              <a:rPr lang="en-US" sz="1400" dirty="0" smtClean="0"/>
              <a:t>Holt </a:t>
            </a:r>
            <a:r>
              <a:rPr lang="en-US" sz="1400" dirty="0"/>
              <a:t>Arena</a:t>
            </a:r>
          </a:p>
          <a:p>
            <a:pPr marL="800100" lvl="1" indent="-342900">
              <a:buFont typeface="Wingdings" panose="05000000000000000000" pitchFamily="2" charset="2"/>
              <a:buChar char="Ø"/>
            </a:pPr>
            <a:r>
              <a:rPr lang="en-US" sz="1400" dirty="0"/>
              <a:t>The History Museum</a:t>
            </a:r>
          </a:p>
          <a:p>
            <a:pPr marL="800100" lvl="1" indent="-342900">
              <a:buFont typeface="Wingdings" panose="05000000000000000000" pitchFamily="2" charset="2"/>
              <a:buChar char="Ø"/>
            </a:pPr>
            <a:r>
              <a:rPr lang="en-US" sz="1400" dirty="0"/>
              <a:t>Bengal </a:t>
            </a:r>
            <a:r>
              <a:rPr lang="en-US" sz="1400" dirty="0" smtClean="0"/>
              <a:t>Pharmacy</a:t>
            </a:r>
          </a:p>
          <a:p>
            <a:pPr marL="800100" lvl="1" indent="-342900">
              <a:buFont typeface="Wingdings" panose="05000000000000000000" pitchFamily="2" charset="2"/>
              <a:buChar char="Ø"/>
            </a:pPr>
            <a:r>
              <a:rPr lang="en-US" sz="1400" dirty="0" smtClean="0"/>
              <a:t>Any ISU department</a:t>
            </a:r>
            <a:endParaRPr lang="en-US" sz="1400" dirty="0"/>
          </a:p>
          <a:p>
            <a:pPr marL="457200" lvl="1" indent="0">
              <a:buNone/>
            </a:pPr>
            <a:r>
              <a:rPr lang="en-US" sz="1600" dirty="0"/>
              <a:t>On Campus transactions should be done with a direct transfer of funds from index to index through the Accounting office.</a:t>
            </a:r>
          </a:p>
          <a:p>
            <a:pPr marL="457200" lvl="1" indent="0">
              <a:buNone/>
            </a:pP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962" y="3549607"/>
            <a:ext cx="3527393" cy="2645545"/>
          </a:xfrm>
          <a:prstGeom prst="rect">
            <a:avLst/>
          </a:prstGeom>
        </p:spPr>
      </p:pic>
      <p:pic>
        <p:nvPicPr>
          <p:cNvPr id="1028" name="Picture 4" descr="Idaho Museum of Natural History - Wikiped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58680" y="1552109"/>
            <a:ext cx="3691989" cy="245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59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Travel NOT allowed on </a:t>
            </a:r>
            <a:r>
              <a:rPr lang="en-US" dirty="0" err="1"/>
              <a:t>Pcard</a:t>
            </a:r>
            <a:endParaRPr lang="en-US" dirty="0"/>
          </a:p>
        </p:txBody>
      </p:sp>
      <p:sp>
        <p:nvSpPr>
          <p:cNvPr id="6" name="Content Placeholder 5"/>
          <p:cNvSpPr>
            <a:spLocks noGrp="1"/>
          </p:cNvSpPr>
          <p:nvPr>
            <p:ph idx="1"/>
          </p:nvPr>
        </p:nvSpPr>
        <p:spPr/>
        <p:txBody>
          <a:bodyPr/>
          <a:lstStyle/>
          <a:p>
            <a:pPr>
              <a:buFont typeface="Wingdings" panose="05000000000000000000" pitchFamily="2" charset="2"/>
              <a:buChar char="Ø"/>
            </a:pPr>
            <a:r>
              <a:rPr lang="en-US" dirty="0">
                <a:latin typeface="Roboto" panose="02000000000000000000"/>
                <a:cs typeface="Times New Roman" pitchFamily="18" charset="0"/>
              </a:rPr>
              <a:t>Travel and related travel expenses are </a:t>
            </a:r>
            <a:r>
              <a:rPr lang="en-US" u="sng" dirty="0">
                <a:latin typeface="Roboto" panose="02000000000000000000"/>
                <a:cs typeface="Times New Roman" pitchFamily="18" charset="0"/>
              </a:rPr>
              <a:t>NOT</a:t>
            </a:r>
            <a:r>
              <a:rPr lang="en-US" dirty="0">
                <a:latin typeface="Roboto" panose="02000000000000000000"/>
                <a:cs typeface="Times New Roman" pitchFamily="18" charset="0"/>
              </a:rPr>
              <a:t> allowed to be paid with using the </a:t>
            </a:r>
            <a:r>
              <a:rPr lang="en-US" dirty="0" err="1">
                <a:latin typeface="Roboto" panose="02000000000000000000"/>
                <a:cs typeface="Times New Roman" pitchFamily="18" charset="0"/>
              </a:rPr>
              <a:t>Pcard</a:t>
            </a:r>
            <a:r>
              <a:rPr lang="en-US" dirty="0">
                <a:latin typeface="Roboto" panose="02000000000000000000"/>
                <a:cs typeface="Times New Roman" pitchFamily="18" charset="0"/>
              </a:rPr>
              <a:t>.</a:t>
            </a:r>
          </a:p>
          <a:p>
            <a:pPr>
              <a:buFont typeface="Wingdings" panose="05000000000000000000" pitchFamily="2" charset="2"/>
              <a:buChar char="Ø"/>
            </a:pPr>
            <a:r>
              <a:rPr lang="en-US" dirty="0">
                <a:latin typeface="Roboto" panose="02000000000000000000"/>
                <a:cs typeface="Times New Roman" pitchFamily="18" charset="0"/>
              </a:rPr>
              <a:t>Anything that would need to go on a Travel Authorization, cannot be put on the </a:t>
            </a:r>
            <a:r>
              <a:rPr lang="en-US" dirty="0" err="1">
                <a:latin typeface="Roboto" panose="02000000000000000000"/>
                <a:cs typeface="Times New Roman" pitchFamily="18" charset="0"/>
              </a:rPr>
              <a:t>Pcard</a:t>
            </a:r>
            <a:r>
              <a:rPr lang="en-US" dirty="0">
                <a:latin typeface="Roboto" panose="02000000000000000000"/>
                <a:cs typeface="Times New Roman" pitchFamily="18" charset="0"/>
              </a:rPr>
              <a:t>. If you have questions please contact Purchasing or the Accounting office for clarification. </a:t>
            </a:r>
          </a:p>
          <a:p>
            <a:pPr>
              <a:buFont typeface="Wingdings" panose="05000000000000000000" pitchFamily="2" charset="2"/>
              <a:buChar char="Ø"/>
            </a:pPr>
            <a:r>
              <a:rPr lang="en-US" dirty="0">
                <a:latin typeface="Roboto" panose="02000000000000000000"/>
                <a:cs typeface="Times New Roman" pitchFamily="18" charset="0"/>
              </a:rPr>
              <a:t>A </a:t>
            </a:r>
            <a:r>
              <a:rPr lang="en-US" dirty="0" err="1">
                <a:latin typeface="Roboto" panose="02000000000000000000"/>
                <a:cs typeface="Times New Roman" pitchFamily="18" charset="0"/>
              </a:rPr>
              <a:t>Pcard</a:t>
            </a:r>
            <a:r>
              <a:rPr lang="en-US" dirty="0">
                <a:latin typeface="Roboto" panose="02000000000000000000"/>
                <a:cs typeface="Times New Roman" pitchFamily="18" charset="0"/>
              </a:rPr>
              <a:t> can be used for travel expenses for non-ISU employees. This includes candidates recruited for employment, expenses for student recruits being brought to campus, guest lecturers, or performers. (excluding fuel)</a:t>
            </a:r>
          </a:p>
          <a:p>
            <a:endParaRPr lang="en-US" dirty="0"/>
          </a:p>
        </p:txBody>
      </p:sp>
    </p:spTree>
    <p:extLst>
      <p:ext uri="{BB962C8B-B14F-4D97-AF65-F5344CB8AC3E}">
        <p14:creationId xmlns:p14="http://schemas.microsoft.com/office/powerpoint/2010/main" val="157349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Software</a:t>
            </a:r>
          </a:p>
        </p:txBody>
      </p:sp>
      <p:sp>
        <p:nvSpPr>
          <p:cNvPr id="6" name="Content Placeholder 5"/>
          <p:cNvSpPr>
            <a:spLocks noGrp="1"/>
          </p:cNvSpPr>
          <p:nvPr>
            <p:ph sz="half" idx="1"/>
          </p:nvPr>
        </p:nvSpPr>
        <p:spPr>
          <a:xfrm>
            <a:off x="2002053" y="1825625"/>
            <a:ext cx="4890947" cy="4738804"/>
          </a:xfrm>
        </p:spPr>
        <p:txBody>
          <a:bodyPr>
            <a:normAutofit/>
          </a:bodyPr>
          <a:lstStyle/>
          <a:p>
            <a:r>
              <a:rPr lang="en-US" sz="2200" dirty="0"/>
              <a:t>Do NOT purchase software on your </a:t>
            </a:r>
            <a:r>
              <a:rPr lang="en-US" sz="2200" dirty="0" err="1"/>
              <a:t>Pcard</a:t>
            </a:r>
            <a:r>
              <a:rPr lang="en-US" sz="2200" dirty="0"/>
              <a:t> without consulting the purchasing office first. We can tell you if the software you want to buy needs to be purchased on a purchase order or if it will be acceptable to purchase with a </a:t>
            </a:r>
            <a:r>
              <a:rPr lang="en-US" sz="2200" dirty="0" err="1"/>
              <a:t>Pcard</a:t>
            </a:r>
            <a:r>
              <a:rPr lang="en-US" sz="2200" dirty="0"/>
              <a:t>. Some software applications must be purchased with a purchase order so that they go through our IT department and get set up in our system properly.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93001" y="1825625"/>
            <a:ext cx="4763193" cy="3704737"/>
          </a:xfrm>
        </p:spPr>
      </p:pic>
    </p:spTree>
    <p:extLst>
      <p:ext uri="{BB962C8B-B14F-4D97-AF65-F5344CB8AC3E}">
        <p14:creationId xmlns:p14="http://schemas.microsoft.com/office/powerpoint/2010/main" val="687325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dirty="0"/>
              <a:t>Logging into Bank of America for the first time</a:t>
            </a:r>
          </a:p>
        </p:txBody>
      </p:sp>
      <p:pic>
        <p:nvPicPr>
          <p:cNvPr id="9" name="Content Placeholder 4"/>
          <p:cNvPicPr>
            <a:picLocks noGrp="1" noChangeAspect="1"/>
          </p:cNvPicPr>
          <p:nvPr>
            <p:ph sz="half" idx="1"/>
          </p:nvPr>
        </p:nvPicPr>
        <p:blipFill>
          <a:blip r:embed="rId2"/>
          <a:stretch>
            <a:fillRect/>
          </a:stretch>
        </p:blipFill>
        <p:spPr>
          <a:xfrm>
            <a:off x="5721733" y="2019056"/>
            <a:ext cx="5934461" cy="3660775"/>
          </a:xfrm>
          <a:prstGeom prst="rect">
            <a:avLst/>
          </a:prstGeom>
        </p:spPr>
      </p:pic>
      <p:sp>
        <p:nvSpPr>
          <p:cNvPr id="2" name="Content Placeholder 1"/>
          <p:cNvSpPr>
            <a:spLocks noGrp="1"/>
          </p:cNvSpPr>
          <p:nvPr>
            <p:ph sz="half" idx="2"/>
          </p:nvPr>
        </p:nvSpPr>
        <p:spPr>
          <a:xfrm>
            <a:off x="2593732" y="1825625"/>
            <a:ext cx="3086099" cy="4738804"/>
          </a:xfrm>
        </p:spPr>
        <p:txBody>
          <a:bodyPr>
            <a:normAutofit/>
          </a:bodyPr>
          <a:lstStyle/>
          <a:p>
            <a:pPr marL="342900" indent="-342900">
              <a:buFont typeface="Wingdings" panose="05000000000000000000" pitchFamily="2" charset="2"/>
              <a:buChar char="Ø"/>
            </a:pPr>
            <a:r>
              <a:rPr lang="en-US" sz="2000" dirty="0"/>
              <a:t>You will receive a Welcome email from Bank of America when your new </a:t>
            </a:r>
            <a:r>
              <a:rPr lang="en-US" sz="2000" dirty="0" err="1"/>
              <a:t>Pcard</a:t>
            </a:r>
            <a:r>
              <a:rPr lang="en-US" sz="2000" dirty="0"/>
              <a:t> is ordered.</a:t>
            </a:r>
          </a:p>
          <a:p>
            <a:pPr marL="342900" indent="-342900">
              <a:buFont typeface="Wingdings" panose="05000000000000000000" pitchFamily="2" charset="2"/>
              <a:buChar char="Ø"/>
            </a:pPr>
            <a:r>
              <a:rPr lang="en-US" sz="2000" dirty="0"/>
              <a:t>Click on the link highlighted within the red box. This link can only be used once. If not used within 60 days the link will expire.</a:t>
            </a:r>
          </a:p>
          <a:p>
            <a:pPr marL="342900" indent="-342900">
              <a:buFont typeface="Wingdings" panose="05000000000000000000" pitchFamily="2" charset="2"/>
              <a:buChar char="Ø"/>
            </a:pPr>
            <a:r>
              <a:rPr lang="en-US" sz="2000" dirty="0"/>
              <a:t>The red arrow points to your username and email address you will use to login. </a:t>
            </a:r>
          </a:p>
          <a:p>
            <a:endParaRPr lang="en-US" dirty="0"/>
          </a:p>
        </p:txBody>
      </p:sp>
    </p:spTree>
    <p:extLst>
      <p:ext uri="{BB962C8B-B14F-4D97-AF65-F5344CB8AC3E}">
        <p14:creationId xmlns:p14="http://schemas.microsoft.com/office/powerpoint/2010/main" val="4246862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IT Equipment, Printers, and Copiers</a:t>
            </a:r>
          </a:p>
        </p:txBody>
      </p:sp>
      <p:pic>
        <p:nvPicPr>
          <p:cNvPr id="8"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21669" y="2409396"/>
            <a:ext cx="5620252" cy="3147341"/>
          </a:xfrm>
        </p:spPr>
      </p:pic>
      <p:sp>
        <p:nvSpPr>
          <p:cNvPr id="7" name="Text Placeholder 6"/>
          <p:cNvSpPr>
            <a:spLocks noGrp="1"/>
          </p:cNvSpPr>
          <p:nvPr>
            <p:ph sz="half" idx="2"/>
          </p:nvPr>
        </p:nvSpPr>
        <p:spPr>
          <a:xfrm>
            <a:off x="2002054" y="1825625"/>
            <a:ext cx="4882323" cy="4738804"/>
          </a:xfrm>
        </p:spPr>
        <p:txBody>
          <a:bodyPr>
            <a:normAutofit/>
          </a:bodyPr>
          <a:lstStyle/>
          <a:p>
            <a:pPr marL="457200" indent="-457200">
              <a:buFont typeface="Wingdings" panose="05000000000000000000" pitchFamily="2" charset="2"/>
              <a:buChar char="Ø"/>
            </a:pPr>
            <a:r>
              <a:rPr lang="en-US" sz="2000" dirty="0"/>
              <a:t>Information Technology equipment, printers, and copiers that are </a:t>
            </a:r>
            <a:r>
              <a:rPr lang="en-US" sz="2000" b="1" u="sng" dirty="0"/>
              <a:t>$300 </a:t>
            </a:r>
            <a:r>
              <a:rPr lang="en-US" sz="2000" dirty="0"/>
              <a:t>or more </a:t>
            </a:r>
            <a:r>
              <a:rPr lang="en-US" sz="2000" u="sng" dirty="0"/>
              <a:t>CANNOT</a:t>
            </a:r>
            <a:r>
              <a:rPr lang="en-US" sz="2000" dirty="0"/>
              <a:t> be purchased with a </a:t>
            </a:r>
            <a:r>
              <a:rPr lang="en-US" sz="2000" dirty="0" err="1"/>
              <a:t>Pcard</a:t>
            </a:r>
            <a:r>
              <a:rPr lang="en-US" sz="2000" dirty="0"/>
              <a:t>. These items must be purchased on a purchase order (PO) so they can be tagged and inventoried. Items that fall in this category are.</a:t>
            </a:r>
          </a:p>
          <a:p>
            <a:pPr marL="914400" lvl="1" indent="-457200">
              <a:buFont typeface="Wingdings" panose="05000000000000000000" pitchFamily="2" charset="2"/>
              <a:buChar char="Ø"/>
            </a:pPr>
            <a:r>
              <a:rPr lang="en-US" sz="2000" dirty="0"/>
              <a:t>Computers/Laptops</a:t>
            </a:r>
          </a:p>
          <a:p>
            <a:pPr marL="914400" lvl="1" indent="-457200">
              <a:buFont typeface="Wingdings" panose="05000000000000000000" pitchFamily="2" charset="2"/>
              <a:buChar char="Ø"/>
            </a:pPr>
            <a:r>
              <a:rPr lang="en-US" sz="2000" dirty="0"/>
              <a:t>Tablets</a:t>
            </a:r>
          </a:p>
          <a:p>
            <a:pPr marL="914400" lvl="1" indent="-457200">
              <a:buFont typeface="Wingdings" panose="05000000000000000000" pitchFamily="2" charset="2"/>
              <a:buChar char="Ø"/>
            </a:pPr>
            <a:r>
              <a:rPr lang="en-US" sz="2000" dirty="0"/>
              <a:t>Fax machines</a:t>
            </a:r>
          </a:p>
          <a:p>
            <a:pPr marL="914400" lvl="1" indent="-457200">
              <a:buFont typeface="Wingdings" panose="05000000000000000000" pitchFamily="2" charset="2"/>
              <a:buChar char="Ø"/>
            </a:pPr>
            <a:r>
              <a:rPr lang="en-US" sz="2000" dirty="0"/>
              <a:t>Copiers and printers</a:t>
            </a:r>
          </a:p>
          <a:p>
            <a:endParaRPr lang="en-US" dirty="0"/>
          </a:p>
        </p:txBody>
      </p:sp>
    </p:spTree>
    <p:extLst>
      <p:ext uri="{BB962C8B-B14F-4D97-AF65-F5344CB8AC3E}">
        <p14:creationId xmlns:p14="http://schemas.microsoft.com/office/powerpoint/2010/main" val="650964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2054" y="318453"/>
            <a:ext cx="9654140" cy="1325563"/>
          </a:xfrm>
        </p:spPr>
        <p:txBody>
          <a:bodyPr>
            <a:normAutofit/>
          </a:bodyPr>
          <a:lstStyle/>
          <a:p>
            <a:r>
              <a:rPr lang="en-US" dirty="0"/>
              <a:t>Consequences of Misuse</a:t>
            </a:r>
            <a:br>
              <a:rPr lang="en-US" dirty="0"/>
            </a:br>
            <a:r>
              <a:rPr lang="en-US" sz="1300" dirty="0">
                <a:solidFill>
                  <a:schemeClr val="accent6">
                    <a:lumMod val="75000"/>
                  </a:schemeClr>
                </a:solidFill>
              </a:rPr>
              <a:t>THE USE OF A PCARD IS A PRIVILEGE, NOT A RIGHT</a:t>
            </a:r>
            <a:r>
              <a:rPr lang="en-US" sz="1300" dirty="0"/>
              <a:t>. Corrective action will be taken for misuse of the card.</a:t>
            </a:r>
          </a:p>
        </p:txBody>
      </p:sp>
      <p:sp>
        <p:nvSpPr>
          <p:cNvPr id="6" name="Content Placeholder 5"/>
          <p:cNvSpPr>
            <a:spLocks noGrp="1"/>
          </p:cNvSpPr>
          <p:nvPr>
            <p:ph idx="1"/>
          </p:nvPr>
        </p:nvSpPr>
        <p:spPr/>
        <p:txBody>
          <a:bodyPr>
            <a:normAutofit/>
          </a:bodyPr>
          <a:lstStyle/>
          <a:p>
            <a:pPr>
              <a:buFont typeface="Wingdings" panose="05000000000000000000" pitchFamily="2" charset="2"/>
              <a:buChar char="Ø"/>
            </a:pPr>
            <a:r>
              <a:rPr lang="en-US" sz="1800" u="sng" dirty="0"/>
              <a:t>FIRST VIOLATION: </a:t>
            </a:r>
            <a:r>
              <a:rPr lang="en-US" sz="1800" dirty="0"/>
              <a:t>Use of the </a:t>
            </a:r>
            <a:r>
              <a:rPr lang="en-US" sz="1800" dirty="0" err="1"/>
              <a:t>Pcard</a:t>
            </a:r>
            <a:r>
              <a:rPr lang="en-US" sz="1800" dirty="0"/>
              <a:t> will be suspended for a period of time at the discretion of the UPD or </a:t>
            </a:r>
            <a:r>
              <a:rPr lang="en-US" sz="1800" dirty="0" err="1"/>
              <a:t>Pcard</a:t>
            </a:r>
            <a:r>
              <a:rPr lang="en-US" sz="1800" dirty="0"/>
              <a:t> administrator. Notification will be given to the cardholder or department card manager and their immediate supervisor. The cardholder must have a meeting with the </a:t>
            </a:r>
            <a:r>
              <a:rPr lang="en-US" sz="1800" dirty="0" err="1"/>
              <a:t>Pcard</a:t>
            </a:r>
            <a:r>
              <a:rPr lang="en-US" sz="1800" dirty="0"/>
              <a:t> administrator to provide additional training and identify the specific corrective action required.</a:t>
            </a:r>
          </a:p>
          <a:p>
            <a:pPr>
              <a:buFont typeface="Wingdings" panose="05000000000000000000" pitchFamily="2" charset="2"/>
              <a:buChar char="Ø"/>
            </a:pPr>
            <a:r>
              <a:rPr lang="en-US" sz="1800" u="sng" dirty="0"/>
              <a:t>SECOND VIOLATION: </a:t>
            </a:r>
            <a:r>
              <a:rPr lang="en-US" sz="1800" dirty="0"/>
              <a:t>Use of the </a:t>
            </a:r>
            <a:r>
              <a:rPr lang="en-US" sz="1800" dirty="0" err="1"/>
              <a:t>Pcard</a:t>
            </a:r>
            <a:r>
              <a:rPr lang="en-US" sz="1800" dirty="0"/>
              <a:t> may be suspended for up to six (6) months. Notification will be given to the cardholder or department card manager and their immediate supervisor. Reinstatement may be considered upon receipt of a letter from the cardholder’s or department card manager’s supervisor to the </a:t>
            </a:r>
            <a:r>
              <a:rPr lang="en-US" sz="1800" dirty="0" err="1"/>
              <a:t>Pcard</a:t>
            </a:r>
            <a:r>
              <a:rPr lang="en-US" sz="1800" dirty="0"/>
              <a:t> administrator, providing a compelling argument as to why the card should be re-instated. </a:t>
            </a:r>
          </a:p>
          <a:p>
            <a:pPr>
              <a:buFont typeface="Wingdings" panose="05000000000000000000" pitchFamily="2" charset="2"/>
              <a:buChar char="Ø"/>
            </a:pPr>
            <a:r>
              <a:rPr lang="en-US" sz="1800" u="sng" dirty="0"/>
              <a:t>THIRD VIOLATION: </a:t>
            </a:r>
            <a:r>
              <a:rPr lang="en-US" sz="1800" dirty="0"/>
              <a:t>Cardholder’s/department card manager’s card will be cancelled and the cardholder/department card manager will be prohibited from any further use during their employment at ISU. Notification will be given to the cardholder/department card manager and their immediate supervisor. </a:t>
            </a:r>
          </a:p>
          <a:p>
            <a:endParaRPr lang="en-US" dirty="0"/>
          </a:p>
        </p:txBody>
      </p:sp>
    </p:spTree>
    <p:extLst>
      <p:ext uri="{BB962C8B-B14F-4D97-AF65-F5344CB8AC3E}">
        <p14:creationId xmlns:p14="http://schemas.microsoft.com/office/powerpoint/2010/main" val="775202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Misuse</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Making unauthorized purchases.</a:t>
            </a:r>
          </a:p>
          <a:p>
            <a:pPr>
              <a:buFont typeface="Wingdings" panose="05000000000000000000" pitchFamily="2" charset="2"/>
              <a:buChar char="Ø"/>
            </a:pPr>
            <a:r>
              <a:rPr lang="en-US" dirty="0"/>
              <a:t>Not getting transactions both reconciled and approved before the 28 day limit.</a:t>
            </a:r>
          </a:p>
          <a:p>
            <a:pPr>
              <a:buFont typeface="Wingdings" panose="05000000000000000000" pitchFamily="2" charset="2"/>
              <a:buChar char="Ø"/>
            </a:pPr>
            <a:r>
              <a:rPr lang="en-US" dirty="0"/>
              <a:t>Not providing documentation when you use non-contract vendors instead of state contract vendors.</a:t>
            </a:r>
          </a:p>
          <a:p>
            <a:pPr>
              <a:buFont typeface="Wingdings" panose="05000000000000000000" pitchFamily="2" charset="2"/>
              <a:buChar char="Ø"/>
            </a:pPr>
            <a:r>
              <a:rPr lang="en-US" dirty="0"/>
              <a:t>Chaining: splitting a single item purchase amount into two transactions to try to bypass the single purchase limit</a:t>
            </a:r>
            <a:r>
              <a:rPr lang="en-US" sz="2000" dirty="0"/>
              <a:t>. (Ask for a temporary raise in your single purchase limit from Purchasing, or create a requisition.)</a:t>
            </a:r>
          </a:p>
          <a:p>
            <a:endParaRPr lang="en-US" dirty="0"/>
          </a:p>
        </p:txBody>
      </p:sp>
    </p:spTree>
    <p:extLst>
      <p:ext uri="{BB962C8B-B14F-4D97-AF65-F5344CB8AC3E}">
        <p14:creationId xmlns:p14="http://schemas.microsoft.com/office/powerpoint/2010/main" val="19042032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ea typeface="Roboto Slab" pitchFamily="2" charset="0"/>
              </a:rPr>
              <a:t>Please Review</a:t>
            </a:r>
          </a:p>
        </p:txBody>
      </p:sp>
      <p:sp>
        <p:nvSpPr>
          <p:cNvPr id="12" name="Content Placeholder 11"/>
          <p:cNvSpPr>
            <a:spLocks noGrp="1"/>
          </p:cNvSpPr>
          <p:nvPr>
            <p:ph idx="1"/>
          </p:nvPr>
        </p:nvSpPr>
        <p:spPr/>
        <p:txBody>
          <a:bodyPr/>
          <a:lstStyle/>
          <a:p>
            <a:pPr>
              <a:buFont typeface="Wingdings" panose="05000000000000000000" pitchFamily="2" charset="2"/>
              <a:buChar char="Ø"/>
            </a:pPr>
            <a:r>
              <a:rPr lang="en-US" dirty="0"/>
              <a:t>Purchase Card Guidelines </a:t>
            </a:r>
            <a:r>
              <a:rPr lang="en-US" sz="1800" dirty="0">
                <a:hlinkClick r:id="rId2"/>
              </a:rPr>
              <a:t>https://isu.edu/purchasing/pcard/</a:t>
            </a:r>
            <a:endParaRPr lang="en-US" sz="1800" dirty="0"/>
          </a:p>
          <a:p>
            <a:pPr>
              <a:buFont typeface="Wingdings" panose="05000000000000000000" pitchFamily="2" charset="2"/>
              <a:buChar char="Ø"/>
            </a:pPr>
            <a:r>
              <a:rPr lang="en-US" dirty="0"/>
              <a:t>Purchasing Card Policy ISUPP 2570</a:t>
            </a:r>
          </a:p>
          <a:p>
            <a:pPr>
              <a:buFont typeface="Wingdings" panose="05000000000000000000" pitchFamily="2" charset="2"/>
              <a:buChar char="Ø"/>
            </a:pPr>
            <a:r>
              <a:rPr lang="en-US" dirty="0"/>
              <a:t>Purchasing Policy ISUPP 2560</a:t>
            </a:r>
          </a:p>
          <a:p>
            <a:pPr>
              <a:buFont typeface="Wingdings" panose="05000000000000000000" pitchFamily="2" charset="2"/>
              <a:buChar char="Ø"/>
            </a:pPr>
            <a:r>
              <a:rPr lang="en-US" dirty="0"/>
              <a:t>Non-Travel Meals, Refreshments, Entertainment, Gifts, and Spousal/Partner Reimbursement ISUPP 2530</a:t>
            </a:r>
          </a:p>
          <a:p>
            <a:pPr lvl="1"/>
            <a:endParaRPr lang="en-US" sz="1600" dirty="0"/>
          </a:p>
          <a:p>
            <a:pPr lvl="1">
              <a:buFont typeface="Wingdings" panose="05000000000000000000" pitchFamily="2" charset="2"/>
              <a:buChar char="Ø"/>
            </a:pPr>
            <a:r>
              <a:rPr lang="en-US" sz="1600" dirty="0"/>
              <a:t>All these policies can be found at isu.edu/policy in the Finance section. </a:t>
            </a:r>
            <a:r>
              <a:rPr lang="en-US" sz="1600" dirty="0">
                <a:hlinkClick r:id="rId3"/>
              </a:rPr>
              <a:t>https://isu.edu/policy/finance/</a:t>
            </a:r>
            <a:r>
              <a:rPr lang="en-US" sz="1600" dirty="0"/>
              <a:t> </a:t>
            </a:r>
          </a:p>
        </p:txBody>
      </p:sp>
    </p:spTree>
    <p:extLst>
      <p:ext uri="{BB962C8B-B14F-4D97-AF65-F5344CB8AC3E}">
        <p14:creationId xmlns:p14="http://schemas.microsoft.com/office/powerpoint/2010/main" val="4245609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2054" y="1151792"/>
            <a:ext cx="9654140" cy="538896"/>
          </a:xfrm>
        </p:spPr>
        <p:txBody>
          <a:bodyPr>
            <a:normAutofit fontScale="90000"/>
          </a:bodyPr>
          <a:lstStyle/>
          <a:p>
            <a:r>
              <a:rPr lang="en-US" sz="3800" dirty="0"/>
              <a:t>Follow instructions to create your password and answer 3 security questions. </a:t>
            </a:r>
            <a:r>
              <a:rPr lang="en-US" dirty="0"/>
              <a:t/>
            </a:r>
            <a:br>
              <a:rPr lang="en-US" dirty="0"/>
            </a:br>
            <a:endParaRPr lang="en-US" dirty="0"/>
          </a:p>
        </p:txBody>
      </p:sp>
      <p:pic>
        <p:nvPicPr>
          <p:cNvPr id="8" name="Content Placeholder 8"/>
          <p:cNvPicPr>
            <a:picLocks noGrp="1" noChangeAspect="1"/>
          </p:cNvPicPr>
          <p:nvPr>
            <p:ph sz="half" idx="1"/>
          </p:nvPr>
        </p:nvPicPr>
        <p:blipFill>
          <a:blip r:embed="rId2"/>
          <a:stretch>
            <a:fillRect/>
          </a:stretch>
        </p:blipFill>
        <p:spPr>
          <a:xfrm>
            <a:off x="1941931" y="2138495"/>
            <a:ext cx="4887193" cy="3004804"/>
          </a:xfrm>
          <a:prstGeom prst="rect">
            <a:avLst/>
          </a:prstGeom>
        </p:spPr>
      </p:pic>
      <p:pic>
        <p:nvPicPr>
          <p:cNvPr id="9" name="Content Placeholder 12"/>
          <p:cNvPicPr>
            <a:picLocks noGrp="1" noChangeAspect="1"/>
          </p:cNvPicPr>
          <p:nvPr>
            <p:ph sz="half" idx="2"/>
          </p:nvPr>
        </p:nvPicPr>
        <p:blipFill>
          <a:blip r:embed="rId3"/>
          <a:stretch>
            <a:fillRect/>
          </a:stretch>
        </p:blipFill>
        <p:spPr>
          <a:xfrm>
            <a:off x="6934632" y="3306789"/>
            <a:ext cx="4898243" cy="3004804"/>
          </a:xfrm>
          <a:prstGeom prst="rect">
            <a:avLst/>
          </a:prstGeom>
        </p:spPr>
      </p:pic>
    </p:spTree>
    <p:extLst>
      <p:ext uri="{BB962C8B-B14F-4D97-AF65-F5344CB8AC3E}">
        <p14:creationId xmlns:p14="http://schemas.microsoft.com/office/powerpoint/2010/main" val="1668005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Now you are set up and ready to use Works.</a:t>
            </a:r>
          </a:p>
        </p:txBody>
      </p:sp>
      <p:pic>
        <p:nvPicPr>
          <p:cNvPr id="7" name="Content Placeholder 3"/>
          <p:cNvPicPr>
            <a:picLocks noGrp="1" noChangeAspect="1"/>
          </p:cNvPicPr>
          <p:nvPr>
            <p:ph idx="1"/>
          </p:nvPr>
        </p:nvPicPr>
        <p:blipFill>
          <a:blip r:embed="rId2"/>
          <a:stretch>
            <a:fillRect/>
          </a:stretch>
        </p:blipFill>
        <p:spPr>
          <a:xfrm>
            <a:off x="2886215" y="1690688"/>
            <a:ext cx="7884832" cy="4810125"/>
          </a:xfrm>
          <a:prstGeom prst="rect">
            <a:avLst/>
          </a:prstGeom>
        </p:spPr>
      </p:pic>
    </p:spTree>
    <p:extLst>
      <p:ext uri="{BB962C8B-B14F-4D97-AF65-F5344CB8AC3E}">
        <p14:creationId xmlns:p14="http://schemas.microsoft.com/office/powerpoint/2010/main" val="1555843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Action Items needing your attention.</a:t>
            </a:r>
          </a:p>
        </p:txBody>
      </p:sp>
      <p:sp>
        <p:nvSpPr>
          <p:cNvPr id="8" name="Content Placeholder 7"/>
          <p:cNvSpPr>
            <a:spLocks noGrp="1"/>
          </p:cNvSpPr>
          <p:nvPr>
            <p:ph sz="half" idx="1"/>
          </p:nvPr>
        </p:nvSpPr>
        <p:spPr>
          <a:xfrm>
            <a:off x="2002054" y="1825625"/>
            <a:ext cx="3340981" cy="4738804"/>
          </a:xfrm>
        </p:spPr>
        <p:txBody>
          <a:bodyPr/>
          <a:lstStyle/>
          <a:p>
            <a:pPr marL="285750" indent="-285750">
              <a:buFont typeface="Wingdings" panose="05000000000000000000" pitchFamily="2" charset="2"/>
              <a:buChar char="Ø"/>
            </a:pPr>
            <a:r>
              <a:rPr lang="en-US" sz="2400" dirty="0"/>
              <a:t>On the Home page you will find </a:t>
            </a:r>
            <a:r>
              <a:rPr lang="en-US" sz="2400" b="1" u="sng" dirty="0"/>
              <a:t>Action Items</a:t>
            </a:r>
            <a:r>
              <a:rPr lang="en-US" sz="2400" dirty="0"/>
              <a:t>. This is a list of items that require your attention.</a:t>
            </a:r>
          </a:p>
          <a:p>
            <a:pPr marL="285750" indent="-285750">
              <a:buFont typeface="Wingdings" panose="05000000000000000000" pitchFamily="2" charset="2"/>
              <a:buChar char="Ø"/>
            </a:pPr>
            <a:r>
              <a:rPr lang="en-US" sz="2400" dirty="0"/>
              <a:t>Click on the blue link in Current Status to see what is pending (needing to be reconciled or approved).</a:t>
            </a:r>
          </a:p>
          <a:p>
            <a:endParaRPr lang="en-US" dirty="0"/>
          </a:p>
        </p:txBody>
      </p:sp>
      <p:pic>
        <p:nvPicPr>
          <p:cNvPr id="9" name="Content Placeholder 6"/>
          <p:cNvPicPr>
            <a:picLocks noGrp="1" noChangeAspect="1"/>
          </p:cNvPicPr>
          <p:nvPr>
            <p:ph sz="half" idx="2"/>
          </p:nvPr>
        </p:nvPicPr>
        <p:blipFill>
          <a:blip r:embed="rId2"/>
          <a:stretch>
            <a:fillRect/>
          </a:stretch>
        </p:blipFill>
        <p:spPr>
          <a:xfrm>
            <a:off x="5343035" y="1825625"/>
            <a:ext cx="6239147" cy="3845415"/>
          </a:xfrm>
          <a:prstGeom prst="rect">
            <a:avLst/>
          </a:prstGeom>
        </p:spPr>
      </p:pic>
    </p:spTree>
    <p:extLst>
      <p:ext uri="{BB962C8B-B14F-4D97-AF65-F5344CB8AC3E}">
        <p14:creationId xmlns:p14="http://schemas.microsoft.com/office/powerpoint/2010/main" val="227092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Additional information on the Home page</a:t>
            </a:r>
          </a:p>
        </p:txBody>
      </p:sp>
      <p:sp>
        <p:nvSpPr>
          <p:cNvPr id="6" name="Content Placeholder 5"/>
          <p:cNvSpPr>
            <a:spLocks noGrp="1"/>
          </p:cNvSpPr>
          <p:nvPr>
            <p:ph sz="half" idx="1"/>
          </p:nvPr>
        </p:nvSpPr>
        <p:spPr/>
        <p:txBody>
          <a:bodyPr/>
          <a:lstStyle/>
          <a:p>
            <a:r>
              <a:rPr lang="en-US" sz="2400" dirty="0"/>
              <a:t>The </a:t>
            </a:r>
            <a:r>
              <a:rPr lang="en-US" sz="2400" u="sng" dirty="0"/>
              <a:t>Accounts Dashboard </a:t>
            </a:r>
            <a:r>
              <a:rPr lang="en-US" sz="2400" dirty="0"/>
              <a:t>is a quick view of the basics of the account(s) that you are responsible for. </a:t>
            </a:r>
          </a:p>
          <a:p>
            <a:endParaRPr lang="en-US" dirty="0"/>
          </a:p>
        </p:txBody>
      </p:sp>
      <p:sp>
        <p:nvSpPr>
          <p:cNvPr id="7" name="Content Placeholder 6"/>
          <p:cNvSpPr>
            <a:spLocks noGrp="1"/>
          </p:cNvSpPr>
          <p:nvPr>
            <p:ph sz="half" idx="2"/>
          </p:nvPr>
        </p:nvSpPr>
        <p:spPr/>
        <p:txBody>
          <a:bodyPr>
            <a:normAutofit/>
          </a:bodyPr>
          <a:lstStyle/>
          <a:p>
            <a:r>
              <a:rPr lang="en-US" sz="2400" dirty="0"/>
              <a:t>The </a:t>
            </a:r>
            <a:r>
              <a:rPr lang="en-US" sz="2400" u="sng" dirty="0"/>
              <a:t>Alerts</a:t>
            </a:r>
            <a:r>
              <a:rPr lang="en-US" sz="2400" dirty="0"/>
              <a:t> section is a message board relaying messages from the </a:t>
            </a:r>
            <a:r>
              <a:rPr lang="en-US" sz="2400" dirty="0" err="1"/>
              <a:t>Pcard</a:t>
            </a:r>
            <a:r>
              <a:rPr lang="en-US" sz="2400" dirty="0"/>
              <a:t> Administrators or directly from </a:t>
            </a:r>
            <a:r>
              <a:rPr lang="en-US" sz="2400" dirty="0" err="1"/>
              <a:t>BofA</a:t>
            </a:r>
            <a:r>
              <a:rPr lang="en-US" sz="2400" dirty="0"/>
              <a:t>. </a:t>
            </a:r>
          </a:p>
          <a:p>
            <a:pPr algn="ctr"/>
            <a:endParaRPr lang="en-US" sz="2400" dirty="0"/>
          </a:p>
        </p:txBody>
      </p:sp>
      <p:pic>
        <p:nvPicPr>
          <p:cNvPr id="9" name="Content Placeholder 10"/>
          <p:cNvPicPr>
            <a:picLocks noChangeAspect="1"/>
          </p:cNvPicPr>
          <p:nvPr/>
        </p:nvPicPr>
        <p:blipFill>
          <a:blip r:embed="rId2"/>
          <a:stretch>
            <a:fillRect/>
          </a:stretch>
        </p:blipFill>
        <p:spPr>
          <a:xfrm>
            <a:off x="1921342" y="2966428"/>
            <a:ext cx="4676775" cy="2857500"/>
          </a:xfrm>
          <a:prstGeom prst="rect">
            <a:avLst/>
          </a:prstGeom>
        </p:spPr>
      </p:pic>
      <p:pic>
        <p:nvPicPr>
          <p:cNvPr id="10" name="Content Placeholder 14"/>
          <p:cNvPicPr>
            <a:picLocks noChangeAspect="1"/>
          </p:cNvPicPr>
          <p:nvPr/>
        </p:nvPicPr>
        <p:blipFill>
          <a:blip r:embed="rId3"/>
          <a:stretch>
            <a:fillRect/>
          </a:stretch>
        </p:blipFill>
        <p:spPr>
          <a:xfrm>
            <a:off x="6955605" y="2940774"/>
            <a:ext cx="4700588" cy="2883154"/>
          </a:xfrm>
          <a:prstGeom prst="rect">
            <a:avLst/>
          </a:prstGeom>
        </p:spPr>
      </p:pic>
    </p:spTree>
    <p:extLst>
      <p:ext uri="{BB962C8B-B14F-4D97-AF65-F5344CB8AC3E}">
        <p14:creationId xmlns:p14="http://schemas.microsoft.com/office/powerpoint/2010/main" val="359595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Navigation Bar</a:t>
            </a:r>
          </a:p>
        </p:txBody>
      </p:sp>
      <p:sp>
        <p:nvSpPr>
          <p:cNvPr id="6" name="Content Placeholder 5"/>
          <p:cNvSpPr>
            <a:spLocks noGrp="1"/>
          </p:cNvSpPr>
          <p:nvPr>
            <p:ph sz="half" idx="1"/>
          </p:nvPr>
        </p:nvSpPr>
        <p:spPr>
          <a:xfrm>
            <a:off x="2002054" y="1825625"/>
            <a:ext cx="3378838" cy="4738804"/>
          </a:xfrm>
        </p:spPr>
        <p:txBody>
          <a:bodyPr>
            <a:normAutofit/>
          </a:bodyPr>
          <a:lstStyle/>
          <a:p>
            <a:pPr marL="285750" indent="-285750">
              <a:buFont typeface="Wingdings" panose="05000000000000000000" pitchFamily="2" charset="2"/>
              <a:buChar char="Ø"/>
            </a:pPr>
            <a:r>
              <a:rPr lang="en-US" sz="2400" dirty="0"/>
              <a:t>You will do a lot of  navigating in Works from this navigation drop down bar. Not everyone will have all of these tab options. It depends on the scope of your responsibilities in the </a:t>
            </a:r>
            <a:r>
              <a:rPr lang="en-US" sz="2400" dirty="0" err="1"/>
              <a:t>Pcard</a:t>
            </a:r>
            <a:r>
              <a:rPr lang="en-US" sz="2400" dirty="0"/>
              <a:t> program. </a:t>
            </a:r>
          </a:p>
          <a:p>
            <a:pPr marL="285750" indent="-285750">
              <a:buFont typeface="Wingdings" panose="05000000000000000000" pitchFamily="2" charset="2"/>
              <a:buChar char="Ø"/>
            </a:pPr>
            <a:r>
              <a:rPr lang="en-US" sz="2400" dirty="0"/>
              <a:t>We recommend investigating all the tabs and see what they do. </a:t>
            </a:r>
          </a:p>
          <a:p>
            <a:endParaRPr lang="en-US" dirty="0"/>
          </a:p>
        </p:txBody>
      </p:sp>
      <p:pic>
        <p:nvPicPr>
          <p:cNvPr id="8" name="Picture Placeholder 14"/>
          <p:cNvPicPr>
            <a:picLocks noGrp="1" noChangeAspect="1"/>
          </p:cNvPicPr>
          <p:nvPr>
            <p:ph sz="half" idx="2"/>
          </p:nvPr>
        </p:nvPicPr>
        <p:blipFill>
          <a:blip r:embed="rId2"/>
          <a:srcRect l="4349" r="4349"/>
          <a:stretch>
            <a:fillRect/>
          </a:stretch>
        </p:blipFill>
        <p:spPr>
          <a:xfrm>
            <a:off x="5539153" y="1825625"/>
            <a:ext cx="6288239" cy="4170729"/>
          </a:xfrm>
          <a:prstGeom prst="rect">
            <a:avLst/>
          </a:prstGeom>
        </p:spPr>
      </p:pic>
    </p:spTree>
    <p:extLst>
      <p:ext uri="{BB962C8B-B14F-4D97-AF65-F5344CB8AC3E}">
        <p14:creationId xmlns:p14="http://schemas.microsoft.com/office/powerpoint/2010/main" val="863958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daho State">
      <a:dk1>
        <a:srgbClr val="000000"/>
      </a:dk1>
      <a:lt1>
        <a:srgbClr val="FFFFFF"/>
      </a:lt1>
      <a:dk2>
        <a:srgbClr val="828282"/>
      </a:dk2>
      <a:lt2>
        <a:srgbClr val="E6E7E8"/>
      </a:lt2>
      <a:accent1>
        <a:srgbClr val="F37920"/>
      </a:accent1>
      <a:accent2>
        <a:srgbClr val="A7A7A7"/>
      </a:accent2>
      <a:accent3>
        <a:srgbClr val="A7A7A7"/>
      </a:accent3>
      <a:accent4>
        <a:srgbClr val="FFFFFF"/>
      </a:accent4>
      <a:accent5>
        <a:srgbClr val="F69240"/>
      </a:accent5>
      <a:accent6>
        <a:srgbClr val="F37920"/>
      </a:accent6>
      <a:hlink>
        <a:srgbClr val="F37920"/>
      </a:hlink>
      <a:folHlink>
        <a:srgbClr val="8282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test" id="{0514A3DF-56A7-E04D-B803-63C64B2DE8EF}" vid="{AB0789F3-992A-9045-B18F-D9A574E356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2001</TotalTime>
  <Words>3264</Words>
  <Application>Microsoft Office PowerPoint</Application>
  <PresentationFormat>Widescreen</PresentationFormat>
  <Paragraphs>235</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Roboto</vt:lpstr>
      <vt:lpstr>Roboto Slab</vt:lpstr>
      <vt:lpstr>Times New Roman</vt:lpstr>
      <vt:lpstr>Wingdings</vt:lpstr>
      <vt:lpstr>Office Theme</vt:lpstr>
      <vt:lpstr>Pcard Training</vt:lpstr>
      <vt:lpstr>Pcard Reconciliation and Approval Process Flow</vt:lpstr>
      <vt:lpstr>Pcard Notification Process</vt:lpstr>
      <vt:lpstr>Logging into Bank of America for the first time</vt:lpstr>
      <vt:lpstr>Follow instructions to create your password and answer 3 security questions.  </vt:lpstr>
      <vt:lpstr>Now you are set up and ready to use Works.</vt:lpstr>
      <vt:lpstr>Action Items needing your attention.</vt:lpstr>
      <vt:lpstr>Additional information on the Home page</vt:lpstr>
      <vt:lpstr>Navigation Bar</vt:lpstr>
      <vt:lpstr>RECONCILING TRANSACTIONS</vt:lpstr>
      <vt:lpstr>Allocate / Edit</vt:lpstr>
      <vt:lpstr>Allocation Details</vt:lpstr>
      <vt:lpstr>How to Find Your ISU Index Code</vt:lpstr>
      <vt:lpstr>Account Codes</vt:lpstr>
      <vt:lpstr>Adding lines for reconciliation</vt:lpstr>
      <vt:lpstr>Verifying that the allocation was done correctly</vt:lpstr>
      <vt:lpstr>Mark Receipt Status</vt:lpstr>
      <vt:lpstr>Uploading Receipt Image</vt:lpstr>
      <vt:lpstr>How to upload a receipt</vt:lpstr>
      <vt:lpstr>How to upload a receipt</vt:lpstr>
      <vt:lpstr>How approvers can view the receipt image.</vt:lpstr>
      <vt:lpstr>Sign Off and Comments</vt:lpstr>
      <vt:lpstr>Flagged Transactions</vt:lpstr>
      <vt:lpstr>APPROVING A TRANSACTION</vt:lpstr>
      <vt:lpstr>BEFORE YOU BUY FROM A VENDOR</vt:lpstr>
      <vt:lpstr>Buying From Vendors outside the USA</vt:lpstr>
      <vt:lpstr>State Contracts</vt:lpstr>
      <vt:lpstr>Exceptions to using State Contracts</vt:lpstr>
      <vt:lpstr>FRAUD </vt:lpstr>
      <vt:lpstr>FRAUD</vt:lpstr>
      <vt:lpstr>Shipping Address</vt:lpstr>
      <vt:lpstr>Authorized Purchases This is not an all inclusive list.</vt:lpstr>
      <vt:lpstr>Unauthorized Purchases This is not an all-inclusive list.</vt:lpstr>
      <vt:lpstr>Paying for Conferences or Training</vt:lpstr>
      <vt:lpstr> Stamps and Postage</vt:lpstr>
      <vt:lpstr>Meals and Refreshments for Meetings</vt:lpstr>
      <vt:lpstr>Do NOT use your Pcard on campus</vt:lpstr>
      <vt:lpstr>Travel NOT allowed on Pcard</vt:lpstr>
      <vt:lpstr>Software</vt:lpstr>
      <vt:lpstr>IT Equipment, Printers, and Copiers</vt:lpstr>
      <vt:lpstr>Consequences of Misuse THE USE OF A PCARD IS A PRIVILEGE, NOT A RIGHT. Corrective action will be taken for misuse of the card.</vt:lpstr>
      <vt:lpstr>Examples of Misuse</vt:lpstr>
      <vt:lpstr>Please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Windows User</cp:lastModifiedBy>
  <cp:revision>75</cp:revision>
  <dcterms:created xsi:type="dcterms:W3CDTF">2019-07-30T18:56:19Z</dcterms:created>
  <dcterms:modified xsi:type="dcterms:W3CDTF">2021-08-30T21:03:40Z</dcterms:modified>
</cp:coreProperties>
</file>