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60" r:id="rId6"/>
    <p:sldId id="268" r:id="rId7"/>
    <p:sldId id="262" r:id="rId8"/>
    <p:sldId id="267" r:id="rId9"/>
    <p:sldId id="264" r:id="rId10"/>
  </p:sldIdLst>
  <p:sldSz cx="12192000" cy="6858000"/>
  <p:notesSz cx="6858000" cy="9144000"/>
  <p:embeddedFontLst>
    <p:embeddedFont>
      <p:font typeface="Outfit"/>
      <p:bold r:id="rId12"/>
    </p:embeddedFont>
    <p:embeddedFont>
      <p:font typeface="Plus Jakarta Sans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8F3"/>
    <a:srgbClr val="F7EFE2"/>
    <a:srgbClr val="F6FCF6"/>
    <a:srgbClr val="EFFAEF"/>
    <a:srgbClr val="F9FBFD"/>
    <a:srgbClr val="EFF4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7"/>
    <p:restoredTop sz="81328"/>
  </p:normalViewPr>
  <p:slideViewPr>
    <p:cSldViewPr snapToGrid="0" snapToObjects="1">
      <p:cViewPr varScale="1">
        <p:scale>
          <a:sx n="101" d="100"/>
          <a:sy n="101" d="100"/>
        </p:scale>
        <p:origin x="150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-632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8934D-9650-3449-8840-2F5B1FE2DF80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4C319-527A-3D45-9282-2E7FDE6CD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3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4C319-527A-3D45-9282-2E7FDE6CDE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24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Grew up just up the road in Sugar City</a:t>
            </a:r>
          </a:p>
          <a:p>
            <a:r>
              <a:rPr lang="en-US" dirty="0"/>
              <a:t>Earned an Associate in Biology Education</a:t>
            </a:r>
          </a:p>
          <a:p>
            <a:r>
              <a:rPr lang="en-US" dirty="0"/>
              <a:t>Bachelor in Microbiology</a:t>
            </a:r>
          </a:p>
          <a:p>
            <a:r>
              <a:rPr lang="en-US" dirty="0"/>
              <a:t>Made the logical transition to public administration and higher education</a:t>
            </a:r>
          </a:p>
          <a:p>
            <a:r>
              <a:rPr lang="en-US" dirty="0"/>
              <a:t>20+ years in public service with 18 in higher education</a:t>
            </a:r>
          </a:p>
          <a:p>
            <a:r>
              <a:rPr lang="en-US" dirty="0"/>
              <a:t>Worked at institutions and system offices in Idaho, Utah, and now Oregon</a:t>
            </a:r>
          </a:p>
          <a:p>
            <a:r>
              <a:rPr lang="en-US" dirty="0"/>
              <a:t>CFO and CRO at the Idaho State Board office</a:t>
            </a:r>
          </a:p>
          <a:p>
            <a:r>
              <a:rPr lang="en-US" dirty="0"/>
              <a:t>My focus has been in budgeting and finance 11 years and IR 7 years</a:t>
            </a:r>
          </a:p>
          <a:p>
            <a:r>
              <a:rPr lang="en-US" dirty="0"/>
              <a:t>During my time in higher ed, I’ve also focused on innovations at the institution and system level</a:t>
            </a:r>
          </a:p>
          <a:p>
            <a:r>
              <a:rPr lang="en-US" dirty="0"/>
              <a:t>Direct Admissions, Apply Idaho, 14 for Free (Snow)</a:t>
            </a:r>
          </a:p>
          <a:p>
            <a:r>
              <a:rPr lang="en-US" dirty="0"/>
              <a:t>Non-LinkedIn story </a:t>
            </a:r>
            <a:r>
              <a:rPr lang="en-US"/>
              <a:t>- hurdle</a:t>
            </a:r>
            <a:endParaRPr lang="en-US" dirty="0"/>
          </a:p>
          <a:p>
            <a:endParaRPr lang="en-US" dirty="0"/>
          </a:p>
          <a:p>
            <a:r>
              <a:rPr lang="en-US" dirty="0"/>
              <a:t>Prompt: Share my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vision for financial sustainability and institutional planning at Idaho State University, including how I would align resources with strategic priorities, strengthen operational effectiveness, promote transparency, and position the university for long-term success.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4C319-527A-3D45-9282-2E7FDE6CDE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all starts with a plan</a:t>
            </a:r>
          </a:p>
          <a:p>
            <a:r>
              <a:rPr lang="en-US" dirty="0"/>
              <a:t>Questions of where are we going, why are we doing it, and how we are doing it.</a:t>
            </a:r>
          </a:p>
          <a:p>
            <a:r>
              <a:rPr lang="en-US" dirty="0"/>
              <a:t>Who are we?</a:t>
            </a:r>
          </a:p>
          <a:p>
            <a:r>
              <a:rPr lang="en-US" dirty="0"/>
              <a:t>Institutional planning has been disrupted</a:t>
            </a:r>
          </a:p>
          <a:p>
            <a:r>
              <a:rPr lang="en-US" dirty="0"/>
              <a:t>Timelines for strategic plans are shorter</a:t>
            </a:r>
          </a:p>
          <a:p>
            <a:r>
              <a:rPr lang="en-US" dirty="0"/>
              <a:t>We don’t want to be locked into multi-year plans in this rapidly changing environment</a:t>
            </a:r>
          </a:p>
          <a:p>
            <a:r>
              <a:rPr lang="en-US" dirty="0"/>
              <a:t>My vision involves shortening the process</a:t>
            </a:r>
          </a:p>
          <a:p>
            <a:r>
              <a:rPr lang="en-US" dirty="0"/>
              <a:t>More iterative</a:t>
            </a:r>
          </a:p>
          <a:p>
            <a:r>
              <a:rPr lang="en-US" dirty="0"/>
              <a:t>Prioritize nimbleness, decision making, shared governance, boldness</a:t>
            </a:r>
          </a:p>
          <a:p>
            <a:r>
              <a:rPr lang="en-US" dirty="0"/>
              <a:t>Vision and mission are crucial</a:t>
            </a:r>
          </a:p>
          <a:p>
            <a:r>
              <a:rPr lang="en-US" dirty="0"/>
              <a:t>Those are our North Star – our guiding principles and the filter through which we run everything</a:t>
            </a:r>
          </a:p>
          <a:p>
            <a:r>
              <a:rPr lang="en-US" dirty="0"/>
              <a:t>Agility over rigidity</a:t>
            </a:r>
          </a:p>
          <a:p>
            <a:r>
              <a:rPr lang="en-US" dirty="0"/>
              <a:t>Once we’ve developed that plan, now we turn to how we fund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4C319-527A-3D45-9282-2E7FDE6CDE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47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 on the right is from our last audited financial statements</a:t>
            </a:r>
          </a:p>
          <a:p>
            <a:r>
              <a:rPr lang="en-US" dirty="0"/>
              <a:t>We are most reliant on state appropriations and then tuition and fees, then grants and contracts</a:t>
            </a:r>
          </a:p>
          <a:p>
            <a:r>
              <a:rPr lang="en-US" dirty="0"/>
              <a:t>Those funding streams can be volatile</a:t>
            </a:r>
          </a:p>
          <a:p>
            <a:r>
              <a:rPr lang="en-US" dirty="0"/>
              <a:t>We’ve enjoyed increased enrollments the last few years</a:t>
            </a:r>
          </a:p>
          <a:p>
            <a:r>
              <a:rPr lang="en-US" dirty="0"/>
              <a:t>But those enrollments can fluctuate</a:t>
            </a:r>
          </a:p>
          <a:p>
            <a:r>
              <a:rPr lang="en-US" dirty="0"/>
              <a:t>We’re now back to where we were in the fall of 2016 (13k in 2025, 13k in 2016, dipped to 11.7k)</a:t>
            </a:r>
          </a:p>
          <a:p>
            <a:r>
              <a:rPr lang="en-US" dirty="0"/>
              <a:t>State funding can also be fickle</a:t>
            </a:r>
          </a:p>
          <a:p>
            <a:r>
              <a:rPr lang="en-US" dirty="0"/>
              <a:t>We just went through $8M in budget corrections</a:t>
            </a:r>
          </a:p>
          <a:p>
            <a:r>
              <a:rPr lang="en-US" dirty="0"/>
              <a:t>We need timely tools to make decisions</a:t>
            </a:r>
          </a:p>
          <a:p>
            <a:r>
              <a:rPr lang="en-US" dirty="0"/>
              <a:t>At Snow we launched an internal tool</a:t>
            </a:r>
          </a:p>
          <a:p>
            <a:r>
              <a:rPr lang="en-US" dirty="0"/>
              <a:t>At SOU we launched an external tool</a:t>
            </a:r>
          </a:p>
          <a:p>
            <a:r>
              <a:rPr lang="en-US" dirty="0"/>
              <a:t>I want to ensure that tools are in place and people are trained</a:t>
            </a:r>
          </a:p>
          <a:p>
            <a:r>
              <a:rPr lang="en-US" dirty="0"/>
              <a:t>Money will always be a constraint, but it shouldn’t be THE constraint</a:t>
            </a:r>
          </a:p>
          <a:p>
            <a:r>
              <a:rPr lang="en-US" dirty="0"/>
              <a:t>So where do we spend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4C319-527A-3D45-9282-2E7FDE6CDE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52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that we have an institutional plan and a sustainable revenue stream, how do we spend the money?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where we go back to our North Star – the mission and vision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mission is we engage students through learning and research opportunities that improve the intellectual vigor, cultural vitality, and health of our communities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vision is to inspire a passion for knowledge and discovery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Collaboration is important as we discuss options because priorities can change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Look at this evolutionary shift in our catalog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need regular discussions on priorities - as aligned with the vision and 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also need to think about things that will result in additional resources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we are creating a new biology education degree, is it a biology degree or an education degree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deep understanding of the state funding model shows that we earn more money as a biology degree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However, if the model changes, then we need to be nimble and responsive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But we want to best utilize those scarce funds, so it’s important that our systems and processes are effective and efficient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4C319-527A-3D45-9282-2E7FDE6CDE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77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Effectiveness is a system tuned to accomplish the desired outcome</a:t>
            </a:r>
          </a:p>
          <a:p>
            <a:r>
              <a:rPr lang="en-US" dirty="0"/>
              <a:t>We know we can get what we want, but it may take time</a:t>
            </a:r>
          </a:p>
          <a:p>
            <a:r>
              <a:rPr lang="en-US" dirty="0"/>
              <a:t>An efficient system is one that is tuned to reach outcomes quickly, economically, and with little friction</a:t>
            </a:r>
          </a:p>
          <a:p>
            <a:r>
              <a:rPr lang="en-US" dirty="0"/>
              <a:t>This is why it’s important to design systems and processes around the desired outcome (effectiveness)</a:t>
            </a:r>
          </a:p>
          <a:p>
            <a:r>
              <a:rPr lang="en-US" dirty="0"/>
              <a:t>Then we optimize (efficient)</a:t>
            </a:r>
          </a:p>
          <a:p>
            <a:r>
              <a:rPr lang="en-US" dirty="0"/>
              <a:t>This requires regular reviews of systems and processes</a:t>
            </a:r>
          </a:p>
          <a:p>
            <a:r>
              <a:rPr lang="en-US" dirty="0"/>
              <a:t>Rules and policies are important</a:t>
            </a:r>
          </a:p>
          <a:p>
            <a:r>
              <a:rPr lang="en-US" dirty="0"/>
              <a:t>We also must monitor exceptions</a:t>
            </a:r>
          </a:p>
          <a:p>
            <a:r>
              <a:rPr lang="en-US" dirty="0"/>
              <a:t>Exceptions can bog down a system</a:t>
            </a:r>
          </a:p>
          <a:p>
            <a:r>
              <a:rPr lang="en-US" dirty="0"/>
              <a:t>But those exceptions provide us opportunities to see where we can better tune the process</a:t>
            </a:r>
          </a:p>
          <a:p>
            <a:r>
              <a:rPr lang="en-US" dirty="0"/>
              <a:t>If we rely on and manage by exception, we’ll NEVER be effective or efficient</a:t>
            </a:r>
          </a:p>
          <a:p>
            <a:r>
              <a:rPr lang="en-US" dirty="0"/>
              <a:t>Those reviews and tweaks to our system must be thoroughly communicated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4C319-527A-3D45-9282-2E7FDE6CDE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59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first job was in the potato fields up by St. Anthony</a:t>
            </a:r>
          </a:p>
          <a:p>
            <a:r>
              <a:rPr lang="en-US" dirty="0"/>
              <a:t>Silos are great for farming, but terrible for higher education</a:t>
            </a:r>
          </a:p>
          <a:p>
            <a:r>
              <a:rPr lang="en-US" dirty="0"/>
              <a:t>We must communicate, especially around changes</a:t>
            </a:r>
          </a:p>
          <a:p>
            <a:r>
              <a:rPr lang="en-US" dirty="0"/>
              <a:t>I hold regular feedback sessions</a:t>
            </a:r>
          </a:p>
          <a:p>
            <a:r>
              <a:rPr lang="en-US" dirty="0"/>
              <a:t>At Snow, I met 1:1 regularly with the Deans</a:t>
            </a:r>
          </a:p>
          <a:p>
            <a:r>
              <a:rPr lang="en-US" dirty="0"/>
              <a:t>At SOU, the Finance team meets with the Academic and Student Affairs teams each month (director level)</a:t>
            </a:r>
          </a:p>
          <a:p>
            <a:r>
              <a:rPr lang="en-US" dirty="0"/>
              <a:t>I attend staff assembly and faculty senate</a:t>
            </a:r>
          </a:p>
          <a:p>
            <a:r>
              <a:rPr lang="en-US" dirty="0"/>
              <a:t>I was on a call with a VP of Finance and Admin who said they meet with their provost quarterly</a:t>
            </a:r>
          </a:p>
          <a:p>
            <a:r>
              <a:rPr lang="en-US" dirty="0"/>
              <a:t>Not sufficient</a:t>
            </a:r>
          </a:p>
          <a:p>
            <a:r>
              <a:rPr lang="en-US" dirty="0"/>
              <a:t>I commit to transparency and welcome feedback </a:t>
            </a:r>
          </a:p>
          <a:p>
            <a:r>
              <a:rPr lang="en-US" dirty="0"/>
              <a:t>Without that feedback, we can cause downstream problems</a:t>
            </a:r>
          </a:p>
          <a:p>
            <a:r>
              <a:rPr lang="en-US" dirty="0"/>
              <a:t>PowerBar story</a:t>
            </a:r>
          </a:p>
          <a:p>
            <a:r>
              <a:rPr lang="en-US" dirty="0"/>
              <a:t>We could speed up the mixers, but it caused downstream effects if it wasn’t communicated</a:t>
            </a:r>
          </a:p>
          <a:p>
            <a:r>
              <a:rPr lang="en-US" dirty="0"/>
              <a:t>It’s the different perspectives that help make better decisions and drive real improvement</a:t>
            </a:r>
          </a:p>
          <a:p>
            <a:r>
              <a:rPr lang="en-US" dirty="0"/>
              <a:t>That collaboration will make all the difference as we move ISU forward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4C319-527A-3D45-9282-2E7FDE6CDE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48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chemeClr val="tx1"/>
                </a:solidFill>
                <a:latin typeface="+mn-lt"/>
              </a:rPr>
              <a:t>There is not a broader group of experts across southern Idaho than at ISU – anthropology to welding; nails to nuclear</a:t>
            </a:r>
          </a:p>
          <a:p>
            <a:r>
              <a:rPr lang="en-US" sz="1200" b="0" i="0" u="none" dirty="0">
                <a:solidFill>
                  <a:schemeClr val="tx1"/>
                </a:solidFill>
                <a:latin typeface="+mn-lt"/>
              </a:rPr>
              <a:t>There isn’t a problem that exists that can’t be solved by engaging our students and our colleagues</a:t>
            </a:r>
          </a:p>
          <a:p>
            <a:r>
              <a:rPr lang="en-US" sz="1200" b="0" i="0" u="none" dirty="0">
                <a:solidFill>
                  <a:schemeClr val="tx1"/>
                </a:solidFill>
                <a:latin typeface="+mn-lt"/>
              </a:rPr>
              <a:t>And we have some big issues to solve</a:t>
            </a:r>
          </a:p>
          <a:p>
            <a:r>
              <a:rPr lang="en-US" sz="1200" b="0" i="0" u="none" dirty="0">
                <a:solidFill>
                  <a:schemeClr val="tx1"/>
                </a:solidFill>
                <a:latin typeface="+mn-lt"/>
              </a:rPr>
              <a:t>Paradox: Oppose two things– change and the way things are</a:t>
            </a:r>
          </a:p>
          <a:p>
            <a:r>
              <a:rPr lang="en-US" sz="1200" b="0" i="0" u="none" dirty="0">
                <a:solidFill>
                  <a:schemeClr val="tx1"/>
                </a:solidFill>
                <a:latin typeface="+mn-lt"/>
              </a:rPr>
              <a:t>This paradox really only has one solution – we MUST innovate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It is about the culture we’re building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I want a culture of: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Data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Decision-making</a:t>
            </a:r>
          </a:p>
          <a:p>
            <a:r>
              <a:rPr lang="en-US" dirty="0">
                <a:latin typeface="+mn-lt"/>
              </a:rPr>
              <a:t>Nimbleness</a:t>
            </a:r>
          </a:p>
          <a:p>
            <a:r>
              <a:rPr lang="en-US" dirty="0">
                <a:latin typeface="+mn-lt"/>
              </a:rPr>
              <a:t>Boldness</a:t>
            </a:r>
          </a:p>
          <a:p>
            <a:r>
              <a:rPr lang="en-US" dirty="0">
                <a:latin typeface="+mn-lt"/>
              </a:rPr>
              <a:t>Transparency</a:t>
            </a:r>
          </a:p>
          <a:p>
            <a:r>
              <a:rPr lang="en-US" dirty="0">
                <a:latin typeface="+mn-lt"/>
              </a:rPr>
              <a:t>Shared Governance</a:t>
            </a:r>
          </a:p>
          <a:p>
            <a:r>
              <a:rPr lang="en-US" dirty="0">
                <a:latin typeface="+mn-lt"/>
              </a:rPr>
              <a:t>Engagement</a:t>
            </a:r>
          </a:p>
          <a:p>
            <a:r>
              <a:rPr lang="en-US" dirty="0">
                <a:latin typeface="+mn-lt"/>
              </a:rPr>
              <a:t>Collaboration</a:t>
            </a:r>
          </a:p>
          <a:p>
            <a:r>
              <a:rPr lang="en-US" dirty="0">
                <a:latin typeface="+mn-lt"/>
              </a:rPr>
              <a:t>Partnerships</a:t>
            </a:r>
          </a:p>
          <a:p>
            <a:r>
              <a:rPr lang="en-US" dirty="0">
                <a:latin typeface="+mn-lt"/>
              </a:rPr>
              <a:t>Discovery</a:t>
            </a:r>
          </a:p>
          <a:p>
            <a:r>
              <a:rPr lang="en-US" dirty="0">
                <a:latin typeface="+mn-lt"/>
              </a:rPr>
              <a:t>Risk-taking</a:t>
            </a:r>
          </a:p>
          <a:p>
            <a:r>
              <a:rPr lang="en-US" dirty="0">
                <a:latin typeface="+mn-lt"/>
              </a:rPr>
              <a:t>Fun</a:t>
            </a:r>
          </a:p>
          <a:p>
            <a:r>
              <a:rPr lang="en-US" dirty="0">
                <a:latin typeface="+mn-lt"/>
              </a:rPr>
              <a:t>Emphasize the experience, both for the student and the employee</a:t>
            </a:r>
          </a:p>
          <a:p>
            <a:r>
              <a:rPr lang="en-US" dirty="0">
                <a:latin typeface="+mn-lt"/>
              </a:rPr>
              <a:t>Being a Bengal means something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6D9E8-70F7-4F44-BB08-88EFB9E868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47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Coming back to where we started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lots of qualified individuals, but you’re looking for qualified and the right fit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I look at ISU, this is what I see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institution that knows who it is and plays to its strengths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institution that cares about people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an institution that is not afraid of big ideas and being a leader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That’s exciting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That’s what I’m interested in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 a good fit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 three Clifton Strengths are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Futuristic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Strategic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Ideation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same things that drive me are what I see at ISU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love the focus on the future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love the strategic thinking and direction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I love big ideas and dreams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I’m here because it’s a good fit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fact, it’s a great fit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 team and a university that I would love to be a part of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 for the opportunity to visit today and I’m happy to answer your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4C319-527A-3D45-9282-2E7FDE6CDE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49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E8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76300" y="5810101"/>
            <a:ext cx="10553700" cy="4381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363075" y="609600"/>
            <a:ext cx="2066925" cy="285750"/>
          </a:xfrm>
          <a:prstGeom prst="roundRect">
            <a:avLst>
              <a:gd name="adj" fmla="val 50000"/>
            </a:avLst>
          </a:prstGeom>
          <a:solidFill>
            <a:srgbClr val="222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76300" y="5810101"/>
            <a:ext cx="105537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638175"/>
            <a:ext cx="228600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15475" y="666750"/>
            <a:ext cx="18573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BD5E1"/>
                </a:solidFill>
                <a:latin typeface="Plus Jakarta Sans"/>
              </a:rPr>
              <a:t>Executive Leadership Vision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2011981"/>
            <a:ext cx="10953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E85A00"/>
                </a:solidFill>
                <a:latin typeface="Plus Jakarta Sans"/>
              </a:rPr>
              <a:t>EXECUTIVE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2231056"/>
            <a:ext cx="9301162" cy="1154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 dirty="0">
                <a:solidFill>
                  <a:srgbClr val="FFFFFF"/>
                </a:solidFill>
                <a:latin typeface="Outfit"/>
              </a:rPr>
              <a:t>Institutional Planning &amp;</a:t>
            </a:r>
            <a:r>
              <a:rPr dirty="0"/>
              <a:t>
</a:t>
            </a:r>
            <a:r>
              <a:rPr sz="3900" b="1" i="0" u="none" dirty="0">
                <a:solidFill>
                  <a:srgbClr val="FFFFFF"/>
                </a:solidFill>
                <a:latin typeface="Outfit"/>
              </a:rPr>
              <a:t>Financial Sustainability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3560686"/>
            <a:ext cx="6229350" cy="572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 dirty="0">
                <a:solidFill>
                  <a:srgbClr val="94A3B8"/>
                </a:solidFill>
                <a:latin typeface="Plus Jakarta Sans"/>
              </a:rPr>
              <a:t>Aligning Resources, Operations, and Transparency for ISU's Long-Term Success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91625" y="6057751"/>
            <a:ext cx="2677015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sz="1125" b="0" i="0" u="none" dirty="0">
                <a:solidFill>
                  <a:srgbClr val="94A3B8"/>
                </a:solidFill>
                <a:latin typeface="Plus Jakarta Sans"/>
              </a:rPr>
              <a:t>Pocatello • Meridian • </a:t>
            </a:r>
            <a:r>
              <a:rPr lang="en-US" sz="1125" b="0" i="0" u="none" dirty="0">
                <a:solidFill>
                  <a:srgbClr val="94A3B8"/>
                </a:solidFill>
                <a:latin typeface="Plus Jakarta Sans"/>
              </a:rPr>
              <a:t>Twin</a:t>
            </a:r>
            <a:r>
              <a:rPr sz="1125" b="0" i="0" u="none" dirty="0">
                <a:solidFill>
                  <a:srgbClr val="94A3B8"/>
                </a:solidFill>
                <a:latin typeface="Plus Jakarta Sans"/>
              </a:rPr>
              <a:t> Falls</a:t>
            </a:r>
            <a:r>
              <a:rPr lang="en-US" sz="1125" dirty="0">
                <a:solidFill>
                  <a:srgbClr val="94A3B8"/>
                </a:solidFill>
                <a:latin typeface="Plus Jakarta Sans"/>
              </a:rPr>
              <a:t> • Idaho Falls</a:t>
            </a:r>
            <a:endParaRPr sz="1125" b="0" i="0" u="none" dirty="0">
              <a:solidFill>
                <a:srgbClr val="94A3B8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" y="652462"/>
            <a:ext cx="263128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94A3B8"/>
                </a:solidFill>
                <a:latin typeface="Plus Jakarta Sans"/>
              </a:rPr>
              <a:t>IDAHO STATE UNIVERSITY</a:t>
            </a:r>
          </a:p>
        </p:txBody>
      </p:sp>
      <p:pic>
        <p:nvPicPr>
          <p:cNvPr id="15" name="Picture 14" descr="image.png">
            <a:extLst>
              <a:ext uri="{FF2B5EF4-FFF2-40B4-BE49-F238E27FC236}">
                <a16:creationId xmlns:a16="http://schemas.microsoft.com/office/drawing/2014/main" id="{3C69E331-CC92-552B-5B89-2949181EA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050" y="1243012"/>
            <a:ext cx="4191000" cy="3962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BA81368-0B27-05E5-EF36-B81DDA10E58E}"/>
              </a:ext>
            </a:extLst>
          </p:cNvPr>
          <p:cNvSpPr txBox="1"/>
          <p:nvPr/>
        </p:nvSpPr>
        <p:spPr>
          <a:xfrm>
            <a:off x="876300" y="4469011"/>
            <a:ext cx="610099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900" b="1" dirty="0">
                <a:solidFill>
                  <a:srgbClr val="FFFFFF"/>
                </a:solidFill>
                <a:latin typeface="Outfit"/>
              </a:rPr>
              <a:t>Carson Howell, PhD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981700"/>
            <a:ext cx="10668000" cy="3429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2000250"/>
            <a:ext cx="3403550" cy="3114675"/>
          </a:xfrm>
          <a:prstGeom prst="roundRect">
            <a:avLst>
              <a:gd name="adj" fmla="val 489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94150" y="1731168"/>
            <a:ext cx="3403550" cy="3652837"/>
          </a:xfrm>
          <a:prstGeom prst="roundRect">
            <a:avLst>
              <a:gd name="adj" fmla="val 447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26300" y="1981200"/>
            <a:ext cx="3403550" cy="3152775"/>
          </a:xfrm>
          <a:prstGeom prst="roundRect">
            <a:avLst>
              <a:gd name="adj" fmla="val 48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5981700"/>
            <a:ext cx="10668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38225" y="3724275"/>
            <a:ext cx="2851100" cy="1076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670375" y="4402931"/>
            <a:ext cx="2851100" cy="666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302525" y="4152900"/>
            <a:ext cx="2851100" cy="666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038225" y="3724275"/>
            <a:ext cx="28511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70375" y="4402931"/>
            <a:ext cx="28511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700468" y="3324225"/>
            <a:ext cx="1453157" cy="6762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302525" y="4152900"/>
            <a:ext cx="28511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700468" y="3324225"/>
            <a:ext cx="9525" cy="6762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25" y="2314575"/>
            <a:ext cx="457200" cy="4572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375" y="2045493"/>
            <a:ext cx="457200" cy="4572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2525" y="2295525"/>
            <a:ext cx="457200" cy="4572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475" y="2438400"/>
            <a:ext cx="266700" cy="2095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4200" y="2169318"/>
            <a:ext cx="209550" cy="2095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6350" y="2419350"/>
            <a:ext cx="209550" cy="2095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62000" y="538333"/>
            <a:ext cx="1178208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050" b="1" i="0" u="none" dirty="0">
                <a:solidFill>
                  <a:srgbClr val="E85A00"/>
                </a:solidFill>
                <a:latin typeface="Plus Jakarta Sans"/>
              </a:rPr>
              <a:t>LEADERSHIP PROFILE</a:t>
            </a:r>
            <a:endParaRPr sz="1050" b="1" i="0" u="none" dirty="0">
              <a:solidFill>
                <a:srgbClr val="E85A00"/>
              </a:solidFill>
              <a:latin typeface="Plus Jakarta San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704850"/>
            <a:ext cx="114300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About 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8225" y="2924175"/>
            <a:ext cx="1939057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0F172A"/>
                </a:solidFill>
                <a:latin typeface="Outfit"/>
              </a:rPr>
              <a:t>Academic </a:t>
            </a:r>
            <a:r>
              <a:rPr lang="en-US" sz="1650" b="1" i="0" u="none" dirty="0">
                <a:solidFill>
                  <a:srgbClr val="0F172A"/>
                </a:solidFill>
                <a:latin typeface="Outfit"/>
              </a:rPr>
              <a:t>Background</a:t>
            </a:r>
            <a:endParaRPr sz="1650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38225" y="3343275"/>
            <a:ext cx="1336007" cy="21377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00" b="0" i="0" u="none" dirty="0">
                <a:solidFill>
                  <a:srgbClr val="475569"/>
                </a:solidFill>
                <a:latin typeface="Plus Jakarta Sans"/>
              </a:rPr>
              <a:t>Grew up</a:t>
            </a:r>
            <a:r>
              <a:rPr sz="1200" b="0" i="0" u="none" dirty="0">
                <a:solidFill>
                  <a:srgbClr val="475569"/>
                </a:solidFill>
                <a:latin typeface="Plus Jakarta Sans"/>
              </a:rPr>
              <a:t> in Sugar City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70375" y="2655093"/>
            <a:ext cx="1838388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650" b="1" dirty="0">
                <a:solidFill>
                  <a:srgbClr val="0F172A"/>
                </a:solidFill>
                <a:latin typeface="Outfit"/>
              </a:rPr>
              <a:t>20</a:t>
            </a:r>
            <a:r>
              <a:rPr sz="1650" b="1" i="0" u="none" dirty="0">
                <a:solidFill>
                  <a:srgbClr val="0F172A"/>
                </a:solidFill>
                <a:latin typeface="Outfit"/>
              </a:rPr>
              <a:t>+ Years </a:t>
            </a:r>
            <a:r>
              <a:rPr lang="en-US" sz="1650" b="1" dirty="0">
                <a:solidFill>
                  <a:srgbClr val="0F172A"/>
                </a:solidFill>
                <a:latin typeface="Outfit"/>
              </a:rPr>
              <a:t>Experience</a:t>
            </a:r>
            <a:endParaRPr sz="1650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70375" y="3074193"/>
            <a:ext cx="265534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2563EB"/>
                </a:solidFill>
                <a:latin typeface="Plus Jakarta Sans"/>
              </a:rPr>
              <a:t>18 Years</a:t>
            </a:r>
            <a:r>
              <a:rPr lang="en-US" sz="2400" b="1" i="0" u="none" dirty="0">
                <a:solidFill>
                  <a:srgbClr val="2563EB"/>
                </a:solidFill>
                <a:latin typeface="Plus Jakarta Sans"/>
              </a:rPr>
              <a:t> in Higher Ed</a:t>
            </a:r>
            <a:endParaRPr sz="2400" b="1" i="0" u="none" dirty="0">
              <a:solidFill>
                <a:srgbClr val="2563EB"/>
              </a:solidFill>
              <a:latin typeface="Plus Jakarta San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70375" y="3607593"/>
            <a:ext cx="2946350" cy="4196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125" dirty="0">
                <a:solidFill>
                  <a:srgbClr val="475569"/>
                </a:solidFill>
                <a:latin typeface="Plus Jakarta Sans"/>
              </a:rPr>
              <a:t>Positions at other institutions and at state systems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02525" y="2905125"/>
            <a:ext cx="3742069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Outfit"/>
              </a:rPr>
              <a:t>Core Specialization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8225" y="3848100"/>
            <a:ext cx="35638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Plus Jakarta Sans"/>
              </a:rPr>
              <a:t>AS:</a:t>
            </a:r>
            <a:r>
              <a:rPr sz="1125" b="0" i="0" u="none">
                <a:solidFill>
                  <a:srgbClr val="334155"/>
                </a:solidFill>
                <a:latin typeface="Plus Jakarta Sans"/>
              </a:rPr>
              <a:t> Biology Education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8225" y="4105275"/>
            <a:ext cx="35638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Plus Jakarta Sans"/>
              </a:rPr>
              <a:t>BS:</a:t>
            </a:r>
            <a:r>
              <a:rPr sz="1125" b="0" i="0" u="none">
                <a:solidFill>
                  <a:srgbClr val="334155"/>
                </a:solidFill>
                <a:latin typeface="Plus Jakarta Sans"/>
              </a:rPr>
              <a:t> Microbiology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8225" y="4362450"/>
            <a:ext cx="35638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Plus Jakarta Sans"/>
              </a:rPr>
              <a:t>MPA:</a:t>
            </a:r>
            <a:r>
              <a:rPr sz="1125" b="0" i="0" u="none">
                <a:solidFill>
                  <a:srgbClr val="334155"/>
                </a:solidFill>
                <a:latin typeface="Plus Jakarta Sans"/>
              </a:rPr>
              <a:t> Master of Public Admin.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8225" y="4619625"/>
            <a:ext cx="35638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Plus Jakarta Sans"/>
              </a:rPr>
              <a:t>PhD:</a:t>
            </a:r>
            <a:r>
              <a:rPr sz="1125" b="0" i="0" u="none">
                <a:solidFill>
                  <a:srgbClr val="334155"/>
                </a:solidFill>
                <a:latin typeface="Plus Jakarta Sans"/>
              </a:rPr>
              <a:t> Public Policy &amp; Admin.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70375" y="4526756"/>
            <a:ext cx="2946350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334155"/>
                </a:solidFill>
                <a:latin typeface="Plus Jakarta Sans"/>
              </a:rPr>
              <a:t>Former Chief Financial Officer &amp; Chief Research Officer at the </a:t>
            </a:r>
            <a:r>
              <a:rPr lang="en-US" sz="1125" b="0" i="0" u="none" dirty="0">
                <a:solidFill>
                  <a:srgbClr val="334155"/>
                </a:solidFill>
                <a:latin typeface="Plus Jakarta Sans"/>
              </a:rPr>
              <a:t>Idaho </a:t>
            </a:r>
            <a:r>
              <a:rPr sz="1125" b="0" i="0" u="none" dirty="0">
                <a:solidFill>
                  <a:srgbClr val="334155"/>
                </a:solidFill>
                <a:latin typeface="Plus Jakarta Sans"/>
              </a:rPr>
              <a:t>State Board Office</a:t>
            </a:r>
            <a:r>
              <a:rPr lang="en-US" sz="1125" b="0" i="0" u="none" dirty="0">
                <a:solidFill>
                  <a:srgbClr val="334155"/>
                </a:solidFill>
                <a:latin typeface="Plus Jakarta Sans"/>
              </a:rPr>
              <a:t>.</a:t>
            </a:r>
            <a:endParaRPr sz="1125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302525" y="4276725"/>
            <a:ext cx="2946350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334155"/>
                </a:solidFill>
                <a:latin typeface="Plus Jakarta Sans"/>
              </a:rPr>
              <a:t>Deep expertise in state funding models, budget transparency, and </a:t>
            </a:r>
            <a:r>
              <a:rPr lang="en-US" sz="1125" b="0" i="0" u="none" dirty="0">
                <a:solidFill>
                  <a:srgbClr val="334155"/>
                </a:solidFill>
                <a:latin typeface="Plus Jakarta Sans"/>
              </a:rPr>
              <a:t>innovation.</a:t>
            </a:r>
            <a:endParaRPr sz="1125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02525" y="3324225"/>
            <a:ext cx="1556928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6A34A"/>
                </a:solidFill>
                <a:latin typeface="Plus Jakarta Sans"/>
              </a:rPr>
              <a:t>11 Yrs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02525" y="3657600"/>
            <a:ext cx="134079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Finance &amp; Budgeting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62393" y="3324225"/>
            <a:ext cx="1614041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6A34A"/>
                </a:solidFill>
                <a:latin typeface="Plus Jakarta Sans"/>
              </a:rPr>
              <a:t>7 Yrs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62393" y="3657600"/>
            <a:ext cx="13864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Institutional Research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5829300"/>
            <a:ext cx="10668000" cy="495300"/>
          </a:xfrm>
          <a:prstGeom prst="roundRect">
            <a:avLst>
              <a:gd name="adj" fmla="val 23076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2443162"/>
            <a:ext cx="3403550" cy="2162175"/>
          </a:xfrm>
          <a:prstGeom prst="roundRect">
            <a:avLst>
              <a:gd name="adj" fmla="val 704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94150" y="2443162"/>
            <a:ext cx="3403550" cy="2162175"/>
          </a:xfrm>
          <a:prstGeom prst="roundRect">
            <a:avLst>
              <a:gd name="adj" fmla="val 704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26300" y="2443162"/>
            <a:ext cx="3403550" cy="2162175"/>
          </a:xfrm>
          <a:prstGeom prst="roundRect">
            <a:avLst>
              <a:gd name="adj" fmla="val 704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2443162"/>
            <a:ext cx="38100" cy="2162175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94150" y="2443162"/>
            <a:ext cx="38100" cy="21621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26300" y="2443162"/>
            <a:ext cx="38100" cy="2162175"/>
          </a:xfrm>
          <a:prstGeom prst="rect">
            <a:avLst/>
          </a:prstGeom>
          <a:solidFill>
            <a:srgbClr val="E8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981700"/>
            <a:ext cx="142875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" y="2747962"/>
            <a:ext cx="275585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050" y="2747962"/>
            <a:ext cx="2755850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9200" y="2747962"/>
            <a:ext cx="2755850" cy="228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2000" y="533400"/>
            <a:ext cx="107632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050" b="1" i="0" u="none" dirty="0">
                <a:solidFill>
                  <a:srgbClr val="E85A00"/>
                </a:solidFill>
                <a:latin typeface="Plus Jakarta Sans"/>
              </a:rPr>
              <a:t>PLANNING VISION</a:t>
            </a:r>
            <a:endParaRPr sz="1050" b="1" i="0" u="none" dirty="0">
              <a:solidFill>
                <a:srgbClr val="E85A00"/>
              </a:solidFill>
              <a:latin typeface="Plus Jakart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790575"/>
            <a:ext cx="114300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Vision for Institutional Planning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5875" y="5986462"/>
            <a:ext cx="954881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9A3412"/>
                </a:solidFill>
                <a:latin typeface="Plus Jakarta Sans"/>
              </a:rPr>
              <a:t>Agility over rigidity: continuous planning allows ISU to capitalize on emerging regional and educational trends.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4900" y="3090862"/>
            <a:ext cx="2737096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500" b="1" i="0" u="none" dirty="0">
                <a:solidFill>
                  <a:srgbClr val="0F172A"/>
                </a:solidFill>
                <a:latin typeface="Outfit"/>
              </a:rPr>
              <a:t>Strategic Plan Timing Has Changed</a:t>
            </a:r>
            <a:endParaRPr sz="1500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04900" y="3443287"/>
            <a:ext cx="2851100" cy="637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125" b="0" i="0" u="none" dirty="0">
                <a:solidFill>
                  <a:srgbClr val="475569"/>
                </a:solidFill>
                <a:latin typeface="Plus Jakarta Sans"/>
              </a:rPr>
              <a:t>Long strategic plans create 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critical vulnerability. Agentic AI, </a:t>
            </a:r>
            <a:r>
              <a:rPr lang="en-US" sz="1125" b="0" i="0" u="none" dirty="0">
                <a:solidFill>
                  <a:srgbClr val="475569"/>
                </a:solidFill>
                <a:latin typeface="Plus Jakarta Sans"/>
              </a:rPr>
              <a:t>value </a:t>
            </a:r>
            <a:r>
              <a:rPr lang="en-US" sz="1125" dirty="0">
                <a:solidFill>
                  <a:srgbClr val="475569"/>
                </a:solidFill>
                <a:latin typeface="Plus Jakarta Sans"/>
              </a:rPr>
              <a:t>of a degree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, and COVID </a:t>
            </a:r>
            <a:r>
              <a:rPr lang="en-US" sz="1125" b="0" i="0" u="none" dirty="0">
                <a:solidFill>
                  <a:srgbClr val="475569"/>
                </a:solidFill>
                <a:latin typeface="Plus Jakarta Sans"/>
              </a:rPr>
              <a:t>all have changed within 10 years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37050" y="3090862"/>
            <a:ext cx="361705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Iterative Planning &amp; North Star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37050" y="3443287"/>
            <a:ext cx="28511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Iterative framework prioritizing nimbleness, decisive action, and shared governance—always locked onto our institutional North Star.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200" y="3090862"/>
            <a:ext cx="361705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Next Strategic Plan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200" y="3443287"/>
            <a:ext cx="2851100" cy="8556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Embarking on ISU's new strategic plan as early as next year, establishing dynamic framework</a:t>
            </a:r>
            <a:r>
              <a:rPr lang="en-US" sz="1125" dirty="0">
                <a:solidFill>
                  <a:srgbClr val="475569"/>
                </a:solidFill>
                <a:latin typeface="Plus Jakarta Sans"/>
              </a:rPr>
              <a:t> that allows us to be forward-thinking and responsive to external pressures and opportunities.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508277" y="2024062"/>
            <a:ext cx="6074122" cy="3705225"/>
          </a:xfrm>
          <a:prstGeom prst="roundRect">
            <a:avLst>
              <a:gd name="adj" fmla="val 411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1781175"/>
            <a:ext cx="4517677" cy="1285875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257550"/>
            <a:ext cx="4517677" cy="1524000"/>
          </a:xfrm>
          <a:prstGeom prst="roundRect">
            <a:avLst>
              <a:gd name="adj" fmla="val 75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972050"/>
            <a:ext cx="4517677" cy="1000125"/>
          </a:xfrm>
          <a:prstGeom prst="roundRect">
            <a:avLst>
              <a:gd name="adj" fmla="val 1142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1781175"/>
            <a:ext cx="38100" cy="1285875"/>
          </a:xfrm>
          <a:prstGeom prst="rect">
            <a:avLst/>
          </a:prstGeom>
          <a:solidFill>
            <a:srgbClr val="E05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863750" y="5172075"/>
            <a:ext cx="9525" cy="6000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784502" y="2909887"/>
            <a:ext cx="5521672" cy="9525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784502" y="3338512"/>
            <a:ext cx="5521672" cy="9525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784502" y="3767137"/>
            <a:ext cx="5521672" cy="9525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784502" y="4195762"/>
            <a:ext cx="5521672" cy="9525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784502" y="4624387"/>
            <a:ext cx="5521672" cy="9525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784502" y="5053012"/>
            <a:ext cx="5521672" cy="9525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784502" y="2909887"/>
            <a:ext cx="1957387" cy="95250"/>
          </a:xfrm>
          <a:prstGeom prst="roundRect">
            <a:avLst>
              <a:gd name="adj" fmla="val 50000"/>
            </a:avLst>
          </a:prstGeom>
          <a:solidFill>
            <a:srgbClr val="E05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784502" y="3338512"/>
            <a:ext cx="1008757" cy="9525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784502" y="3767137"/>
            <a:ext cx="805606" cy="95250"/>
          </a:xfrm>
          <a:prstGeom prst="roundRect">
            <a:avLst>
              <a:gd name="adj" fmla="val 50000"/>
            </a:avLst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784502" y="4195762"/>
            <a:ext cx="551557" cy="95250"/>
          </a:xfrm>
          <a:prstGeom prst="roundRect">
            <a:avLst>
              <a:gd name="adj" fmla="val 50000"/>
            </a:avLst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784502" y="4624387"/>
            <a:ext cx="375344" cy="95250"/>
          </a:xfrm>
          <a:prstGeom prst="roundRect">
            <a:avLst>
              <a:gd name="adj" fmla="val 50000"/>
            </a:avLst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784502" y="5053012"/>
            <a:ext cx="327421" cy="9525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3514725"/>
            <a:ext cx="171450" cy="1714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05900" y="895350"/>
            <a:ext cx="30861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Inter"/>
              </a:rPr>
              <a:t>Fiscal Year 2025 Revenue Context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457200"/>
            <a:ext cx="1101264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E05A10"/>
                </a:solidFill>
                <a:latin typeface="Plus Jakarta Sans"/>
              </a:rPr>
              <a:t>FINANCIAL </a:t>
            </a:r>
            <a:r>
              <a:rPr lang="en-US" sz="1125" b="1" i="0" u="none" dirty="0">
                <a:solidFill>
                  <a:srgbClr val="E05A10"/>
                </a:solidFill>
                <a:latin typeface="Plus Jakarta Sans"/>
              </a:rPr>
              <a:t>VISION</a:t>
            </a:r>
            <a:endParaRPr sz="1125" b="1" i="0" u="none" dirty="0">
              <a:solidFill>
                <a:srgbClr val="E05A10"/>
              </a:solidFill>
              <a:latin typeface="Plus Jakarta San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676275"/>
            <a:ext cx="680085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F172A"/>
                </a:solidFill>
                <a:latin typeface="Plus Jakarta Sans"/>
              </a:rPr>
              <a:t>Vision for Financial Sustainability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84502" y="2300287"/>
            <a:ext cx="640749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2025 Revenue Sources Breakdown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6300" y="2009775"/>
            <a:ext cx="527937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A3412"/>
                </a:solidFill>
                <a:latin typeface="Plus Jakarta Sans"/>
              </a:rPr>
              <a:t>Financial Philosophy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6300" y="2324100"/>
            <a:ext cx="4117627" cy="494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334155"/>
                </a:solidFill>
                <a:latin typeface="Inter"/>
              </a:rPr>
              <a:t>"Money will always be a constraint—</a:t>
            </a:r>
            <a:r>
              <a:rPr lang="en-US" sz="1350" b="0" i="0" u="none" dirty="0">
                <a:solidFill>
                  <a:srgbClr val="334155"/>
                </a:solidFill>
                <a:latin typeface="Inter"/>
              </a:rPr>
              <a:t>it shouldn’t 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be THE constraint."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7725" y="3495675"/>
            <a:ext cx="5304373" cy="200025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Timely Decision Tools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7725" y="3771900"/>
            <a:ext cx="4136677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Equip budget holders, administration, the Board, and the public with clear, real-time metrics to drive our core mission.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625" y="5172075"/>
            <a:ext cx="2377157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SOU MODEL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625" y="5372100"/>
            <a:ext cx="19969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Monthly Financial Reports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25675" y="5172075"/>
            <a:ext cx="2377157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SNOW MODEL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25675" y="5372100"/>
            <a:ext cx="19969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Internal Budget Dashboards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84502" y="5300662"/>
            <a:ext cx="12477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Auxiliary: 4.29%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18002" y="5300662"/>
            <a:ext cx="170259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Other Operating: 3.19%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51552" y="5300662"/>
            <a:ext cx="167878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Investment Net: 1.49%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84502" y="2690812"/>
            <a:ext cx="1774031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State Appropriations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753725" y="2690812"/>
            <a:ext cx="838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E05A10"/>
                </a:solidFill>
                <a:latin typeface="Inter"/>
              </a:rPr>
              <a:t>35.45%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84502" y="3119437"/>
            <a:ext cx="192881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Student Tuition &amp; Fees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91825" y="3119437"/>
            <a:ext cx="8001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18.27%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84502" y="3548062"/>
            <a:ext cx="1631156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Grants &amp; Contracts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791825" y="3548062"/>
            <a:ext cx="8001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59669"/>
                </a:solidFill>
                <a:latin typeface="Inter"/>
              </a:rPr>
              <a:t>14.59%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84502" y="3976687"/>
            <a:ext cx="183356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Gifts &amp; Capital Grants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829925" y="3976687"/>
            <a:ext cx="7620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7C3AED"/>
                </a:solidFill>
                <a:latin typeface="Inter"/>
              </a:rPr>
              <a:t>9.99%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84502" y="4405312"/>
            <a:ext cx="1869281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Educational Activities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9925" y="4405312"/>
            <a:ext cx="7620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DB2777"/>
                </a:solidFill>
                <a:latin typeface="Inter"/>
              </a:rPr>
              <a:t>6.80%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84502" y="4833937"/>
            <a:ext cx="2631281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Title IV &amp; Other Federal Grants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839450" y="4833937"/>
            <a:ext cx="7524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D97706"/>
                </a:solidFill>
                <a:latin typeface="Inter"/>
              </a:rPr>
              <a:t>5.93%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05500" y="2071687"/>
            <a:ext cx="5524500" cy="3400425"/>
          </a:xfrm>
          <a:prstGeom prst="roundRect">
            <a:avLst>
              <a:gd name="adj" fmla="val 4481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919287"/>
            <a:ext cx="4914900" cy="1133475"/>
          </a:xfrm>
          <a:prstGeom prst="roundRect">
            <a:avLst>
              <a:gd name="adj" fmla="val 100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3205162"/>
            <a:ext cx="4914900" cy="1133475"/>
          </a:xfrm>
          <a:prstGeom prst="roundRect">
            <a:avLst>
              <a:gd name="adj" fmla="val 100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62000" y="4491037"/>
            <a:ext cx="4914900" cy="1133475"/>
          </a:xfrm>
          <a:prstGeom prst="roundRect">
            <a:avLst>
              <a:gd name="adj" fmla="val 100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3195637"/>
            <a:ext cx="4914900" cy="695325"/>
          </a:xfrm>
          <a:prstGeom prst="roundRect">
            <a:avLst>
              <a:gd name="adj" fmla="val 13698"/>
            </a:avLst>
          </a:prstGeom>
          <a:solidFill>
            <a:srgbClr val="1D25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10300" y="4471987"/>
            <a:ext cx="4914900" cy="695325"/>
          </a:xfrm>
          <a:prstGeom prst="roundRect">
            <a:avLst>
              <a:gd name="adj" fmla="val 13698"/>
            </a:avLst>
          </a:prstGeom>
          <a:solidFill>
            <a:srgbClr val="3021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10300" y="3195637"/>
            <a:ext cx="28575" cy="695325"/>
          </a:xfrm>
          <a:prstGeom prst="rect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0300" y="4471987"/>
            <a:ext cx="28575" cy="695325"/>
          </a:xfrm>
          <a:prstGeom prst="rect">
            <a:avLst/>
          </a:prstGeom>
          <a:solidFill>
            <a:srgbClr val="E8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312" y="4081462"/>
            <a:ext cx="142875" cy="190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533400"/>
            <a:ext cx="107632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050" b="1" i="0" u="none" dirty="0">
                <a:solidFill>
                  <a:srgbClr val="E85A00"/>
                </a:solidFill>
                <a:latin typeface="Plus Jakarta Sans"/>
              </a:rPr>
              <a:t>STRATEGIC</a:t>
            </a:r>
            <a:r>
              <a:rPr sz="1050" b="1" i="0" u="none" dirty="0">
                <a:solidFill>
                  <a:srgbClr val="E85A00"/>
                </a:solidFill>
                <a:latin typeface="Plus Jakarta Sans"/>
              </a:rPr>
              <a:t> </a:t>
            </a:r>
            <a:r>
              <a:rPr lang="en-US" sz="1050" b="1" i="0" u="none" dirty="0">
                <a:solidFill>
                  <a:srgbClr val="E85A00"/>
                </a:solidFill>
                <a:latin typeface="Plus Jakarta Sans"/>
              </a:rPr>
              <a:t>RESOURCE</a:t>
            </a:r>
            <a:r>
              <a:rPr sz="1050" b="1" i="0" u="none" dirty="0">
                <a:solidFill>
                  <a:srgbClr val="E85A00"/>
                </a:solidFill>
                <a:latin typeface="Plus Jakarta Sans"/>
              </a:rPr>
              <a:t> </a:t>
            </a:r>
            <a:r>
              <a:rPr lang="en-US" sz="1050" b="1" i="0" u="none" dirty="0">
                <a:solidFill>
                  <a:srgbClr val="E85A00"/>
                </a:solidFill>
                <a:latin typeface="Plus Jakarta Sans"/>
              </a:rPr>
              <a:t>ALLOCATION</a:t>
            </a:r>
            <a:endParaRPr sz="1050" b="1" i="0" u="none" dirty="0">
              <a:solidFill>
                <a:srgbClr val="E85A00"/>
              </a:solidFill>
              <a:latin typeface="Plus Jakart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790575"/>
            <a:ext cx="114300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Aligning Resources with Strategic Priorities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300" y="2376487"/>
            <a:ext cx="59817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85A00"/>
                </a:solidFill>
                <a:latin typeface="Plus Jakarta Sans"/>
              </a:rPr>
              <a:t>ADAPTABILITY CASE STUDY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0300" y="2719387"/>
            <a:ext cx="59817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FFFFF"/>
                </a:solidFill>
                <a:latin typeface="Outfit"/>
              </a:rPr>
              <a:t>Evolutionary Catalog Shift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0125" y="2157412"/>
            <a:ext cx="4000775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350" b="1" i="0" u="none" dirty="0">
                <a:solidFill>
                  <a:srgbClr val="0F172A"/>
                </a:solidFill>
                <a:latin typeface="Outfit"/>
              </a:rPr>
              <a:t>Intellectual Vigor, </a:t>
            </a:r>
            <a:r>
              <a:rPr sz="1350" b="1" i="0" u="none" dirty="0">
                <a:solidFill>
                  <a:srgbClr val="0F172A"/>
                </a:solidFill>
                <a:latin typeface="Outfit"/>
              </a:rPr>
              <a:t>Cultural</a:t>
            </a:r>
            <a:r>
              <a:rPr lang="en-US" sz="1350" b="1" i="0" u="none" dirty="0">
                <a:solidFill>
                  <a:srgbClr val="0F172A"/>
                </a:solidFill>
                <a:latin typeface="Outfit"/>
              </a:rPr>
              <a:t> Vitality,</a:t>
            </a:r>
            <a:r>
              <a:rPr sz="1350" b="1" i="0" u="none" dirty="0">
                <a:solidFill>
                  <a:srgbClr val="0F172A"/>
                </a:solidFill>
                <a:latin typeface="Outfit"/>
              </a:rPr>
              <a:t> &amp; Community</a:t>
            </a:r>
            <a:r>
              <a:rPr lang="en-US" sz="1350" b="1" i="0" u="none" dirty="0">
                <a:solidFill>
                  <a:srgbClr val="0F172A"/>
                </a:solidFill>
                <a:latin typeface="Outfit"/>
              </a:rPr>
              <a:t> Health</a:t>
            </a:r>
            <a:endParaRPr sz="1350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0125" y="2452687"/>
            <a:ext cx="4533900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Investing in research </a:t>
            </a:r>
            <a:r>
              <a:rPr lang="en-US" sz="1125" b="0" i="0" u="none" dirty="0">
                <a:solidFill>
                  <a:srgbClr val="475569"/>
                </a:solidFill>
                <a:latin typeface="Plus Jakarta Sans"/>
              </a:rPr>
              <a:t>opportunities 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and learning </a:t>
            </a:r>
            <a:r>
              <a:rPr lang="en-US" sz="1125" b="0" i="0" u="none" dirty="0">
                <a:solidFill>
                  <a:srgbClr val="475569"/>
                </a:solidFill>
                <a:latin typeface="Plus Jakarta Sans"/>
              </a:rPr>
              <a:t>activities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that directly </a:t>
            </a:r>
            <a:r>
              <a:rPr lang="en-US" sz="1125" b="0" i="0" u="none" dirty="0">
                <a:solidFill>
                  <a:srgbClr val="475569"/>
                </a:solidFill>
                <a:latin typeface="Plus Jakarta Sans"/>
              </a:rPr>
              <a:t>relate to our mission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0125" y="3443287"/>
            <a:ext cx="582572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Inspiring Knowledge &amp; Discovery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0125" y="3738562"/>
            <a:ext cx="4533900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Funding programs</a:t>
            </a:r>
            <a:r>
              <a:rPr lang="en-US" sz="1125" b="0" i="0" u="none" dirty="0">
                <a:solidFill>
                  <a:srgbClr val="475569"/>
                </a:solidFill>
                <a:latin typeface="Plus Jakarta Sans"/>
              </a:rPr>
              <a:t> and activities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that </a:t>
            </a:r>
            <a:r>
              <a:rPr lang="en-US" sz="1125" b="0" i="0" u="none" dirty="0">
                <a:solidFill>
                  <a:srgbClr val="475569"/>
                </a:solidFill>
                <a:latin typeface="Plus Jakarta Sans"/>
              </a:rPr>
              <a:t>are exciting and get students and employees </a:t>
            </a:r>
            <a:r>
              <a:rPr lang="en-US" sz="1125" dirty="0">
                <a:solidFill>
                  <a:srgbClr val="475569"/>
                </a:solidFill>
                <a:latin typeface="Plus Jakarta Sans"/>
              </a:rPr>
              <a:t>more deeply invested in our work.</a:t>
            </a:r>
            <a:endParaRPr sz="1125" b="0" i="0" u="none" dirty="0">
              <a:solidFill>
                <a:srgbClr val="475569"/>
              </a:solidFill>
              <a:latin typeface="Plus Jakarta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25" y="4729162"/>
            <a:ext cx="582572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Driving Institutional ROI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0125" y="5024437"/>
            <a:ext cx="4533900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125" b="0" i="0" u="none" dirty="0">
                <a:solidFill>
                  <a:srgbClr val="475569"/>
                </a:solidFill>
                <a:latin typeface="Plus Jakarta Sans"/>
              </a:rPr>
              <a:t>Leverage existing models of return and promote bold, new ideas.  We must build feedback loops into our financial analyses.</a:t>
            </a:r>
            <a:endParaRPr sz="1125" b="0" i="0" u="none" dirty="0">
              <a:solidFill>
                <a:srgbClr val="475569"/>
              </a:solidFill>
              <a:latin typeface="Plus Jakarta San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91275" y="3348037"/>
            <a:ext cx="572690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94A3B8"/>
                </a:solidFill>
                <a:latin typeface="Plus Jakarta Sans"/>
              </a:rPr>
              <a:t>2008–2009 CATALOG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91275" y="3538537"/>
            <a:ext cx="57269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E2E8F0"/>
                </a:solidFill>
                <a:latin typeface="Plus Jakarta Sans"/>
              </a:rPr>
              <a:t>Single 3-Credit Course in Artificial Intelligence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91275" y="4624387"/>
            <a:ext cx="572690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85A00"/>
                </a:solidFill>
                <a:latin typeface="Plus Jakarta Sans"/>
              </a:rPr>
              <a:t>2026–2027 CATALOG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91275" y="4814887"/>
            <a:ext cx="57269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FFFFF"/>
                </a:solidFill>
                <a:latin typeface="Plus Jakarta Sans"/>
              </a:rPr>
              <a:t>Bachelor of Science in AI Sciences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981700"/>
            <a:ext cx="10668000" cy="3429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58952" y="2454312"/>
            <a:ext cx="4709160" cy="1353312"/>
          </a:xfrm>
          <a:prstGeom prst="roundRect">
            <a:avLst>
              <a:gd name="adj" fmla="val 7637"/>
            </a:avLst>
          </a:prstGeom>
          <a:solidFill>
            <a:srgbClr val="F9FBFD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58952" y="4462272"/>
            <a:ext cx="10671048" cy="1115568"/>
          </a:xfrm>
          <a:prstGeom prst="roundRect">
            <a:avLst>
              <a:gd name="adj" fmla="val 6896"/>
            </a:avLst>
          </a:prstGeom>
          <a:solidFill>
            <a:srgbClr val="FBF8F3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5981700"/>
            <a:ext cx="10668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2000" y="533400"/>
            <a:ext cx="107632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050" b="1" i="0" u="none" dirty="0">
                <a:solidFill>
                  <a:srgbClr val="E85A00"/>
                </a:solidFill>
                <a:latin typeface="Plus Jakarta Sans"/>
              </a:rPr>
              <a:t>EFFECTIVENESS</a:t>
            </a:r>
            <a:endParaRPr sz="1050" b="1" i="0" u="none" dirty="0">
              <a:solidFill>
                <a:srgbClr val="E85A00"/>
              </a:solidFill>
              <a:latin typeface="Plus Jakarta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790575"/>
            <a:ext cx="114300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Strengthen Operational Effectiveness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" y="2664624"/>
            <a:ext cx="406908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Plus Jakarta Sans"/>
              </a:rPr>
              <a:t>STAGE 1 • EFFECTIVENESS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2948088"/>
            <a:ext cx="406908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Outfit"/>
              </a:rPr>
              <a:t>Desired Outcomes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" y="3332136"/>
            <a:ext cx="3977639" cy="2015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Effectiveness is a system tuned to accomplish the desired outcome.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B5A819-87BC-DA4C-0855-9A84113FB840}"/>
              </a:ext>
            </a:extLst>
          </p:cNvPr>
          <p:cNvGrpSpPr/>
          <p:nvPr/>
        </p:nvGrpSpPr>
        <p:grpSpPr>
          <a:xfrm>
            <a:off x="5715000" y="2454312"/>
            <a:ext cx="5715000" cy="1353312"/>
            <a:chOff x="5715000" y="2479640"/>
            <a:chExt cx="5715000" cy="1353312"/>
          </a:xfrm>
        </p:grpSpPr>
        <p:sp>
          <p:nvSpPr>
            <p:cNvPr id="4" name="Rounded Rectangle 3"/>
            <p:cNvSpPr/>
            <p:nvPr/>
          </p:nvSpPr>
          <p:spPr>
            <a:xfrm>
              <a:off x="5715000" y="2479640"/>
              <a:ext cx="5715000" cy="1353312"/>
            </a:xfrm>
            <a:prstGeom prst="roundRect">
              <a:avLst>
                <a:gd name="adj" fmla="val 7637"/>
              </a:avLst>
            </a:prstGeom>
            <a:solidFill>
              <a:srgbClr val="F6FCF6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35040" y="2689952"/>
              <a:ext cx="4937760" cy="18288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975" b="1" i="0" u="none" dirty="0">
                  <a:solidFill>
                    <a:srgbClr val="16A34A"/>
                  </a:solidFill>
                  <a:latin typeface="Plus Jakarta Sans"/>
                </a:rPr>
                <a:t>STAGE 2 • EFFICIENCY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35040" y="2973417"/>
              <a:ext cx="4937760" cy="292608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650" b="1" i="0" u="none">
                  <a:solidFill>
                    <a:srgbClr val="0F172A"/>
                  </a:solidFill>
                  <a:latin typeface="Outfit"/>
                </a:rPr>
                <a:t>Speed &amp; Fine-Tuning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35040" y="3357465"/>
              <a:ext cx="4892040" cy="38404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687"/>
                </a:lnSpc>
              </a:pPr>
              <a:r>
                <a:rPr sz="1125" b="0" i="0" u="none">
                  <a:solidFill>
                    <a:srgbClr val="475569"/>
                  </a:solidFill>
                  <a:latin typeface="Plus Jakarta Sans"/>
                </a:rPr>
                <a:t>Efficiency is a system tuned to reach outcomes quickly, economically, and with minimal friction.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78992" y="4645152"/>
            <a:ext cx="246888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85A00"/>
                </a:solidFill>
                <a:latin typeface="Plus Jakarta Sans"/>
              </a:rPr>
              <a:t>GOVERNANCE DISCIPLINE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8992" y="4910328"/>
            <a:ext cx="297180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Outfit"/>
              </a:rPr>
              <a:t>Rule &amp; Exception Control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0" y="4828032"/>
            <a:ext cx="6812280" cy="428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Clear rules must exist and be adhered to. Exceptions bog down systems—if </a:t>
            </a:r>
            <a:r>
              <a:rPr sz="1400" b="0" i="1" u="none" dirty="0">
                <a:solidFill>
                  <a:srgbClr val="475569"/>
                </a:solidFill>
                <a:latin typeface="Plus Jakarta Sans"/>
              </a:rPr>
              <a:t>everything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is an exception, there is no process.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347229"/>
            <a:ext cx="4876800" cy="937021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347229"/>
            <a:ext cx="38100" cy="937021"/>
          </a:xfrm>
          <a:prstGeom prst="rect">
            <a:avLst/>
          </a:prstGeom>
          <a:solidFill>
            <a:srgbClr val="E8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629275"/>
            <a:ext cx="171450" cy="1809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5962650"/>
            <a:ext cx="171450" cy="361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33400"/>
            <a:ext cx="49720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050" b="1" i="0" u="none" dirty="0">
                <a:solidFill>
                  <a:srgbClr val="E85A00"/>
                </a:solidFill>
                <a:latin typeface="Plus Jakarta Sans"/>
              </a:rPr>
              <a:t>TRANSPARENCY</a:t>
            </a:r>
            <a:endParaRPr sz="1050" b="1" i="0" u="none" dirty="0">
              <a:solidFill>
                <a:srgbClr val="E85A00"/>
              </a:solidFill>
              <a:latin typeface="Plus Jakarta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809625"/>
            <a:ext cx="5220652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Promote Transparency &amp; Break Down Silos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2575829"/>
            <a:ext cx="44767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1" i="0" u="none">
                <a:solidFill>
                  <a:srgbClr val="1E293B"/>
                </a:solidFill>
                <a:latin typeface="Plus Jakarta Sans"/>
              </a:rPr>
              <a:t>"Silos are great for farming here in southeastern Idaho, but they are terrible for higher education."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5629275"/>
            <a:ext cx="5512593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Plus Jakarta Sans"/>
              </a:rPr>
              <a:t>Regular Dean Engagement: Direct, recurring alignment sessions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5962650"/>
            <a:ext cx="46863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Plus Jakarta Sans"/>
              </a:rPr>
              <a:t>Joint Divisional Strategy: Finance &amp; Admin paired with Academic Affairs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D34A073-9FCA-9EE8-51DF-8A87189D3B82}"/>
              </a:ext>
            </a:extLst>
          </p:cNvPr>
          <p:cNvSpPr/>
          <p:nvPr/>
        </p:nvSpPr>
        <p:spPr>
          <a:xfrm>
            <a:off x="609600" y="4053416"/>
            <a:ext cx="5038725" cy="771525"/>
          </a:xfrm>
          <a:prstGeom prst="roundRect">
            <a:avLst>
              <a:gd name="adj" fmla="val 987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0A4688-E728-D101-BC80-E5560940FB63}"/>
              </a:ext>
            </a:extLst>
          </p:cNvPr>
          <p:cNvSpPr txBox="1"/>
          <p:nvPr/>
        </p:nvSpPr>
        <p:spPr>
          <a:xfrm>
            <a:off x="762000" y="4167716"/>
            <a:ext cx="613951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64748B"/>
                </a:solidFill>
                <a:latin typeface="Inter"/>
              </a:rPr>
              <a:t>WARNING: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8441C7-4017-FBAB-A962-C47F748FC766}"/>
              </a:ext>
            </a:extLst>
          </p:cNvPr>
          <p:cNvSpPr txBox="1"/>
          <p:nvPr/>
        </p:nvSpPr>
        <p:spPr>
          <a:xfrm>
            <a:off x="762000" y="4348691"/>
            <a:ext cx="4829175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334155"/>
                </a:solidFill>
                <a:latin typeface="Inter"/>
              </a:rPr>
              <a:t>Efficiency without downstream transparency creates </a:t>
            </a:r>
            <a:r>
              <a:rPr lang="en-US" sz="1125" b="0" i="0" u="none" dirty="0">
                <a:solidFill>
                  <a:srgbClr val="334155"/>
                </a:solidFill>
                <a:latin typeface="Inter"/>
              </a:rPr>
              <a:t>downstream</a:t>
            </a:r>
            <a:r>
              <a:rPr sz="1125" b="0" i="0" u="none" dirty="0">
                <a:solidFill>
                  <a:srgbClr val="334155"/>
                </a:solidFill>
                <a:latin typeface="Inter"/>
              </a:rPr>
              <a:t> errors</a:t>
            </a:r>
            <a:r>
              <a:rPr lang="en-US" sz="1125" b="0" i="0" u="none" dirty="0">
                <a:solidFill>
                  <a:srgbClr val="334155"/>
                </a:solidFill>
                <a:latin typeface="Inter"/>
              </a:rPr>
              <a:t>.</a:t>
            </a:r>
            <a:endParaRPr sz="1125" b="0" i="0" u="none" dirty="0">
              <a:solidFill>
                <a:srgbClr val="334155"/>
              </a:solidFill>
              <a:latin typeface="Inter"/>
            </a:endParaRPr>
          </a:p>
        </p:txBody>
      </p:sp>
      <p:pic>
        <p:nvPicPr>
          <p:cNvPr id="18" name="Picture 17" descr="OC] Fall Sunset on the west side of the Tetons [3804x5981] (Driggs, ID) :  r/EarthPorn">
            <a:extLst>
              <a:ext uri="{FF2B5EF4-FFF2-40B4-BE49-F238E27FC236}">
                <a16:creationId xmlns:a16="http://schemas.microsoft.com/office/drawing/2014/main" id="{03F45878-0638-88ED-733C-88FD169ECC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624" b="381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38875" y="1866900"/>
            <a:ext cx="5343525" cy="4000500"/>
          </a:xfrm>
          <a:prstGeom prst="roundRect">
            <a:avLst>
              <a:gd name="adj" fmla="val 3809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1809750"/>
            <a:ext cx="5324475" cy="14097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3409950"/>
            <a:ext cx="5324475" cy="14097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5010150"/>
            <a:ext cx="5324475" cy="914400"/>
          </a:xfrm>
          <a:prstGeom prst="roundRect">
            <a:avLst>
              <a:gd name="adj" fmla="val 12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1809750"/>
            <a:ext cx="38100" cy="14097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409950"/>
            <a:ext cx="38100" cy="1409700"/>
          </a:xfrm>
          <a:prstGeom prst="rect">
            <a:avLst/>
          </a:prstGeom>
          <a:solidFill>
            <a:srgbClr val="E05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E05A10"/>
                </a:solidFill>
                <a:latin typeface="Plus Jakarta Sans"/>
              </a:rPr>
              <a:t>FUTURE OUTLOOK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76275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Position ISU for Long-Term Success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2000250"/>
            <a:ext cx="633829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Overcoming Higher Ed Paradox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2257425"/>
            <a:ext cx="4924425" cy="494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475569"/>
                </a:solidFill>
                <a:latin typeface="Inter"/>
              </a:rPr>
              <a:t>Higher education often opposes two things: </a:t>
            </a:r>
            <a:r>
              <a:rPr sz="1350" b="0" i="1" u="none" dirty="0">
                <a:solidFill>
                  <a:srgbClr val="475569"/>
                </a:solidFill>
                <a:latin typeface="Inter"/>
              </a:rPr>
              <a:t>change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 and </a:t>
            </a:r>
            <a:r>
              <a:rPr sz="1350" b="0" i="1" u="none" dirty="0">
                <a:solidFill>
                  <a:srgbClr val="475569"/>
                </a:solidFill>
                <a:latin typeface="Inter"/>
              </a:rPr>
              <a:t>the way things are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3600450"/>
            <a:ext cx="633829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9A3412"/>
                </a:solidFill>
                <a:latin typeface="Inter"/>
              </a:rPr>
              <a:t>Unmatched Expertise Footprint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3857625"/>
            <a:ext cx="4924425" cy="494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334155"/>
                </a:solidFill>
                <a:latin typeface="Inter"/>
              </a:rPr>
              <a:t>ISU possesses the broadest collection of talent in </a:t>
            </a:r>
            <a:r>
              <a:rPr lang="en-US" sz="1350" b="0" i="0" u="none" dirty="0">
                <a:solidFill>
                  <a:srgbClr val="334155"/>
                </a:solidFill>
                <a:latin typeface="Inter"/>
              </a:rPr>
              <a:t>southern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Idaho—stretching east-west from Meridian to Idaho Falls.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5200650"/>
            <a:ext cx="5324475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 dirty="0">
                <a:solidFill>
                  <a:srgbClr val="F8FAFC"/>
                </a:solidFill>
                <a:latin typeface="Plus Jakarta Sans"/>
              </a:rPr>
              <a:t>"Skills from Anthropology to Welding — From Nails to Nuclear."</a:t>
            </a:r>
          </a:p>
        </p:txBody>
      </p:sp>
      <p:pic>
        <p:nvPicPr>
          <p:cNvPr id="20" name="Picture 19" descr="Conceptual rendering of the exterior of the ICCU Bengal Arena">
            <a:extLst>
              <a:ext uri="{FF2B5EF4-FFF2-40B4-BE49-F238E27FC236}">
                <a16:creationId xmlns:a16="http://schemas.microsoft.com/office/drawing/2014/main" id="{DA26ECFE-6509-E58E-FEA0-63F0EA3E70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84" b="9484"/>
          <a:stretch>
            <a:fillRect/>
          </a:stretch>
        </p:blipFill>
        <p:spPr>
          <a:xfrm>
            <a:off x="6238874" y="1872918"/>
            <a:ext cx="5343526" cy="2416263"/>
          </a:xfrm>
          <a:prstGeom prst="round2SameRect">
            <a:avLst>
              <a:gd name="adj1" fmla="val 6392"/>
              <a:gd name="adj2" fmla="val 0"/>
            </a:avLst>
          </a:prstGeom>
        </p:spPr>
      </p:pic>
      <p:sp>
        <p:nvSpPr>
          <p:cNvPr id="16" name="TextBox 15"/>
          <p:cNvSpPr txBox="1"/>
          <p:nvPr/>
        </p:nvSpPr>
        <p:spPr>
          <a:xfrm>
            <a:off x="6477000" y="4607421"/>
            <a:ext cx="2312556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Plus Jakarta Sans"/>
              </a:rPr>
              <a:t>Collaboration as the </a:t>
            </a:r>
            <a:r>
              <a:rPr lang="en-US" sz="1350" b="1" i="0" u="none" dirty="0">
                <a:solidFill>
                  <a:srgbClr val="0F172A"/>
                </a:solidFill>
                <a:latin typeface="Plus Jakarta Sans"/>
              </a:rPr>
              <a:t>Mechanism</a:t>
            </a:r>
            <a:endParaRPr sz="135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7000" y="4883646"/>
            <a:ext cx="4962525" cy="4721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 dirty="0">
                <a:solidFill>
                  <a:srgbClr val="475569"/>
                </a:solidFill>
                <a:latin typeface="Inter"/>
              </a:rPr>
              <a:t>No problem exists that cannot be solved by engaging both our students and our network of </a:t>
            </a:r>
            <a:r>
              <a:rPr lang="en-US" sz="1350" b="0" i="0" u="none" dirty="0">
                <a:solidFill>
                  <a:srgbClr val="475569"/>
                </a:solidFill>
                <a:latin typeface="Inter"/>
              </a:rPr>
              <a:t>Bengal experts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867251"/>
            <a:ext cx="10668000" cy="381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2682775"/>
            <a:ext cx="3403550" cy="2581275"/>
          </a:xfrm>
          <a:prstGeom prst="roundRect">
            <a:avLst>
              <a:gd name="adj" fmla="val 5904"/>
            </a:avLst>
          </a:prstGeom>
          <a:solidFill>
            <a:srgbClr val="1B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94150" y="2682775"/>
            <a:ext cx="3403550" cy="2581275"/>
          </a:xfrm>
          <a:prstGeom prst="roundRect">
            <a:avLst>
              <a:gd name="adj" fmla="val 5904"/>
            </a:avLst>
          </a:prstGeom>
          <a:solidFill>
            <a:srgbClr val="1B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26300" y="2682775"/>
            <a:ext cx="3403550" cy="2581275"/>
          </a:xfrm>
          <a:prstGeom prst="roundRect">
            <a:avLst>
              <a:gd name="adj" fmla="val 5904"/>
            </a:avLst>
          </a:prstGeom>
          <a:solidFill>
            <a:srgbClr val="1B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5867251"/>
            <a:ext cx="106680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2000" y="5254525"/>
            <a:ext cx="34035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62000" y="2682775"/>
            <a:ext cx="3403550" cy="38100"/>
          </a:xfrm>
          <a:prstGeom prst="rect">
            <a:avLst/>
          </a:prstGeom>
          <a:solidFill>
            <a:srgbClr val="E8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62000" y="2682775"/>
            <a:ext cx="9525" cy="2581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156025" y="2682775"/>
            <a:ext cx="9525" cy="2581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94150" y="5254525"/>
            <a:ext cx="34035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94150" y="2682775"/>
            <a:ext cx="34035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94150" y="2682775"/>
            <a:ext cx="9525" cy="2581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788175" y="2682775"/>
            <a:ext cx="9525" cy="2581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26300" y="5254525"/>
            <a:ext cx="34035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26300" y="2682775"/>
            <a:ext cx="3403550" cy="3810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26300" y="2682775"/>
            <a:ext cx="9525" cy="2581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1420326" y="2682775"/>
            <a:ext cx="9525" cy="2581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25" y="3025675"/>
            <a:ext cx="419100" cy="4191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8475" y="3025675"/>
            <a:ext cx="419100" cy="4191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0625" y="3025675"/>
            <a:ext cx="419100" cy="4191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337" y="3139975"/>
            <a:ext cx="219075" cy="1905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2775" y="3139975"/>
            <a:ext cx="190500" cy="1905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8738" y="3139975"/>
            <a:ext cx="142875" cy="1905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62000" y="1155650"/>
            <a:ext cx="11430000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>
                <a:solidFill>
                  <a:srgbClr val="FFFFFF"/>
                </a:solidFill>
                <a:latin typeface="Outfit"/>
              </a:rPr>
              <a:t>Why ISU?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1841450"/>
            <a:ext cx="6581353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500" b="0" i="0" u="none" dirty="0">
                <a:solidFill>
                  <a:srgbClr val="94A3B8"/>
                </a:solidFill>
                <a:latin typeface="Plus Jakarta Sans"/>
              </a:rPr>
              <a:t>VALUES: Integrity, Inclusivity, Shared Responsibility, Community, Teamwork, Learning</a:t>
            </a:r>
            <a:endParaRPr sz="1500" b="0" i="0" u="none" dirty="0">
              <a:solidFill>
                <a:srgbClr val="94A3B8"/>
              </a:solidFill>
              <a:latin typeface="Plus Jakarta San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2000" y="6067276"/>
            <a:ext cx="366712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E2E8F0"/>
                </a:solidFill>
                <a:latin typeface="Plus Jakarta Sans"/>
              </a:rPr>
              <a:t>Building ISU's Sustainable Future Together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86975" y="6067276"/>
            <a:ext cx="1678781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E85A00"/>
                </a:solidFill>
                <a:latin typeface="Plus Jakarta Sans"/>
              </a:rPr>
              <a:t>Roar Bengals Roar!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6325" y="3597175"/>
            <a:ext cx="364205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FFFFF"/>
                </a:solidFill>
                <a:latin typeface="Outfit"/>
              </a:rPr>
              <a:t>Self Aware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6325" y="4035325"/>
            <a:ext cx="28701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CBD5E1"/>
                </a:solidFill>
                <a:latin typeface="Plus Jakarta Sans"/>
              </a:rPr>
              <a:t>ISU knows exactly who it is and plays directly to its distinctive regional and research strengths.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08475" y="3597175"/>
            <a:ext cx="364205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FFFFF"/>
                </a:solidFill>
                <a:latin typeface="Outfit"/>
              </a:rPr>
              <a:t>Caring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08475" y="4035325"/>
            <a:ext cx="28701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CBD5E1"/>
                </a:solidFill>
                <a:latin typeface="Plus Jakarta Sans"/>
              </a:rPr>
              <a:t>Deeply student-centered and employee-focused across every campus and administrative department.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40625" y="3597175"/>
            <a:ext cx="364205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FFFFF"/>
                </a:solidFill>
                <a:latin typeface="Outfit"/>
              </a:rPr>
              <a:t>Innovative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40625" y="4035325"/>
            <a:ext cx="28701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CBD5E1"/>
                </a:solidFill>
                <a:latin typeface="Plus Jakarta Sans"/>
              </a:rPr>
              <a:t>Unafraid of big ideas and boldly leading the future of public higher education.</a:t>
            </a:r>
          </a:p>
        </p:txBody>
      </p:sp>
      <p:pic>
        <p:nvPicPr>
          <p:cNvPr id="25" name="Picture 24" descr="image.png">
            <a:extLst>
              <a:ext uri="{FF2B5EF4-FFF2-40B4-BE49-F238E27FC236}">
                <a16:creationId xmlns:a16="http://schemas.microsoft.com/office/drawing/2014/main" id="{89A3632F-6095-4341-31D8-17F9E67ECE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74200" y="638175"/>
            <a:ext cx="226729" cy="226729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EA0DC1F-82A3-B929-4D14-F787BC1CAF72}"/>
              </a:ext>
            </a:extLst>
          </p:cNvPr>
          <p:cNvSpPr txBox="1"/>
          <p:nvPr/>
        </p:nvSpPr>
        <p:spPr>
          <a:xfrm>
            <a:off x="9817100" y="652463"/>
            <a:ext cx="2165581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94A3B8"/>
                </a:solidFill>
                <a:latin typeface="Plus Jakarta Sans"/>
              </a:rPr>
              <a:t>IDAHO STATE UNIVERSITY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CE24887-11CE-740D-DE2F-4C27569F4D2F}"/>
              </a:ext>
            </a:extLst>
          </p:cNvPr>
          <p:cNvSpPr/>
          <p:nvPr/>
        </p:nvSpPr>
        <p:spPr>
          <a:xfrm>
            <a:off x="12087646" y="0"/>
            <a:ext cx="114300" cy="6858000"/>
          </a:xfrm>
          <a:prstGeom prst="rect">
            <a:avLst/>
          </a:prstGeom>
          <a:solidFill>
            <a:srgbClr val="E85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8711</TotalTime>
  <Words>1904</Words>
  <Application>Microsoft Macintosh PowerPoint</Application>
  <PresentationFormat>Widescreen</PresentationFormat>
  <Paragraphs>243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Plus Jakarta Sans</vt:lpstr>
      <vt:lpstr>Aptos</vt:lpstr>
      <vt:lpstr>Arial</vt:lpstr>
      <vt:lpstr>Outfit</vt:lpstr>
      <vt:lpstr>Inter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Carson Howell</dc:creator>
  <cp:keywords/>
  <dc:description/>
  <cp:lastModifiedBy>Carson Howell</cp:lastModifiedBy>
  <cp:revision>17</cp:revision>
  <cp:lastPrinted>2026-10-18T02:58:45Z</cp:lastPrinted>
  <dcterms:created xsi:type="dcterms:W3CDTF">2013-01-27T09:14:16Z</dcterms:created>
  <dcterms:modified xsi:type="dcterms:W3CDTF">2026-10-23T23:03:49Z</dcterms:modified>
  <cp:category/>
</cp:coreProperties>
</file>