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145727419" r:id="rId6"/>
    <p:sldId id="2145727278" r:id="rId7"/>
    <p:sldId id="2145727377" r:id="rId8"/>
    <p:sldId id="2145727478" r:id="rId9"/>
    <p:sldId id="2147483425" r:id="rId10"/>
    <p:sldId id="696" r:id="rId11"/>
    <p:sldId id="2145727345" r:id="rId12"/>
    <p:sldId id="1098" r:id="rId13"/>
    <p:sldId id="2145727123" r:id="rId14"/>
    <p:sldId id="2147483593" r:id="rId15"/>
    <p:sldId id="21457274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B97"/>
    <a:srgbClr val="FFC000"/>
    <a:srgbClr val="005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530" autoAdjust="0"/>
  </p:normalViewPr>
  <p:slideViewPr>
    <p:cSldViewPr snapToGrid="0">
      <p:cViewPr varScale="1">
        <p:scale>
          <a:sx n="97" d="100"/>
          <a:sy n="97" d="100"/>
        </p:scale>
        <p:origin x="11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7209246819783501"/>
          <c:y val="0.89364744110479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874244266582405E-2"/>
          <c:y val="5.860288991089762E-2"/>
          <c:w val="0.92936079693728713"/>
          <c:h val="0.74069273428554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5273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527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DF1E-4AE5-81A8-47BDF3FB73DB}"/>
              </c:ext>
            </c:extLst>
          </c:dPt>
          <c:dPt>
            <c:idx val="6"/>
            <c:invertIfNegative val="0"/>
            <c:bubble3D val="0"/>
            <c:spPr>
              <a:solidFill>
                <a:srgbClr val="00527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F1E-4AE5-81A8-47BDF3FB73DB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F1E-4AE5-81A8-47BDF3FB7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  <c:pt idx="3">
                  <c:v>2020</c:v>
                </c:pt>
                <c:pt idx="4">
                  <c:v>2023</c:v>
                </c:pt>
                <c:pt idx="5">
                  <c:v>2026</c:v>
                </c:pt>
                <c:pt idx="6">
                  <c:v>2030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0.39</c:v>
                </c:pt>
                <c:pt idx="1">
                  <c:v>0.31</c:v>
                </c:pt>
                <c:pt idx="2">
                  <c:v>0.28000000000000003</c:v>
                </c:pt>
                <c:pt idx="3">
                  <c:v>0.25</c:v>
                </c:pt>
                <c:pt idx="4">
                  <c:v>0.24</c:v>
                </c:pt>
                <c:pt idx="5">
                  <c:v>0.09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1E-4AE5-81A8-47BDF3FB73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55746671"/>
        <c:axId val="2055748751"/>
      </c:barChart>
      <c:catAx>
        <c:axId val="2055746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748751"/>
        <c:crosses val="autoZero"/>
        <c:auto val="1"/>
        <c:lblAlgn val="ctr"/>
        <c:lblOffset val="100"/>
        <c:noMultiLvlLbl val="0"/>
      </c:catAx>
      <c:valAx>
        <c:axId val="2055748751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746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541D3-4BC6-425A-0808-1060D1C46F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EDDB07-BEE2-5011-AACD-DCCA33A67A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91709-F8D2-4C01-9449-B58CB95DFDA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C20C7-C4BE-AF98-A1F5-1C674F3D9A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8F5DD-1C85-4455-AAC9-64A41CCBA9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34758-2DAA-49D8-A502-85786E2E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2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72EAD-6867-4CE0-8FF8-A6DCDD8B368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F2CC9-1B0C-4F99-9FDE-745EFD78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4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our service area. We’ve proudly served customers in Idaho and Oregon for over 100 years – since 1916.</a:t>
            </a:r>
          </a:p>
          <a:p>
            <a:endParaRPr lang="en-US" dirty="0"/>
          </a:p>
          <a:p>
            <a:r>
              <a:rPr lang="en-US" dirty="0"/>
              <a:t>Our Regional Operations Centers are located to provide timely restoration activities when needed but also provide front line customer service to our communities. A few offices are minimally staffed with only a line crew, while the other locations include customer relations (or energy advisors), Field Services (metering and specialized linemen-</a:t>
            </a:r>
            <a:r>
              <a:rPr lang="en-US" dirty="0" err="1"/>
              <a:t>Troublemen</a:t>
            </a:r>
            <a:r>
              <a:rPr lang="en-US" dirty="0"/>
              <a:t> and Patrolmen), Design Services, Field Engineers, Schedulers, material services, mechanics, Safety Professionals and others all in place to provide localized support to our customers. </a:t>
            </a:r>
          </a:p>
          <a:p>
            <a:endParaRPr lang="en-US" dirty="0"/>
          </a:p>
          <a:p>
            <a:r>
              <a:rPr lang="en-US" dirty="0"/>
              <a:t>Across these regional offices we have a total of over 600 employees including around 30 regional line crews.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2DEA3-33F1-4A43-A820-35059CD85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02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Source: 2025 IRP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836E2-6844-404B-A485-0E1239FA28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21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So as we think about all of this…the challenges, the opportunities and options for moving into the future, it really comes back to balance.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We have to focus on safety, reliability, affordability and a clean portfolio in that order.  We can’t sacrifice reliability on our way to clean energy.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Hopefully this helps you understand what is going on </a:t>
            </a:r>
            <a:r>
              <a:rPr lang="en-US" dirty="0" err="1">
                <a:ea typeface="Calibri"/>
                <a:cs typeface="Calibri"/>
              </a:rPr>
              <a:t>on</a:t>
            </a:r>
            <a:r>
              <a:rPr lang="en-US" dirty="0">
                <a:ea typeface="Calibri"/>
                <a:cs typeface="Calibri"/>
              </a:rPr>
              <a:t> our side, as we’re working with your clients, these are the questions circulating in the background.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DEA3-33F1-4A43-A820-35059CD85AE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6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Electricity is the same regardless of whether it comes from a hydroelectric dam, coal or gas plant, solar, wind or other source. Idaho Power’s largest energy source comes from clean hydropower.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D46E8-404E-4585-8DCC-5A3E80CF9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6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Nameplate coal capacity compared to total nameplate capacity of all Idaho Power resources, as reported in the annual report.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drop in 2010 is the result of adding the two single-cycle gas plants (</a:t>
            </a:r>
            <a:r>
              <a:rPr lang="en-US" dirty="0" err="1"/>
              <a:t>Danskin</a:t>
            </a:r>
            <a:r>
              <a:rPr lang="en-US" dirty="0"/>
              <a:t> and Bennett Mtn.) after 2005, which increased total generation capacity.</a:t>
            </a:r>
            <a:br>
              <a:rPr lang="en-US" dirty="0"/>
            </a:br>
            <a:r>
              <a:rPr lang="en-US" dirty="0"/>
              <a:t>The drop in 2015 is the result of adding Langley Gulch (2012), which added to total generation capacity.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drop in 2020 is the result of exiting </a:t>
            </a:r>
            <a:r>
              <a:rPr lang="en-US" dirty="0" err="1"/>
              <a:t>Valmy</a:t>
            </a:r>
            <a:r>
              <a:rPr lang="en-US" dirty="0"/>
              <a:t> 1 at the end of 2019.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drop in 2023 is the result of Boardman shutting down in October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drop in 2026 is the result of two Bridger coal units (in 2024) and Valmy coal unit 2 (in 2026) being converted to run on natural gas (without a net drop in total generation capacity because those units will convert to natural gas).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drop in 2030 is due to the remaining Bridger coal units being projected/forecasted to be converted to Natural Gas by 2030 (meaning all coal would be offline by 2030).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03D6D-ADA0-45C5-B801-F3F1BAC9B8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8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Idaho Power has a rich history with clean energy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Hydro fluctuates with how much precipitation we get, and also is adjusted based on other piece of the pie growing.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Still much better than the national average from a clean portfolio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C4CE-A181-46FE-AECE-CBBD054ADC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will it take to get to success with 8.3% - supply chain intact, transmission getting built, etc. IRP models show how the 8.3% looks in MWs and what we’re going to have to be building to meet that. It’s a big number – how are we planning for that? Yes, we have to build all this, but that presupposes we get all the parts, we get the approvals,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3122DEA3-33F1-4A43-A820-35059CD85A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506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Do you all remember the heat dome of 2021?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Days like this are tough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is a map of the pacific northwest on June 30, 2021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numbers represent the temperature above average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was a 1-1000 year event. 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pretty scary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 of the heat dome we all experienced on June 28th.</a:t>
            </a:r>
            <a:r>
              <a:rPr lang="en-US"/>
              <a:t> 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white reflects where temperatures were </a:t>
            </a:r>
            <a:r>
              <a:rPr lang="en-US" u="sng"/>
              <a:t>over 40 degrees above average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all heard the stats.</a:t>
            </a:r>
            <a:r>
              <a:rPr lang="en-US"/>
              <a:t>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was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1-1,000-year event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/>
              <a:t> 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Death Valley was the </a:t>
            </a:r>
            <a:r>
              <a:rPr lang="en-US" u="sng"/>
              <a:t>only area </a:t>
            </a:r>
            <a:r>
              <a:rPr lang="en-US"/>
              <a:t>in the US with hotter temperatures that day.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77566-D616-4D0D-B271-096837C59B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4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Let's take </a:t>
            </a:r>
            <a:r>
              <a:rPr lang="en-US" dirty="0" err="1">
                <a:ea typeface="Calibri"/>
                <a:cs typeface="Calibri"/>
              </a:rPr>
              <a:t>B2H</a:t>
            </a:r>
            <a:r>
              <a:rPr lang="en-US" dirty="0">
                <a:ea typeface="Calibri"/>
                <a:cs typeface="Calibri"/>
              </a:rPr>
              <a:t> as an example.  </a:t>
            </a:r>
          </a:p>
          <a:p>
            <a:r>
              <a:rPr lang="en-US" dirty="0" err="1">
                <a:ea typeface="Calibri"/>
                <a:cs typeface="Calibri"/>
              </a:rPr>
              <a:t>B2H</a:t>
            </a:r>
            <a:r>
              <a:rPr lang="en-US" dirty="0">
                <a:ea typeface="Calibri"/>
                <a:cs typeface="Calibri"/>
              </a:rPr>
              <a:t> runs from Idaho to Oregon.</a:t>
            </a:r>
          </a:p>
          <a:p>
            <a:r>
              <a:rPr lang="en-US" dirty="0">
                <a:ea typeface="Calibri"/>
                <a:cs typeface="Calibri"/>
              </a:rPr>
              <a:t>It will connect us with the Mid-C market.</a:t>
            </a:r>
          </a:p>
          <a:p>
            <a:r>
              <a:rPr lang="en-US" dirty="0">
                <a:ea typeface="Calibri"/>
                <a:cs typeface="Calibri"/>
              </a:rPr>
              <a:t>It will allow us to use Hydro in June when we need it, and sell hydro in the winter when PNW need it.  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This line is 19 years old, and we still don't have a permit to construct.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03D6D-ADA0-45C5-B801-F3F1BAC9B8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1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we believe it’s achievable.  This is a look at the decline in prices for these technologies over the past decade.  </a:t>
            </a:r>
          </a:p>
          <a:p>
            <a:endParaRPr lang="en-US" dirty="0"/>
          </a:p>
          <a:p>
            <a:r>
              <a:rPr lang="en-US" dirty="0"/>
              <a:t>Remarkable.  I would have never guessed this.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DEA3-33F1-4A43-A820-35059CD85AE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0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can we even achieve the clean future in a balanced way?</a:t>
            </a:r>
          </a:p>
          <a:p>
            <a:endParaRPr lang="en-US" dirty="0"/>
          </a:p>
          <a:p>
            <a:r>
              <a:rPr lang="en-US" dirty="0"/>
              <a:t>This continues to be a challenge for us as communities close the door to generation resources at a time when we are needing to onboard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DEA3-33F1-4A43-A820-35059CD85AE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7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oshone Falls" descr="A waterfall in the sun&#10;&#10;Description automatically generated">
            <a:extLst>
              <a:ext uri="{FF2B5EF4-FFF2-40B4-BE49-F238E27FC236}">
                <a16:creationId xmlns:a16="http://schemas.microsoft.com/office/drawing/2014/main" id="{1C64E07E-6B91-221E-3EFA-6E0D31C822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CA1A85D-3439-202C-520B-9C871B4DF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6853" y="2966798"/>
            <a:ext cx="9893136" cy="872696"/>
          </a:xfrm>
          <a:prstGeom prst="rect">
            <a:avLst/>
          </a:prstGeom>
          <a:effectLst>
            <a:outerShdw blurRad="254000" algn="br" rotWithShape="0">
              <a:schemeClr val="tx1"/>
            </a:outerShdw>
          </a:effectLst>
        </p:spPr>
        <p:txBody>
          <a:bodyPr anchor="b"/>
          <a:lstStyle>
            <a:lvl1pPr algn="ctr">
              <a:defRPr sz="6000" b="1" spc="-1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D891522F-9747-C8F5-850D-35E28518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6853" y="3851413"/>
            <a:ext cx="9893135" cy="1655762"/>
          </a:xfrm>
          <a:prstGeom prst="rect">
            <a:avLst/>
          </a:prstGeom>
          <a:effectLst>
            <a:outerShdw blurRad="254000" algn="t" rotWithShape="0">
              <a:schemeClr val="tx1"/>
            </a:outerShdw>
          </a:effectLst>
        </p:spPr>
        <p:txBody>
          <a:bodyPr/>
          <a:lstStyle>
            <a:lvl1pPr marL="0" indent="0" algn="ctr">
              <a:buNone/>
              <a:defRPr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presentation subtitle here.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E3123F01-4BDF-414D-66F1-ECF1FCB9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931" y="6356350"/>
            <a:ext cx="2663107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07ECE12-D86B-49D8-A550-BE79A13C4117}" type="datetime1">
              <a:rPr lang="en-US" smtClean="0"/>
              <a:t>1/13/2026</a:t>
            </a:fld>
            <a:endParaRPr lang="en-US"/>
          </a:p>
        </p:txBody>
      </p:sp>
      <p:sp>
        <p:nvSpPr>
          <p:cNvPr id="15" name="Presenter Name Placeholder">
            <a:extLst>
              <a:ext uri="{FF2B5EF4-FFF2-40B4-BE49-F238E27FC236}">
                <a16:creationId xmlns:a16="http://schemas.microsoft.com/office/drawing/2014/main" id="{C035C3B0-458B-FBF0-578B-FDEC7CA7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931" y="5865016"/>
            <a:ext cx="266310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781923697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" y="365760"/>
            <a:ext cx="8112154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835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531-2249-415D-B2B3-8ADDD7706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72" y="365760"/>
            <a:ext cx="8090428" cy="1008507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9504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F3154-921E-86D1-E709-13E68A09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21" y="365057"/>
            <a:ext cx="8285338" cy="1069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62392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9967D64-D410-E9B9-D80B-66FD42C58C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7447" y="1719743"/>
            <a:ext cx="11845953" cy="4952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2133547" indent="-304792">
              <a:buClr>
                <a:schemeClr val="accent3"/>
              </a:buClr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84B5644-4214-B981-165A-BF188063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" y="365760"/>
            <a:ext cx="8095375" cy="1077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0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531-2249-415D-B2B3-8ADDD7706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1" y="299908"/>
            <a:ext cx="8085667" cy="980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C1BF-DEE7-968D-0535-2EB6DB8F0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2" y="1553872"/>
            <a:ext cx="11785599" cy="517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764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oshone Falls">
            <a:extLst>
              <a:ext uri="{FF2B5EF4-FFF2-40B4-BE49-F238E27FC236}">
                <a16:creationId xmlns:a16="http://schemas.microsoft.com/office/drawing/2014/main" id="{1C64E07E-6B91-221E-3EFA-6E0D31C82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BCD98-9C6C-E056-B3D5-F0D24A672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144"/>
            <a:ext cx="12194540" cy="6858000"/>
          </a:xfrm>
          <a:prstGeom prst="rect">
            <a:avLst/>
          </a:prstGeom>
        </p:spPr>
      </p:pic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CA1A85D-3439-202C-520B-9C871B4DF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6853" y="2966798"/>
            <a:ext cx="9893136" cy="872696"/>
          </a:xfrm>
          <a:prstGeom prst="rect">
            <a:avLst/>
          </a:prstGeom>
          <a:effectLst>
            <a:outerShdw blurRad="254000" algn="br" rotWithShape="0">
              <a:schemeClr val="tx1"/>
            </a:outerShdw>
          </a:effectLst>
        </p:spPr>
        <p:txBody>
          <a:bodyPr anchor="b"/>
          <a:lstStyle>
            <a:lvl1pPr algn="ctr">
              <a:defRPr sz="6000" b="1" spc="-1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D891522F-9747-C8F5-850D-35E28518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6853" y="3851413"/>
            <a:ext cx="9893135" cy="1655762"/>
          </a:xfrm>
          <a:prstGeom prst="rect">
            <a:avLst/>
          </a:prstGeom>
          <a:effectLst>
            <a:outerShdw blurRad="254000" algn="t" rotWithShape="0">
              <a:schemeClr val="tx1"/>
            </a:outerShdw>
          </a:effectLst>
        </p:spPr>
        <p:txBody>
          <a:bodyPr/>
          <a:lstStyle>
            <a:lvl1pPr marL="0" indent="0" algn="ctr">
              <a:buNone/>
              <a:defRPr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presentation subtitle here.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E3123F01-4BDF-414D-66F1-ECF1FCB9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931" y="6356350"/>
            <a:ext cx="2663107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07ECE12-D86B-49D8-A550-BE79A13C4117}" type="datetime1">
              <a:rPr lang="en-US" smtClean="0"/>
              <a:t>1/13/2026</a:t>
            </a:fld>
            <a:endParaRPr lang="en-US"/>
          </a:p>
        </p:txBody>
      </p:sp>
      <p:sp>
        <p:nvSpPr>
          <p:cNvPr id="15" name="Presenter Name Placeholder">
            <a:extLst>
              <a:ext uri="{FF2B5EF4-FFF2-40B4-BE49-F238E27FC236}">
                <a16:creationId xmlns:a16="http://schemas.microsoft.com/office/drawing/2014/main" id="{C035C3B0-458B-FBF0-578B-FDEC7CA7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931" y="5865016"/>
            <a:ext cx="266310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549862181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oshone Falls">
            <a:extLst>
              <a:ext uri="{FF2B5EF4-FFF2-40B4-BE49-F238E27FC236}">
                <a16:creationId xmlns:a16="http://schemas.microsoft.com/office/drawing/2014/main" id="{1C64E07E-6B91-221E-3EFA-6E0D31C82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7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BCD98-9C6C-E056-B3D5-F0D24A672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144"/>
            <a:ext cx="12194540" cy="6858000"/>
          </a:xfrm>
          <a:prstGeom prst="rect">
            <a:avLst/>
          </a:prstGeom>
        </p:spPr>
      </p:pic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CA1A85D-3439-202C-520B-9C871B4DF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6853" y="2966798"/>
            <a:ext cx="9893136" cy="872696"/>
          </a:xfrm>
          <a:prstGeom prst="rect">
            <a:avLst/>
          </a:prstGeom>
          <a:effectLst>
            <a:outerShdw blurRad="254000" algn="br" rotWithShape="0">
              <a:schemeClr val="tx1"/>
            </a:outerShdw>
          </a:effectLst>
        </p:spPr>
        <p:txBody>
          <a:bodyPr anchor="b"/>
          <a:lstStyle>
            <a:lvl1pPr algn="ctr">
              <a:defRPr sz="6000" b="1" spc="-1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D891522F-9747-C8F5-850D-35E28518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6853" y="3851413"/>
            <a:ext cx="9893135" cy="1655762"/>
          </a:xfrm>
          <a:prstGeom prst="rect">
            <a:avLst/>
          </a:prstGeom>
          <a:effectLst>
            <a:outerShdw blurRad="254000" algn="t" rotWithShape="0">
              <a:schemeClr val="tx1"/>
            </a:outerShdw>
          </a:effectLst>
        </p:spPr>
        <p:txBody>
          <a:bodyPr/>
          <a:lstStyle>
            <a:lvl1pPr marL="0" indent="0" algn="ctr">
              <a:buNone/>
              <a:defRPr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presentation subtitle here.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E3123F01-4BDF-414D-66F1-ECF1FCB9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931" y="6356350"/>
            <a:ext cx="2663107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07ECE12-D86B-49D8-A550-BE79A13C4117}" type="datetime1">
              <a:rPr lang="en-US" smtClean="0"/>
              <a:t>1/13/2026</a:t>
            </a:fld>
            <a:endParaRPr lang="en-US"/>
          </a:p>
        </p:txBody>
      </p:sp>
      <p:sp>
        <p:nvSpPr>
          <p:cNvPr id="15" name="Presenter Name Placeholder">
            <a:extLst>
              <a:ext uri="{FF2B5EF4-FFF2-40B4-BE49-F238E27FC236}">
                <a16:creationId xmlns:a16="http://schemas.microsoft.com/office/drawing/2014/main" id="{C035C3B0-458B-FBF0-578B-FDEC7CA7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931" y="5865016"/>
            <a:ext cx="266310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079659010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oshone Falls">
            <a:extLst>
              <a:ext uri="{FF2B5EF4-FFF2-40B4-BE49-F238E27FC236}">
                <a16:creationId xmlns:a16="http://schemas.microsoft.com/office/drawing/2014/main" id="{1C64E07E-6B91-221E-3EFA-6E0D31C82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17"/>
          <a:stretch/>
        </p:blipFill>
        <p:spPr>
          <a:xfrm>
            <a:off x="0" y="9144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B88FF-F339-C18B-58D4-0D0E498204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144"/>
            <a:ext cx="12194540" cy="6858000"/>
          </a:xfrm>
          <a:prstGeom prst="rect">
            <a:avLst/>
          </a:prstGeom>
        </p:spPr>
      </p:pic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CA1A85D-3439-202C-520B-9C871B4DF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6853" y="2966798"/>
            <a:ext cx="9893136" cy="872696"/>
          </a:xfrm>
          <a:prstGeom prst="rect">
            <a:avLst/>
          </a:prstGeom>
          <a:effectLst>
            <a:outerShdw blurRad="254000" algn="br" rotWithShape="0">
              <a:schemeClr val="tx1"/>
            </a:outerShdw>
          </a:effectLst>
        </p:spPr>
        <p:txBody>
          <a:bodyPr anchor="b"/>
          <a:lstStyle>
            <a:lvl1pPr algn="ctr">
              <a:defRPr sz="6000" b="1" spc="-1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D891522F-9747-C8F5-850D-35E28518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6853" y="3851413"/>
            <a:ext cx="9893135" cy="1655762"/>
          </a:xfrm>
          <a:prstGeom prst="rect">
            <a:avLst/>
          </a:prstGeom>
          <a:effectLst>
            <a:outerShdw blurRad="254000" algn="t" rotWithShape="0">
              <a:schemeClr val="tx1"/>
            </a:outerShdw>
          </a:effectLst>
        </p:spPr>
        <p:txBody>
          <a:bodyPr/>
          <a:lstStyle>
            <a:lvl1pPr marL="0" indent="0" algn="ctr">
              <a:buNone/>
              <a:defRPr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a presentation subtitle here.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E3123F01-4BDF-414D-66F1-ECF1FCB9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931" y="6356350"/>
            <a:ext cx="2663107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07ECE12-D86B-49D8-A550-BE79A13C4117}" type="datetime1">
              <a:rPr lang="en-US" smtClean="0"/>
              <a:t>1/13/2026</a:t>
            </a:fld>
            <a:endParaRPr lang="en-US"/>
          </a:p>
        </p:txBody>
      </p:sp>
      <p:sp>
        <p:nvSpPr>
          <p:cNvPr id="15" name="Presenter Name Placeholder">
            <a:extLst>
              <a:ext uri="{FF2B5EF4-FFF2-40B4-BE49-F238E27FC236}">
                <a16:creationId xmlns:a16="http://schemas.microsoft.com/office/drawing/2014/main" id="{C035C3B0-458B-FBF0-578B-FDEC7CA7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931" y="5865016"/>
            <a:ext cx="266310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87061559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dy Placeholder">
            <a:extLst>
              <a:ext uri="{FF2B5EF4-FFF2-40B4-BE49-F238E27FC236}">
                <a16:creationId xmlns:a16="http://schemas.microsoft.com/office/drawing/2014/main" id="{6F381B59-3DE9-3529-78DA-F49CF0D2F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387" y="2422288"/>
            <a:ext cx="3194050" cy="3910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area is a great place to put any text to support your title.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ut.</a:t>
            </a:r>
            <a:endParaRPr lang="en-US"/>
          </a:p>
          <a:p>
            <a:pPr lvl="0"/>
            <a:br>
              <a:rPr lang="en-US"/>
            </a:br>
            <a:endParaRPr lang="en-US"/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4D5856EB-921E-2A73-EBEF-BCA5E1765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2387" y="1252692"/>
            <a:ext cx="3194837" cy="801296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/>
          <a:lstStyle>
            <a:lvl1pPr marL="0" indent="0" algn="l">
              <a:buNone/>
              <a:defRPr sz="2400" b="1">
                <a:solidFill>
                  <a:srgbClr val="FFC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DF8E78-4D9B-85B8-A162-2A4C8ACC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388" y="-19741"/>
            <a:ext cx="3194838" cy="1272433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ED321B29-2925-CE56-0B80-D6BABA6761B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41788" y="682625"/>
            <a:ext cx="7793037" cy="5595938"/>
          </a:xfrm>
          <a:prstGeom prst="rect">
            <a:avLst/>
          </a:prstGeom>
        </p:spPr>
        <p:txBody>
          <a:bodyPr tIns="640080" anchor="ctr" anchorCtr="0"/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4224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1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DF8E78-4D9B-85B8-A162-2A4C8ACC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388" y="-19741"/>
            <a:ext cx="3194838" cy="1272433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4D5856EB-921E-2A73-EBEF-BCA5E1765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2387" y="1252692"/>
            <a:ext cx="3194837" cy="801296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/>
          <a:lstStyle>
            <a:lvl1pPr marL="0" indent="0" algn="l">
              <a:buNone/>
              <a:defRPr sz="2400" b="1">
                <a:solidFill>
                  <a:srgbClr val="FFC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5" name="Bullet Placeholder">
            <a:extLst>
              <a:ext uri="{FF2B5EF4-FFF2-40B4-BE49-F238E27FC236}">
                <a16:creationId xmlns:a16="http://schemas.microsoft.com/office/drawing/2014/main" id="{6F381B59-3DE9-3529-78DA-F49CF0D2F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387" y="2422288"/>
            <a:ext cx="3194050" cy="391001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your bullets here</a:t>
            </a:r>
          </a:p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 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  <a:br>
              <a:rPr lang="en-US"/>
            </a:br>
            <a:endParaRPr lang="en-US"/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FECB18A5-9B7D-9593-7064-D1C2D8EC75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41788" y="682625"/>
            <a:ext cx="7793037" cy="5595938"/>
          </a:xfrm>
          <a:prstGeom prst="rect">
            <a:avLst/>
          </a:prstGeom>
        </p:spPr>
        <p:txBody>
          <a:bodyPr tIns="640080" anchor="ctr" anchorCtr="0"/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8226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 Im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dy Placeholder">
            <a:extLst>
              <a:ext uri="{FF2B5EF4-FFF2-40B4-BE49-F238E27FC236}">
                <a16:creationId xmlns:a16="http://schemas.microsoft.com/office/drawing/2014/main" id="{6F381B59-3DE9-3529-78DA-F49CF0D2F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387" y="2422288"/>
            <a:ext cx="3194050" cy="3910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area is a great place to put any text to support your title.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ut.</a:t>
            </a:r>
            <a:endParaRPr lang="en-US"/>
          </a:p>
          <a:p>
            <a:pPr lvl="0"/>
            <a:br>
              <a:rPr lang="en-US"/>
            </a:br>
            <a:endParaRPr lang="en-US"/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4D5856EB-921E-2A73-EBEF-BCA5E1765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2387" y="1252692"/>
            <a:ext cx="3194837" cy="801296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/>
          <a:lstStyle>
            <a:lvl1pPr marL="0" indent="0" algn="l">
              <a:buNone/>
              <a:defRPr sz="2400" b="1">
                <a:solidFill>
                  <a:srgbClr val="FFC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DF8E78-4D9B-85B8-A162-2A4C8ACC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388" y="-19741"/>
            <a:ext cx="3194838" cy="1272433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53F07E6C-A72B-C644-D7EB-60D6429E68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97680" y="822960"/>
            <a:ext cx="3640138" cy="2613025"/>
          </a:xfrm>
          <a:prstGeom prst="rect">
            <a:avLst/>
          </a:prstGeom>
        </p:spPr>
        <p:txBody>
          <a:bodyPr tIns="731520" rIns="9144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409E8E47-96C1-ECBD-3C4C-8AEB26F2C4B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1879" y="822960"/>
            <a:ext cx="3640138" cy="2613025"/>
          </a:xfrm>
          <a:prstGeom prst="rect">
            <a:avLst/>
          </a:prstGeom>
        </p:spPr>
        <p:txBody>
          <a:bodyPr tIns="731520" rIns="9144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FFAE1AEC-DB41-C7B9-60E8-54D5E75FD2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97680" y="3604259"/>
            <a:ext cx="3640138" cy="2613025"/>
          </a:xfrm>
          <a:prstGeom prst="rect">
            <a:avLst/>
          </a:prstGeom>
        </p:spPr>
        <p:txBody>
          <a:bodyPr tIns="731520" rIns="9144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3A029A7-075E-8BB2-FA5F-637649C5FB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1879" y="3604259"/>
            <a:ext cx="3640138" cy="2613025"/>
          </a:xfrm>
          <a:prstGeom prst="rect">
            <a:avLst/>
          </a:prstGeom>
        </p:spPr>
        <p:txBody>
          <a:bodyPr tIns="731520" rIns="9144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50529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dy Placeholder">
            <a:extLst>
              <a:ext uri="{FF2B5EF4-FFF2-40B4-BE49-F238E27FC236}">
                <a16:creationId xmlns:a16="http://schemas.microsoft.com/office/drawing/2014/main" id="{6F381B59-3DE9-3529-78DA-F49CF0D2F9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387" y="2422288"/>
            <a:ext cx="3194050" cy="3910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area is a great place to put any text to support your title.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ut.</a:t>
            </a:r>
            <a:endParaRPr lang="en-US"/>
          </a:p>
          <a:p>
            <a:pPr lvl="0"/>
            <a:br>
              <a:rPr lang="en-US"/>
            </a:br>
            <a:endParaRPr lang="en-US"/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4D5856EB-921E-2A73-EBEF-BCA5E1765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2387" y="1252692"/>
            <a:ext cx="3194837" cy="801296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/>
          <a:lstStyle>
            <a:lvl1pPr marL="0" indent="0" algn="l">
              <a:buNone/>
              <a:defRPr sz="2400" b="1">
                <a:solidFill>
                  <a:srgbClr val="FFC00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DF8E78-4D9B-85B8-A162-2A4C8ACC6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388" y="-19741"/>
            <a:ext cx="3194838" cy="1272433"/>
          </a:xfrm>
          <a:prstGeom prst="rect">
            <a:avLst/>
          </a:prstGeom>
          <a:effectLst>
            <a:outerShdw blurRad="254000" algn="t" rotWithShape="0">
              <a:schemeClr val="accent2"/>
            </a:outerShdw>
          </a:effectLst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Chart Placeholder">
            <a:extLst>
              <a:ext uri="{FF2B5EF4-FFF2-40B4-BE49-F238E27FC236}">
                <a16:creationId xmlns:a16="http://schemas.microsoft.com/office/drawing/2014/main" id="{97EA70BB-DBF0-1C52-4A25-9EDCF498B79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101152" y="259307"/>
            <a:ext cx="7854287" cy="6393977"/>
          </a:xfrm>
          <a:prstGeom prst="rect">
            <a:avLst/>
          </a:prstGeom>
        </p:spPr>
        <p:txBody>
          <a:bodyPr tIns="822960" anchor="ctr" anchorCtr="0"/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here to add a chart </a:t>
            </a:r>
          </a:p>
        </p:txBody>
      </p:sp>
    </p:spTree>
    <p:extLst>
      <p:ext uri="{BB962C8B-B14F-4D97-AF65-F5344CB8AC3E}">
        <p14:creationId xmlns:p14="http://schemas.microsoft.com/office/powerpoint/2010/main" val="34265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" y="365760"/>
            <a:ext cx="8163437" cy="108321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F0B03-B261-AB98-11D5-1A2852D843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7447" y="1719743"/>
            <a:ext cx="11845953" cy="4952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2133547" indent="-304792">
              <a:buClr>
                <a:schemeClr val="accent3"/>
              </a:buClr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6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17938-39D3-D166-5386-8E3DB517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98CD0-B80F-4B33-8435-4516A09852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521E1-0608-26C4-7733-E76662D91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8C85-599C-9016-48C9-3F1AAF902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65072-D36C-43E8-B83E-83B86CB772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5C1067-DA69-E5C2-3F75-3A1DE269611D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6222" y="146546"/>
            <a:ext cx="12264443" cy="78356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03E7985-3561-A977-CC67-42C9BF0FD030}"/>
              </a:ext>
            </a:extLst>
          </p:cNvPr>
          <p:cNvPicPr/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7784" y="348614"/>
            <a:ext cx="2525617" cy="2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6" r:id="rId3"/>
    <p:sldLayoutId id="2147483674" r:id="rId4"/>
    <p:sldLayoutId id="2147483650" r:id="rId5"/>
    <p:sldLayoutId id="2147483664" r:id="rId6"/>
    <p:sldLayoutId id="2147483660" r:id="rId7"/>
    <p:sldLayoutId id="2147483661" r:id="rId8"/>
    <p:sldLayoutId id="2147483668" r:id="rId9"/>
    <p:sldLayoutId id="2147483669" r:id="rId10"/>
    <p:sldLayoutId id="2147483670" r:id="rId11"/>
    <p:sldLayoutId id="2147483679" r:id="rId12"/>
    <p:sldLayoutId id="2147483680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0F72-3A85-9991-3227-25BFB8893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6853" y="2183732"/>
            <a:ext cx="9893136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Growth in Idaho:</a:t>
            </a:r>
            <a:br>
              <a:rPr lang="en-US" dirty="0"/>
            </a:br>
            <a:r>
              <a:rPr lang="en-US" dirty="0"/>
              <a:t>Balancing the Transition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F6702B1-FC96-B7FD-19CD-5051C26AA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9432" y="4102424"/>
            <a:ext cx="9893135" cy="1079175"/>
          </a:xfrm>
        </p:spPr>
        <p:txBody>
          <a:bodyPr/>
          <a:lstStyle/>
          <a:p>
            <a:r>
              <a:rPr lang="en-US" sz="2800" dirty="0"/>
              <a:t>January 2026</a:t>
            </a:r>
          </a:p>
          <a:p>
            <a:r>
              <a:rPr lang="en-US" dirty="0"/>
              <a:t>Nathan Murray, Economic and Community Development Advisor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38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58D152-1468-42D4-8E81-A54E06EA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457201"/>
            <a:ext cx="9695544" cy="13074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5273"/>
                </a:solidFill>
              </a:rPr>
              <a:t>Renewable Energy Lead Times </a:t>
            </a:r>
            <a:br>
              <a:rPr lang="en-US" b="1" dirty="0">
                <a:solidFill>
                  <a:srgbClr val="005273"/>
                </a:solidFill>
              </a:rPr>
            </a:br>
            <a:r>
              <a:rPr lang="en-US" b="1" dirty="0">
                <a:solidFill>
                  <a:srgbClr val="005273"/>
                </a:solidFill>
              </a:rPr>
              <a:t>(Including Permitting)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D8A69-C37A-FF92-8AAC-76D9E431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73" y="1857404"/>
            <a:ext cx="6325367" cy="3064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90DA3-B908-08CE-22BE-96E9374A8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391" y="5007040"/>
            <a:ext cx="8584462" cy="169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5B7FA-8271-5BAA-E781-215CE0399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178" y="3075648"/>
            <a:ext cx="7665249" cy="13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D84F-63D4-9B58-8072-904C534D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5273"/>
                </a:solidFill>
                <a:ea typeface="Calibri"/>
                <a:cs typeface="Calibri"/>
              </a:rPr>
              <a:t>The Good News on the Clean Front: Cost Effective Reductions </a:t>
            </a:r>
            <a:endParaRPr lang="en-US" sz="3200" b="1" dirty="0">
              <a:solidFill>
                <a:srgbClr val="005273"/>
              </a:solidFill>
            </a:endParaRPr>
          </a:p>
        </p:txBody>
      </p:sp>
      <p:pic>
        <p:nvPicPr>
          <p:cNvPr id="4" name="Picture 3" descr="A graph with green line and a green line&#10;&#10;AI-generated content may be incorrect.">
            <a:extLst>
              <a:ext uri="{FF2B5EF4-FFF2-40B4-BE49-F238E27FC236}">
                <a16:creationId xmlns:a16="http://schemas.microsoft.com/office/drawing/2014/main" id="{248602FD-6077-8D51-8E2B-97708BF9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1537018"/>
            <a:ext cx="10942320" cy="47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tone balance with a body of water in the background&#10;&#10;Description automatically generated">
            <a:extLst>
              <a:ext uri="{FF2B5EF4-FFF2-40B4-BE49-F238E27FC236}">
                <a16:creationId xmlns:a16="http://schemas.microsoft.com/office/drawing/2014/main" id="{9263E9AC-149C-6DCA-BF1F-DBDF777B00B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61" y="1293256"/>
            <a:ext cx="7798478" cy="519898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4E1D68-3A5F-41E0-2D3C-95CE33D0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>
                <a:solidFill>
                  <a:srgbClr val="005273"/>
                </a:solidFill>
              </a:rPr>
              <a:t>It’s All About Balance…</a:t>
            </a:r>
          </a:p>
        </p:txBody>
      </p:sp>
    </p:spTree>
    <p:extLst>
      <p:ext uri="{BB962C8B-B14F-4D97-AF65-F5344CB8AC3E}">
        <p14:creationId xmlns:p14="http://schemas.microsoft.com/office/powerpoint/2010/main" val="3620800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p">
            <a:extLst>
              <a:ext uri="{FF2B5EF4-FFF2-40B4-BE49-F238E27FC236}">
                <a16:creationId xmlns:a16="http://schemas.microsoft.com/office/drawing/2014/main" id="{D5B27611-A9D6-2AAD-660E-38E96CD8CC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625"/>
            <a:ext cx="12192000" cy="6858000"/>
          </a:xfrm>
          <a:prstGeom prst="rect">
            <a:avLst/>
          </a:prstGeom>
        </p:spPr>
      </p:pic>
      <p:pic>
        <p:nvPicPr>
          <p:cNvPr id="5" name="Service Area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47E55F88-BF68-A90D-66C3-245ED23653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858000"/>
          </a:xfrm>
          <a:prstGeom prst="rect">
            <a:avLst/>
          </a:prstGeom>
        </p:spPr>
      </p:pic>
      <p:pic>
        <p:nvPicPr>
          <p:cNvPr id="3" name="Generation Scources">
            <a:extLst>
              <a:ext uri="{FF2B5EF4-FFF2-40B4-BE49-F238E27FC236}">
                <a16:creationId xmlns:a16="http://schemas.microsoft.com/office/drawing/2014/main" id="{0A55D496-49EC-97F4-3B23-C0DD06ABA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7625"/>
            <a:ext cx="12191998" cy="6857998"/>
          </a:xfrm>
          <a:prstGeom prst="rect">
            <a:avLst/>
          </a:prstGeom>
        </p:spPr>
      </p:pic>
      <p:sp>
        <p:nvSpPr>
          <p:cNvPr id="4" name="620,000 Customers">
            <a:extLst>
              <a:ext uri="{FF2B5EF4-FFF2-40B4-BE49-F238E27FC236}">
                <a16:creationId xmlns:a16="http://schemas.microsoft.com/office/drawing/2014/main" id="{33290634-6CD5-4143-E539-4AEF8A62E02D}"/>
              </a:ext>
            </a:extLst>
          </p:cNvPr>
          <p:cNvSpPr txBox="1"/>
          <p:nvPr/>
        </p:nvSpPr>
        <p:spPr>
          <a:xfrm>
            <a:off x="485790" y="3027189"/>
            <a:ext cx="5730971" cy="1665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</a:t>
            </a: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650,000 </a:t>
            </a:r>
          </a:p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89015-CD1D-7505-6FB6-F9451F08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73930"/>
            <a:ext cx="8117859" cy="1325033"/>
          </a:xfrm>
        </p:spPr>
        <p:txBody>
          <a:bodyPr/>
          <a:lstStyle/>
          <a:p>
            <a:r>
              <a:rPr lang="en-US" b="1" dirty="0">
                <a:solidFill>
                  <a:srgbClr val="005273"/>
                </a:solidFill>
              </a:rPr>
              <a:t>Our Service Area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60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1E6BFB-2977-946A-F469-150DEE3511AE}"/>
              </a:ext>
            </a:extLst>
          </p:cNvPr>
          <p:cNvSpPr/>
          <p:nvPr/>
        </p:nvSpPr>
        <p:spPr>
          <a:xfrm>
            <a:off x="0" y="4572002"/>
            <a:ext cx="12192000" cy="2310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419C9E-F65E-22DB-50DE-CD987B47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72002"/>
            <a:ext cx="12192000" cy="2310495"/>
          </a:xfrm>
          <a:prstGeom prst="rect">
            <a:avLst/>
          </a:prstGeom>
        </p:spPr>
      </p:pic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77600401-9B52-49B2-0E3A-0A7799BA0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60"/>
          <a:stretch/>
        </p:blipFill>
        <p:spPr>
          <a:xfrm>
            <a:off x="102232" y="1854171"/>
            <a:ext cx="12089768" cy="40558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FF7E42-C0C2-4B1F-9B5D-59349F16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2" y="548642"/>
            <a:ext cx="10961039" cy="52220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5273"/>
                </a:solidFill>
              </a:rPr>
              <a:t>Serving Customers</a:t>
            </a:r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1F1CF8A9-D3C5-ABAE-5FD3-75382F75E2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629" y="1844501"/>
            <a:ext cx="4570371" cy="4055880"/>
          </a:xfrm>
          <a:prstGeom prst="rect">
            <a:avLst/>
          </a:prstGeom>
        </p:spPr>
      </p:pic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6302C1AA-B2F9-7E5A-0876-D842FB94D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" y="3683"/>
            <a:ext cx="39690675" cy="26469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056800-6CEA-D222-E58B-E3C160BD2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040" y="1246124"/>
            <a:ext cx="11902909" cy="4374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31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A7FB1-126E-4D8B-9F5A-320057C31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005273"/>
                </a:solidFill>
              </a:rPr>
              <a:t>Path Toward 100% Clean Energy</a:t>
            </a:r>
            <a:br>
              <a:rPr lang="en-US" dirty="0"/>
            </a:br>
            <a:r>
              <a:rPr lang="en-US" sz="2800" b="0" dirty="0">
                <a:solidFill>
                  <a:schemeClr val="accent3"/>
                </a:solidFill>
              </a:rPr>
              <a:t>Coal’s Share of Idaho Power’s Generation Capacity</a:t>
            </a:r>
            <a:endParaRPr lang="en-US" b="0" dirty="0">
              <a:solidFill>
                <a:schemeClr val="accent3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B645A0-C223-4C27-87D5-80D9789A64F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41780180"/>
              </p:ext>
            </p:extLst>
          </p:nvPr>
        </p:nvGraphicFramePr>
        <p:xfrm>
          <a:off x="100013" y="1517650"/>
          <a:ext cx="12006262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FF1E017-34FF-4EB1-B4D0-720B43C1E4E0}"/>
              </a:ext>
            </a:extLst>
          </p:cNvPr>
          <p:cNvSpPr txBox="1"/>
          <p:nvPr/>
        </p:nvSpPr>
        <p:spPr>
          <a:xfrm>
            <a:off x="9582452" y="546106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E2411-B7CA-49D8-BB70-7AF8A3B834C5}"/>
              </a:ext>
            </a:extLst>
          </p:cNvPr>
          <p:cNvSpPr txBox="1"/>
          <p:nvPr/>
        </p:nvSpPr>
        <p:spPr>
          <a:xfrm>
            <a:off x="7285562" y="6556101"/>
            <a:ext cx="4906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*Projected, based on 2023 Integrated Resource Plan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B7F8C5-7C57-4BD6-9C15-CB4C13A1F908}"/>
              </a:ext>
            </a:extLst>
          </p:cNvPr>
          <p:cNvSpPr txBox="1"/>
          <p:nvPr/>
        </p:nvSpPr>
        <p:spPr>
          <a:xfrm>
            <a:off x="11168373" y="546106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9460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EE6DD-43BC-D1D3-2AF0-3F86C16F6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273"/>
                </a:solidFill>
              </a:rPr>
              <a:t>A Tradition of Clean Energy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952C19-883E-7B6F-B130-C3055388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12" y="1374268"/>
            <a:ext cx="6264080" cy="5117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5E7DE-B8A7-3C77-8C02-7D547C0C8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723" y="2537679"/>
            <a:ext cx="5021154" cy="4209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8DBDFE-95AA-39DE-E0BC-A63744111652}"/>
              </a:ext>
            </a:extLst>
          </p:cNvPr>
          <p:cNvSpPr txBox="1"/>
          <p:nvPr/>
        </p:nvSpPr>
        <p:spPr>
          <a:xfrm>
            <a:off x="5238805" y="1374268"/>
            <a:ext cx="3026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A97"/>
                </a:solidFill>
              </a:rPr>
              <a:t>2024 Energy Mix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3348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3DD1-CE1A-4F4F-818A-EE908906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9" y="365760"/>
            <a:ext cx="8095375" cy="1077515"/>
          </a:xfrm>
        </p:spPr>
        <p:txBody>
          <a:bodyPr>
            <a:noAutofit/>
          </a:bodyPr>
          <a:lstStyle/>
          <a:p>
            <a:r>
              <a:rPr lang="en-US" b="1" kern="1300" spc="13" dirty="0">
                <a:solidFill>
                  <a:srgbClr val="005273"/>
                </a:solidFill>
                <a:latin typeface="Calibri" pitchFamily="34" charset="0"/>
                <a:cs typeface="Cambria"/>
              </a:rPr>
              <a:t>Our Growth</a:t>
            </a:r>
            <a:endParaRPr lang="en-US" sz="3200" b="1" dirty="0">
              <a:solidFill>
                <a:srgbClr val="005273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96F672-CC30-4ADA-B195-A0901AF137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50972" y="2461655"/>
          <a:ext cx="6782574" cy="26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391">
                  <a:extLst>
                    <a:ext uri="{9D8B030D-6E8A-4147-A177-3AD203B41FA5}">
                      <a16:colId xmlns:a16="http://schemas.microsoft.com/office/drawing/2014/main" val="2285513980"/>
                    </a:ext>
                  </a:extLst>
                </a:gridCol>
                <a:gridCol w="1270756">
                  <a:extLst>
                    <a:ext uri="{9D8B030D-6E8A-4147-A177-3AD203B41FA5}">
                      <a16:colId xmlns:a16="http://schemas.microsoft.com/office/drawing/2014/main" val="2828350477"/>
                    </a:ext>
                  </a:extLst>
                </a:gridCol>
                <a:gridCol w="1470981">
                  <a:extLst>
                    <a:ext uri="{9D8B030D-6E8A-4147-A177-3AD203B41FA5}">
                      <a16:colId xmlns:a16="http://schemas.microsoft.com/office/drawing/2014/main" val="1727761036"/>
                    </a:ext>
                  </a:extLst>
                </a:gridCol>
                <a:gridCol w="1292423">
                  <a:extLst>
                    <a:ext uri="{9D8B030D-6E8A-4147-A177-3AD203B41FA5}">
                      <a16:colId xmlns:a16="http://schemas.microsoft.com/office/drawing/2014/main" val="950908282"/>
                    </a:ext>
                  </a:extLst>
                </a:gridCol>
                <a:gridCol w="1571023">
                  <a:extLst>
                    <a:ext uri="{9D8B030D-6E8A-4147-A177-3AD203B41FA5}">
                      <a16:colId xmlns:a16="http://schemas.microsoft.com/office/drawing/2014/main" val="411382417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/>
                        <a:t>5-Year Forecasted Annual Growth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/>
                        <a:t>20-Year Forecasted Annual Growth Rate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555644"/>
                  </a:ext>
                </a:extLst>
              </a:tr>
              <a:tr h="6215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Retail</a:t>
                      </a:r>
                      <a:r>
                        <a:rPr lang="en-US" sz="1600" baseline="0"/>
                        <a:t> Sales (Billed MWh)</a:t>
                      </a: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/>
                        <a:t>Annual Peak (Peak Demand)</a:t>
                      </a: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Retail</a:t>
                      </a:r>
                      <a:r>
                        <a:rPr lang="en-US" sz="1600" baseline="0"/>
                        <a:t> Sales (Billed MWh)</a:t>
                      </a: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/>
                        <a:t>Annual Peak (Peak Demand)</a:t>
                      </a:r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6239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900" b="1"/>
                        <a:t>2025 IRP</a:t>
                      </a:r>
                      <a:endParaRPr lang="en-US" sz="1900" b="1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/>
                        <a:t>8.3%</a:t>
                      </a:r>
                      <a:endParaRPr lang="en-US" sz="1900" b="1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/>
                        <a:t>5.1%</a:t>
                      </a:r>
                      <a:endParaRPr lang="en-US" sz="1900" b="1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/>
                        <a:t>2.7%</a:t>
                      </a:r>
                      <a:endParaRPr lang="en-US" sz="1900" b="1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/>
                        <a:t>1.9%</a:t>
                      </a:r>
                      <a:endParaRPr lang="en-US" sz="1900" b="1" i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8809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900" b="0"/>
                        <a:t>2023 IRP</a:t>
                      </a:r>
                      <a:endParaRPr lang="en-US" sz="1900" b="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/>
                        <a:t>5.5%</a:t>
                      </a:r>
                      <a:endParaRPr lang="en-US" sz="1900" b="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/>
                        <a:t>3.7%</a:t>
                      </a:r>
                      <a:endParaRPr lang="en-US" sz="1900" b="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/>
                        <a:t>2.1%</a:t>
                      </a:r>
                      <a:endParaRPr lang="en-US" sz="1900" b="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/>
                        <a:t>1.8%</a:t>
                      </a:r>
                      <a:endParaRPr lang="en-US" sz="1900" b="0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7889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900"/>
                        <a:t>2021 IRP</a:t>
                      </a:r>
                      <a:endParaRPr lang="en-US" sz="19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2.6%</a:t>
                      </a:r>
                      <a:endParaRPr lang="en-US" sz="19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2.1%</a:t>
                      </a:r>
                      <a:endParaRPr lang="en-US" sz="19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1.4%</a:t>
                      </a:r>
                      <a:endParaRPr lang="en-US" sz="1900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1.4%</a:t>
                      </a:r>
                      <a:endParaRPr lang="en-US" sz="1900" i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772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D15708-88A0-4829-B930-968E82AE0C07}"/>
              </a:ext>
            </a:extLst>
          </p:cNvPr>
          <p:cNvSpPr txBox="1"/>
          <p:nvPr/>
        </p:nvSpPr>
        <p:spPr>
          <a:xfrm>
            <a:off x="4971847" y="1959538"/>
            <a:ext cx="69131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00" b="1">
                <a:solidFill>
                  <a:prstClr val="black"/>
                </a:solidFill>
                <a:latin typeface="Calibri" pitchFamily="34" charset="0"/>
              </a:rPr>
              <a:t>2025 Preliminary IRP Load Forecast vs. Prior IRPs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33500-3786-0C8A-9EFA-A7AD183E75E7}"/>
              </a:ext>
            </a:extLst>
          </p:cNvPr>
          <p:cNvSpPr txBox="1"/>
          <p:nvPr/>
        </p:nvSpPr>
        <p:spPr>
          <a:xfrm>
            <a:off x="5050972" y="5271911"/>
            <a:ext cx="6782573" cy="377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219170"/>
            <a:r>
              <a:rPr lang="en-US" sz="1851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9" name="Picture Placeholder 30">
            <a:extLst>
              <a:ext uri="{FF2B5EF4-FFF2-40B4-BE49-F238E27FC236}">
                <a16:creationId xmlns:a16="http://schemas.microsoft.com/office/drawing/2014/main" id="{BBDD987D-46FA-C164-5F0B-7B09362210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6" t="5289" r="-521" b="3530"/>
          <a:stretch/>
        </p:blipFill>
        <p:spPr>
          <a:xfrm>
            <a:off x="1625604" y="3392896"/>
            <a:ext cx="3084971" cy="3083544"/>
          </a:xfrm>
          <a:prstGeom prst="ellipse">
            <a:avLst/>
          </a:prstGeo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57150">
            <a:noFill/>
          </a:ln>
        </p:spPr>
      </p:pic>
      <p:pic>
        <p:nvPicPr>
          <p:cNvPr id="8" name="Picture Placeholder 30">
            <a:extLst>
              <a:ext uri="{FF2B5EF4-FFF2-40B4-BE49-F238E27FC236}">
                <a16:creationId xmlns:a16="http://schemas.microsoft.com/office/drawing/2014/main" id="{2BF1A106-C82D-2E0B-0FE8-A3CAF25EB7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9856" r="22728" b="5034"/>
          <a:stretch/>
        </p:blipFill>
        <p:spPr>
          <a:xfrm>
            <a:off x="174196" y="1756682"/>
            <a:ext cx="3084969" cy="3083543"/>
          </a:xfrm>
          <a:prstGeom prst="ellipse">
            <a:avLst/>
          </a:prstGeom>
          <a:pattFill prst="lgCheck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4026616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5DD0A6-C82D-4DEB-B4EA-97E6008D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97" y="998231"/>
            <a:ext cx="9777761" cy="55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23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71BEF-FD3E-9D4D-E4BB-98147AB45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74" y="322157"/>
            <a:ext cx="8825840" cy="928831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5273"/>
                </a:solidFill>
              </a:rPr>
              <a:t>A Case Study: Boardman to Hemingway</a:t>
            </a:r>
          </a:p>
        </p:txBody>
      </p:sp>
      <p:pic>
        <p:nvPicPr>
          <p:cNvPr id="3" name="Picture 2" descr="H:\My Documents\500kV Projects\B2H\Maps\B2H Project Overview_no labels.png">
            <a:extLst>
              <a:ext uri="{FF2B5EF4-FFF2-40B4-BE49-F238E27FC236}">
                <a16:creationId xmlns:a16="http://schemas.microsoft.com/office/drawing/2014/main" id="{D4E45258-8412-4379-E10D-BA05A8E68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345" t="2096" r="2345" b="17412"/>
          <a:stretch/>
        </p:blipFill>
        <p:spPr bwMode="auto">
          <a:xfrm>
            <a:off x="5749713" y="1462247"/>
            <a:ext cx="5489412" cy="4927401"/>
          </a:xfrm>
          <a:prstGeom prst="rect">
            <a:avLst/>
          </a:prstGeom>
          <a:noFill/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6D22E40-AE86-C251-15B6-DAA0D8445885}"/>
              </a:ext>
            </a:extLst>
          </p:cNvPr>
          <p:cNvSpPr txBox="1">
            <a:spLocks/>
          </p:cNvSpPr>
          <p:nvPr/>
        </p:nvSpPr>
        <p:spPr>
          <a:xfrm>
            <a:off x="154874" y="1462248"/>
            <a:ext cx="5738960" cy="519544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/>
              <a:t>290-mile, 500 kV transmission line 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/>
              <a:t>Project initiated in 2006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/>
              <a:t>Construction duration: 30 - 36 months</a:t>
            </a:r>
            <a:endParaRPr lang="en-US" dirty="0">
              <a:cs typeface="Calibri"/>
            </a:endParaRP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cs typeface="Calibri"/>
              </a:rPr>
              <a:t>Cost:  $1.5-1.7B ($200M+ permitting)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ea typeface="Calibri"/>
                <a:cs typeface="Calibri"/>
              </a:rPr>
              <a:t>Diversity in peak considerations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ea typeface="Calibri"/>
                <a:cs typeface="Calibri"/>
              </a:rPr>
              <a:t>20 Years and counting to completion:  construction began summer 2025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endParaRPr lang="en-US" dirty="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1600"/>
              </a:spcAft>
            </a:pPr>
            <a:endParaRPr lang="en-US" dirty="0">
              <a:ea typeface="Calibri"/>
              <a:cs typeface="Calibri"/>
            </a:endParaRPr>
          </a:p>
          <a:p>
            <a:endParaRPr lang="en-US" sz="3200" dirty="0">
              <a:ea typeface="Calibri"/>
              <a:cs typeface="Calibri"/>
            </a:endParaRPr>
          </a:p>
          <a:p>
            <a:endParaRPr lang="en-US" sz="3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811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763C-563F-43BD-8F3C-B4B1C2EB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17" y="433981"/>
            <a:ext cx="9767392" cy="929217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005273"/>
                </a:solidFill>
              </a:rPr>
              <a:t>Technology Cost: Declines 2010-2020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D1E48-5768-4619-907E-4A91D6B43B5C}"/>
              </a:ext>
            </a:extLst>
          </p:cNvPr>
          <p:cNvSpPr txBox="1"/>
          <p:nvPr/>
        </p:nvSpPr>
        <p:spPr>
          <a:xfrm>
            <a:off x="9697269" y="6536266"/>
            <a:ext cx="184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(Source: Bloomberg NEF)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BEE2794-83AC-4ECA-AF3A-58C2E6E9615E}"/>
              </a:ext>
            </a:extLst>
          </p:cNvPr>
          <p:cNvSpPr/>
          <p:nvPr/>
        </p:nvSpPr>
        <p:spPr>
          <a:xfrm rot="5400000">
            <a:off x="1838938" y="3984826"/>
            <a:ext cx="1464972" cy="1307548"/>
          </a:xfrm>
          <a:prstGeom prst="rightArrow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24AAEE-0350-4E36-BB4A-0E84FC341366}"/>
              </a:ext>
            </a:extLst>
          </p:cNvPr>
          <p:cNvSpPr txBox="1"/>
          <p:nvPr/>
        </p:nvSpPr>
        <p:spPr>
          <a:xfrm>
            <a:off x="1823462" y="5397128"/>
            <a:ext cx="149592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7" b="1"/>
              <a:t>85%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FE2FC6F-C5B8-4348-9177-34581872B5F5}"/>
              </a:ext>
            </a:extLst>
          </p:cNvPr>
          <p:cNvSpPr/>
          <p:nvPr/>
        </p:nvSpPr>
        <p:spPr>
          <a:xfrm rot="5400000">
            <a:off x="5401861" y="3984826"/>
            <a:ext cx="1464972" cy="1307548"/>
          </a:xfrm>
          <a:prstGeom prst="rightArrow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E3993E-BD47-40EE-B7E9-40C6AC0F2E0D}"/>
              </a:ext>
            </a:extLst>
          </p:cNvPr>
          <p:cNvSpPr txBox="1"/>
          <p:nvPr/>
        </p:nvSpPr>
        <p:spPr>
          <a:xfrm>
            <a:off x="5386388" y="5388756"/>
            <a:ext cx="149592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7" b="1"/>
              <a:t>49%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CBBD9C2-58C4-4F35-84C4-FCA08F4FB2E2}"/>
              </a:ext>
            </a:extLst>
          </p:cNvPr>
          <p:cNvSpPr/>
          <p:nvPr/>
        </p:nvSpPr>
        <p:spPr>
          <a:xfrm rot="5400000">
            <a:off x="8964783" y="3952018"/>
            <a:ext cx="1464972" cy="1307548"/>
          </a:xfrm>
          <a:prstGeom prst="rightArrow">
            <a:avLst/>
          </a:prstGeom>
          <a:solidFill>
            <a:srgbClr val="005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85141-FB57-42FA-94B3-CE7B1F0112A3}"/>
              </a:ext>
            </a:extLst>
          </p:cNvPr>
          <p:cNvSpPr txBox="1"/>
          <p:nvPr/>
        </p:nvSpPr>
        <p:spPr>
          <a:xfrm>
            <a:off x="8958146" y="5355948"/>
            <a:ext cx="149592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867" b="1"/>
              <a:t>85%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8E881E-1046-49E7-8209-43115C19F2B3}"/>
              </a:ext>
            </a:extLst>
          </p:cNvPr>
          <p:cNvGrpSpPr/>
          <p:nvPr/>
        </p:nvGrpSpPr>
        <p:grpSpPr>
          <a:xfrm>
            <a:off x="5730488" y="2722589"/>
            <a:ext cx="813411" cy="1022769"/>
            <a:chOff x="5554550" y="2041941"/>
            <a:chExt cx="610058" cy="76707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F4C04F1-ACD1-4C07-BFB6-1C72FC32F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66574" y="2209643"/>
              <a:ext cx="186013" cy="599375"/>
            </a:xfrm>
            <a:prstGeom prst="rect">
              <a:avLst/>
            </a:prstGeom>
          </p:spPr>
        </p:pic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36064FC-5B36-4F4C-B04E-5E01AEDCEA33}"/>
                </a:ext>
              </a:extLst>
            </p:cNvPr>
            <p:cNvSpPr/>
            <p:nvPr/>
          </p:nvSpPr>
          <p:spPr>
            <a:xfrm rot="8036211">
              <a:off x="5554550" y="2041941"/>
              <a:ext cx="610058" cy="610058"/>
            </a:xfrm>
            <a:prstGeom prst="arc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9BF06C5B-EBF0-4FF0-A1D4-3E513C6B6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6145" y="1913334"/>
            <a:ext cx="1562100" cy="15621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D053D92-AD51-4748-94D9-614C2B8F6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38789" y="1939172"/>
            <a:ext cx="722888" cy="17651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11B01F1-0E85-46DC-A530-F0043ACE8818}"/>
              </a:ext>
            </a:extLst>
          </p:cNvPr>
          <p:cNvSpPr/>
          <p:nvPr/>
        </p:nvSpPr>
        <p:spPr>
          <a:xfrm>
            <a:off x="9478557" y="32639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8F4196-49E3-4E00-A1EF-754D83B66C35}"/>
              </a:ext>
            </a:extLst>
          </p:cNvPr>
          <p:cNvSpPr/>
          <p:nvPr/>
        </p:nvSpPr>
        <p:spPr>
          <a:xfrm>
            <a:off x="9478557" y="29083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626FFF-2FC2-44CC-AA4B-10809F1ACAAC}"/>
              </a:ext>
            </a:extLst>
          </p:cNvPr>
          <p:cNvSpPr/>
          <p:nvPr/>
        </p:nvSpPr>
        <p:spPr>
          <a:xfrm>
            <a:off x="9478557" y="25527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3F677A-DDB3-4E96-ABAE-46C3AA02C8A4}"/>
              </a:ext>
            </a:extLst>
          </p:cNvPr>
          <p:cNvSpPr/>
          <p:nvPr/>
        </p:nvSpPr>
        <p:spPr>
          <a:xfrm>
            <a:off x="9478557" y="21971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15E918-CBF7-48E2-A4C9-6C87A7150036}"/>
              </a:ext>
            </a:extLst>
          </p:cNvPr>
          <p:cNvSpPr/>
          <p:nvPr/>
        </p:nvSpPr>
        <p:spPr>
          <a:xfrm>
            <a:off x="9478557" y="32639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CE929E-BD40-406E-9706-E68BC9F97B55}"/>
              </a:ext>
            </a:extLst>
          </p:cNvPr>
          <p:cNvSpPr/>
          <p:nvPr/>
        </p:nvSpPr>
        <p:spPr>
          <a:xfrm>
            <a:off x="9478557" y="29083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43AB8D-6EBF-4C5F-90F0-A7D9BCB0C342}"/>
              </a:ext>
            </a:extLst>
          </p:cNvPr>
          <p:cNvSpPr/>
          <p:nvPr/>
        </p:nvSpPr>
        <p:spPr>
          <a:xfrm>
            <a:off x="9478557" y="25527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D83092-A22D-452B-82F4-AD10FFA8F8F8}"/>
              </a:ext>
            </a:extLst>
          </p:cNvPr>
          <p:cNvSpPr/>
          <p:nvPr/>
        </p:nvSpPr>
        <p:spPr>
          <a:xfrm>
            <a:off x="9478557" y="2197100"/>
            <a:ext cx="443352" cy="302317"/>
          </a:xfrm>
          <a:prstGeom prst="rect">
            <a:avLst/>
          </a:prstGeom>
          <a:solidFill>
            <a:srgbClr val="E5A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D8EC1897-5C32-4893-A544-86B12D1A4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72093" y="2474420"/>
            <a:ext cx="1253104" cy="11747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9CFE11C-6581-49D4-9E8F-F0F652AB88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80516" y="2122832"/>
            <a:ext cx="763560" cy="72776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64038057-FA0B-4952-A557-F5054F8840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6999" y="2280342"/>
            <a:ext cx="241300" cy="1397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309A3DA-A0B9-475B-85AE-16E632BDCD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66111" y="2806032"/>
            <a:ext cx="190500" cy="2286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34730A9-1BC3-4AED-9342-D6AC30B8D8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05350" y="2582018"/>
            <a:ext cx="241300" cy="1397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7037EE6-55EA-46EF-8997-7498ECCAD8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05350" y="2280342"/>
            <a:ext cx="241300" cy="1397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5BBF052-CA40-4BEF-9CEF-DEC77910F1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44893" y="1945427"/>
            <a:ext cx="190500" cy="2286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1B53729-9722-4DA4-8C5B-B0553A29F30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086095" y="1820455"/>
            <a:ext cx="139700" cy="2286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E583954-1261-4C0C-A5B7-FAE56FC19C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362042" y="1951777"/>
            <a:ext cx="190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8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8" presetClass="emph" presetSubtype="0" accel="500" fill="hold" nodeType="afterEffect" p14:presetBounceEnd="5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91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/>
          <p:bldP spid="13" grpId="0" animBg="1"/>
          <p:bldP spid="14" grpId="0"/>
          <p:bldP spid="15" grpId="0" animBg="1"/>
          <p:bldP spid="16" grpId="0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8" presetClass="emph" presetSubtype="0" accel="5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91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/>
          <p:bldP spid="13" grpId="0" animBg="1"/>
          <p:bldP spid="14" grpId="0"/>
          <p:bldP spid="15" grpId="0" animBg="1"/>
          <p:bldP spid="16" grpId="0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FSPANMODE" val="span"/>
</p:tagLst>
</file>

<file path=ppt/theme/theme1.xml><?xml version="1.0" encoding="utf-8"?>
<a:theme xmlns:a="http://schemas.openxmlformats.org/drawingml/2006/main" name="Office Theme">
  <a:themeElements>
    <a:clrScheme name="Brand Refresh">
      <a:dk1>
        <a:sysClr val="windowText" lastClr="000000"/>
      </a:dk1>
      <a:lt1>
        <a:sysClr val="window" lastClr="FFFFFF"/>
      </a:lt1>
      <a:dk2>
        <a:srgbClr val="373545"/>
      </a:dk2>
      <a:lt2>
        <a:srgbClr val="D1DDE7"/>
      </a:lt2>
      <a:accent1>
        <a:srgbClr val="09497C"/>
      </a:accent1>
      <a:accent2>
        <a:srgbClr val="678EAE"/>
      </a:accent2>
      <a:accent3>
        <a:srgbClr val="2C8A98"/>
      </a:accent3>
      <a:accent4>
        <a:srgbClr val="3E6060"/>
      </a:accent4>
      <a:accent5>
        <a:srgbClr val="8F9B82"/>
      </a:accent5>
      <a:accent6>
        <a:srgbClr val="6D4DA1"/>
      </a:accent6>
      <a:hlink>
        <a:srgbClr val="00B050"/>
      </a:hlink>
      <a:folHlink>
        <a:srgbClr val="C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enicTemplates.potx" id="{DE856DF1-E3A9-4A7C-A476-7C6F2CDCB053}" vid="{366D340C-F46F-499A-B5D2-93D5D5C5B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rgbClr val="394049"/>
      </a:dk1>
      <a:lt1>
        <a:sysClr val="window" lastClr="FFFFFF"/>
      </a:lt1>
      <a:dk2>
        <a:srgbClr val="008A97"/>
      </a:dk2>
      <a:lt2>
        <a:srgbClr val="E7E6E6"/>
      </a:lt2>
      <a:accent1>
        <a:srgbClr val="FBB034"/>
      </a:accent1>
      <a:accent2>
        <a:srgbClr val="005273"/>
      </a:accent2>
      <a:accent3>
        <a:srgbClr val="9AA68F"/>
      </a:accent3>
      <a:accent4>
        <a:srgbClr val="FFFFFF"/>
      </a:accent4>
      <a:accent5>
        <a:srgbClr val="6E4D9F"/>
      </a:accent5>
      <a:accent6>
        <a:srgbClr val="396060"/>
      </a:accent6>
      <a:hlink>
        <a:srgbClr val="FBB034"/>
      </a:hlink>
      <a:folHlink>
        <a:srgbClr val="FBB03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4FF0210036A4EB84880D4259E84E2" ma:contentTypeVersion="17" ma:contentTypeDescription="Create a new document." ma:contentTypeScope="" ma:versionID="0432014d61eff6d4b72cf7b54fccb12b">
  <xsd:schema xmlns:xsd="http://www.w3.org/2001/XMLSchema" xmlns:xs="http://www.w3.org/2001/XMLSchema" xmlns:p="http://schemas.microsoft.com/office/2006/metadata/properties" xmlns:ns2="85247408-4876-4c58-8512-699e0b1fe3a7" xmlns:ns3="530c9a66-7473-4e82-81fb-9d30d5919279" targetNamespace="http://schemas.microsoft.com/office/2006/metadata/properties" ma:root="true" ma:fieldsID="57daee7ecf77a3246bd004d4801f5d0e" ns2:_="" ns3:_="">
    <xsd:import namespace="85247408-4876-4c58-8512-699e0b1fe3a7"/>
    <xsd:import namespace="530c9a66-7473-4e82-81fb-9d30d59192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Feeder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47408-4876-4c58-8512-699e0b1fe3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eeder" ma:index="15" nillable="true" ma:displayName="Feeder" ma:format="Dropdown" ma:internalName="Feeder">
      <xsd:simpleType>
        <xsd:restriction base="dms:Text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2a42bc6-61fd-485c-9a76-47c28c1bcc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c9a66-7473-4e82-81fb-9d30d591927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d57b86c-4ab4-43e9-bada-cd5cdf2b3cd8}" ma:internalName="TaxCatchAll" ma:showField="CatchAllData" ma:web="530c9a66-7473-4e82-81fb-9d30d59192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247408-4876-4c58-8512-699e0b1fe3a7">
      <Terms xmlns="http://schemas.microsoft.com/office/infopath/2007/PartnerControls"/>
    </lcf76f155ced4ddcb4097134ff3c332f>
    <TaxCatchAll xmlns="530c9a66-7473-4e82-81fb-9d30d5919279" xsi:nil="true"/>
    <Feeder xmlns="85247408-4876-4c58-8512-699e0b1fe3a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88FD15-6CDA-4B58-9E29-18DD23358E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247408-4876-4c58-8512-699e0b1fe3a7"/>
    <ds:schemaRef ds:uri="530c9a66-7473-4e82-81fb-9d30d59192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73FAE6-B8AC-4972-B402-8C94643A4F89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30c9a66-7473-4e82-81fb-9d30d5919279"/>
    <ds:schemaRef ds:uri="http://www.w3.org/XML/1998/namespace"/>
    <ds:schemaRef ds:uri="85247408-4876-4c58-8512-699e0b1fe3a7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D56236-0477-4131-9B48-AB6D228279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ScenicTemplates (4)</Template>
  <TotalTime>73</TotalTime>
  <Words>1044</Words>
  <Application>Microsoft Office PowerPoint</Application>
  <PresentationFormat>Widescreen</PresentationFormat>
  <Paragraphs>133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Energy Growth in Idaho: Balancing the Transition</vt:lpstr>
      <vt:lpstr>Our Service Area</vt:lpstr>
      <vt:lpstr>Serving Customers</vt:lpstr>
      <vt:lpstr>Path Toward 100% Clean Energy Coal’s Share of Idaho Power’s Generation Capacity</vt:lpstr>
      <vt:lpstr>A Tradition of Clean Energy</vt:lpstr>
      <vt:lpstr>Our Growth</vt:lpstr>
      <vt:lpstr>PowerPoint Presentation</vt:lpstr>
      <vt:lpstr>A Case Study: Boardman to Hemingway</vt:lpstr>
      <vt:lpstr>Technology Cost: Declines 2010-2020</vt:lpstr>
      <vt:lpstr>Renewable Energy Lead Times  (Including Permitting)</vt:lpstr>
      <vt:lpstr>The Good News on the Clean Front: Cost Effective Reductions </vt:lpstr>
      <vt:lpstr>It’s All About Balance…</vt:lpstr>
    </vt:vector>
  </TitlesOfParts>
  <Company>Idaho Power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Dickerson, Paris</dc:creator>
  <cp:lastModifiedBy>Murray, Nathan</cp:lastModifiedBy>
  <cp:revision>9</cp:revision>
  <dcterms:created xsi:type="dcterms:W3CDTF">2025-09-19T18:14:47Z</dcterms:created>
  <dcterms:modified xsi:type="dcterms:W3CDTF">2026-01-13T22:05:50Z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0x010100F9E4FF0210036A4EB84880D4259E84E2</vt:lpwstr>
  </property>
  <property fmtid="{D5CDD505-2E9C-101B-9397-08002B2CF9AE}" pid="3" name="MediaServiceImageTags">
    <vt:lpwstr/>
  </property>
</Properties>
</file>