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94" r:id="rId2"/>
    <p:sldId id="270" r:id="rId3"/>
    <p:sldId id="282" r:id="rId4"/>
    <p:sldId id="274" r:id="rId5"/>
    <p:sldId id="281" r:id="rId6"/>
    <p:sldId id="296" r:id="rId7"/>
    <p:sldId id="266" r:id="rId8"/>
    <p:sldId id="276" r:id="rId9"/>
    <p:sldId id="279" r:id="rId10"/>
    <p:sldId id="298" r:id="rId11"/>
    <p:sldId id="280" r:id="rId12"/>
    <p:sldId id="277" r:id="rId13"/>
    <p:sldId id="257" r:id="rId14"/>
    <p:sldId id="268" r:id="rId15"/>
    <p:sldId id="283" r:id="rId16"/>
    <p:sldId id="259" r:id="rId17"/>
    <p:sldId id="284" r:id="rId18"/>
    <p:sldId id="264" r:id="rId19"/>
    <p:sldId id="262" r:id="rId20"/>
    <p:sldId id="267" r:id="rId21"/>
    <p:sldId id="265" r:id="rId22"/>
    <p:sldId id="300" r:id="rId23"/>
    <p:sldId id="301" r:id="rId24"/>
    <p:sldId id="302" r:id="rId25"/>
    <p:sldId id="285" r:id="rId26"/>
    <p:sldId id="297" r:id="rId27"/>
    <p:sldId id="288" r:id="rId28"/>
    <p:sldId id="303" r:id="rId29"/>
    <p:sldId id="273" r:id="rId30"/>
    <p:sldId id="286" r:id="rId31"/>
    <p:sldId id="289" r:id="rId32"/>
    <p:sldId id="290" r:id="rId33"/>
    <p:sldId id="291" r:id="rId34"/>
    <p:sldId id="293" r:id="rId35"/>
    <p:sldId id="299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74"/>
  </p:normalViewPr>
  <p:slideViewPr>
    <p:cSldViewPr snapToGrid="0" snapToObjects="1">
      <p:cViewPr varScale="1">
        <p:scale>
          <a:sx n="73" d="100"/>
          <a:sy n="73" d="100"/>
        </p:scale>
        <p:origin x="405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A35D55-3AA6-4654-B626-86025A20E526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F0B209E-99B7-40B5-A811-FCD114FDFFA8}">
      <dgm:prSet phldrT="[Text]" custT="1"/>
      <dgm:spPr/>
      <dgm:t>
        <a:bodyPr/>
        <a:lstStyle/>
        <a:p>
          <a:r>
            <a:rPr lang="en-US" sz="2800" dirty="0"/>
            <a:t>Hospitals: increased 17% from 41 to 48 (2010 – 2023) </a:t>
          </a:r>
        </a:p>
      </dgm:t>
    </dgm:pt>
    <dgm:pt modelId="{20644FDB-5CB3-4887-813D-1ECECE80C9B8}" type="parTrans" cxnId="{1AA9E6CC-257A-4DA3-AFC4-8C0FC5D1A8E4}">
      <dgm:prSet/>
      <dgm:spPr/>
      <dgm:t>
        <a:bodyPr/>
        <a:lstStyle/>
        <a:p>
          <a:endParaRPr lang="en-US" sz="2000"/>
        </a:p>
      </dgm:t>
    </dgm:pt>
    <dgm:pt modelId="{13941654-9C5D-471E-8C7C-BE5106F6B5DE}" type="sibTrans" cxnId="{1AA9E6CC-257A-4DA3-AFC4-8C0FC5D1A8E4}">
      <dgm:prSet/>
      <dgm:spPr/>
      <dgm:t>
        <a:bodyPr/>
        <a:lstStyle/>
        <a:p>
          <a:endParaRPr lang="en-US" sz="2000"/>
        </a:p>
      </dgm:t>
    </dgm:pt>
    <dgm:pt modelId="{69982ABD-6EE8-46D2-B977-D5B870D704BB}">
      <dgm:prSet phldrT="[Text]" custT="1"/>
      <dgm:spPr/>
      <dgm:t>
        <a:bodyPr/>
        <a:lstStyle/>
        <a:p>
          <a:r>
            <a:rPr lang="en-US" sz="2800" dirty="0"/>
            <a:t>Total hospital beds: increased 10% from 3,311 to 3,643 (2015 – 2023) </a:t>
          </a:r>
        </a:p>
      </dgm:t>
    </dgm:pt>
    <dgm:pt modelId="{7F5570A3-1D97-44F8-95E4-33CFBFAA6B5F}" type="parTrans" cxnId="{ED329929-9969-4B15-95B2-F5AA3C84A9B2}">
      <dgm:prSet/>
      <dgm:spPr/>
      <dgm:t>
        <a:bodyPr/>
        <a:lstStyle/>
        <a:p>
          <a:endParaRPr lang="en-US" sz="2000"/>
        </a:p>
      </dgm:t>
    </dgm:pt>
    <dgm:pt modelId="{8F3AB337-4922-4A52-8EC4-12BE1C8EF2F1}" type="sibTrans" cxnId="{ED329929-9969-4B15-95B2-F5AA3C84A9B2}">
      <dgm:prSet/>
      <dgm:spPr/>
      <dgm:t>
        <a:bodyPr/>
        <a:lstStyle/>
        <a:p>
          <a:endParaRPr lang="en-US" sz="2000"/>
        </a:p>
      </dgm:t>
    </dgm:pt>
    <dgm:pt modelId="{910C8D66-69D4-439A-85A8-F86F5D0E0921}">
      <dgm:prSet phldrT="[Text]" custT="1"/>
      <dgm:spPr/>
      <dgm:t>
        <a:bodyPr/>
        <a:lstStyle/>
        <a:p>
          <a:r>
            <a:rPr lang="en-US" sz="2800" dirty="0"/>
            <a:t>Beds per 1,000 Population: decreased 8% from 2.01 to 1.85 (2015 – 2023)</a:t>
          </a:r>
        </a:p>
      </dgm:t>
    </dgm:pt>
    <dgm:pt modelId="{A8F4689E-945E-48CA-9859-984BB5EA04FD}" type="parTrans" cxnId="{D7DE06CB-8EC9-4E1A-90E8-3319564539DC}">
      <dgm:prSet/>
      <dgm:spPr/>
      <dgm:t>
        <a:bodyPr/>
        <a:lstStyle/>
        <a:p>
          <a:endParaRPr lang="en-US"/>
        </a:p>
      </dgm:t>
    </dgm:pt>
    <dgm:pt modelId="{2DCE0D78-7777-478C-A2EF-1BBC98224C2C}" type="sibTrans" cxnId="{D7DE06CB-8EC9-4E1A-90E8-3319564539DC}">
      <dgm:prSet/>
      <dgm:spPr/>
      <dgm:t>
        <a:bodyPr/>
        <a:lstStyle/>
        <a:p>
          <a:endParaRPr lang="en-US"/>
        </a:p>
      </dgm:t>
    </dgm:pt>
    <dgm:pt modelId="{EE5D2BDA-5322-436D-8F99-2895BEB95756}">
      <dgm:prSet phldrT="[Text]" custT="1"/>
      <dgm:spPr/>
      <dgm:t>
        <a:bodyPr/>
        <a:lstStyle/>
        <a:p>
          <a:r>
            <a:rPr lang="en-US" sz="2800" dirty="0"/>
            <a:t>Community health centers: increased 27% (2013 – 2021) &amp; number of visits increased by 66%.</a:t>
          </a:r>
        </a:p>
      </dgm:t>
    </dgm:pt>
    <dgm:pt modelId="{E52C8CBF-D57A-40D1-8BE3-72AEE9F11E66}" type="parTrans" cxnId="{24A1BCD8-F58A-4AB6-9276-BADE7D2CEF3D}">
      <dgm:prSet/>
      <dgm:spPr/>
      <dgm:t>
        <a:bodyPr/>
        <a:lstStyle/>
        <a:p>
          <a:endParaRPr lang="en-US"/>
        </a:p>
      </dgm:t>
    </dgm:pt>
    <dgm:pt modelId="{F598EDF3-9819-4333-B9A3-2FA49B5B7CC1}" type="sibTrans" cxnId="{24A1BCD8-F58A-4AB6-9276-BADE7D2CEF3D}">
      <dgm:prSet/>
      <dgm:spPr/>
      <dgm:t>
        <a:bodyPr/>
        <a:lstStyle/>
        <a:p>
          <a:endParaRPr lang="en-US"/>
        </a:p>
      </dgm:t>
    </dgm:pt>
    <dgm:pt modelId="{42C22628-01D4-43EF-81D4-40560F816EE0}" type="pres">
      <dgm:prSet presAssocID="{8AA35D55-3AA6-4654-B626-86025A20E526}" presName="Name0" presStyleCnt="0">
        <dgm:presLayoutVars>
          <dgm:chMax val="7"/>
          <dgm:chPref val="7"/>
          <dgm:dir/>
        </dgm:presLayoutVars>
      </dgm:prSet>
      <dgm:spPr/>
    </dgm:pt>
    <dgm:pt modelId="{5CF5E576-8B2E-4516-994C-B36F66883DC0}" type="pres">
      <dgm:prSet presAssocID="{8AA35D55-3AA6-4654-B626-86025A20E526}" presName="Name1" presStyleCnt="0"/>
      <dgm:spPr/>
    </dgm:pt>
    <dgm:pt modelId="{2A41AC36-16C1-4AB0-88BD-9643F4B6E66C}" type="pres">
      <dgm:prSet presAssocID="{8AA35D55-3AA6-4654-B626-86025A20E526}" presName="cycle" presStyleCnt="0"/>
      <dgm:spPr/>
    </dgm:pt>
    <dgm:pt modelId="{71999892-15C8-484B-B5B0-6BBA3605E45F}" type="pres">
      <dgm:prSet presAssocID="{8AA35D55-3AA6-4654-B626-86025A20E526}" presName="srcNode" presStyleLbl="node1" presStyleIdx="0" presStyleCnt="4"/>
      <dgm:spPr/>
    </dgm:pt>
    <dgm:pt modelId="{E0B04C30-2AA0-4533-8A1C-6A7E51A7EB0D}" type="pres">
      <dgm:prSet presAssocID="{8AA35D55-3AA6-4654-B626-86025A20E526}" presName="conn" presStyleLbl="parChTrans1D2" presStyleIdx="0" presStyleCnt="1"/>
      <dgm:spPr/>
    </dgm:pt>
    <dgm:pt modelId="{15163DFE-BA69-40A9-A660-C884D54FA041}" type="pres">
      <dgm:prSet presAssocID="{8AA35D55-3AA6-4654-B626-86025A20E526}" presName="extraNode" presStyleLbl="node1" presStyleIdx="0" presStyleCnt="4"/>
      <dgm:spPr/>
    </dgm:pt>
    <dgm:pt modelId="{E9201F79-F61C-4620-8C5C-075574B1C4CB}" type="pres">
      <dgm:prSet presAssocID="{8AA35D55-3AA6-4654-B626-86025A20E526}" presName="dstNode" presStyleLbl="node1" presStyleIdx="0" presStyleCnt="4"/>
      <dgm:spPr/>
    </dgm:pt>
    <dgm:pt modelId="{5208B847-870C-435D-86AC-0FB699669107}" type="pres">
      <dgm:prSet presAssocID="{0F0B209E-99B7-40B5-A811-FCD114FDFFA8}" presName="text_1" presStyleLbl="node1" presStyleIdx="0" presStyleCnt="4">
        <dgm:presLayoutVars>
          <dgm:bulletEnabled val="1"/>
        </dgm:presLayoutVars>
      </dgm:prSet>
      <dgm:spPr/>
    </dgm:pt>
    <dgm:pt modelId="{EC6B52BD-37A0-445E-803B-0020C311DAE1}" type="pres">
      <dgm:prSet presAssocID="{0F0B209E-99B7-40B5-A811-FCD114FDFFA8}" presName="accent_1" presStyleCnt="0"/>
      <dgm:spPr/>
    </dgm:pt>
    <dgm:pt modelId="{B0AEB086-5606-4B30-8269-A4CA9B150407}" type="pres">
      <dgm:prSet presAssocID="{0F0B209E-99B7-40B5-A811-FCD114FDFFA8}" presName="accentRepeatNode" presStyleLbl="solidFgAcc1" presStyleIdx="0" presStyleCnt="4"/>
      <dgm:spPr/>
    </dgm:pt>
    <dgm:pt modelId="{4FF1F22A-8F1B-47F6-BACF-58C00B70DAF6}" type="pres">
      <dgm:prSet presAssocID="{EE5D2BDA-5322-436D-8F99-2895BEB95756}" presName="text_2" presStyleLbl="node1" presStyleIdx="1" presStyleCnt="4">
        <dgm:presLayoutVars>
          <dgm:bulletEnabled val="1"/>
        </dgm:presLayoutVars>
      </dgm:prSet>
      <dgm:spPr/>
    </dgm:pt>
    <dgm:pt modelId="{628F0101-CF97-4802-B3C6-D2578346D655}" type="pres">
      <dgm:prSet presAssocID="{EE5D2BDA-5322-436D-8F99-2895BEB95756}" presName="accent_2" presStyleCnt="0"/>
      <dgm:spPr/>
    </dgm:pt>
    <dgm:pt modelId="{070AF71A-5680-4770-B4BF-A15F921E9B08}" type="pres">
      <dgm:prSet presAssocID="{EE5D2BDA-5322-436D-8F99-2895BEB95756}" presName="accentRepeatNode" presStyleLbl="solidFgAcc1" presStyleIdx="1" presStyleCnt="4"/>
      <dgm:spPr/>
    </dgm:pt>
    <dgm:pt modelId="{9B7FC719-1725-4BCC-965F-AF19F87332DC}" type="pres">
      <dgm:prSet presAssocID="{69982ABD-6EE8-46D2-B977-D5B870D704BB}" presName="text_3" presStyleLbl="node1" presStyleIdx="2" presStyleCnt="4">
        <dgm:presLayoutVars>
          <dgm:bulletEnabled val="1"/>
        </dgm:presLayoutVars>
      </dgm:prSet>
      <dgm:spPr/>
    </dgm:pt>
    <dgm:pt modelId="{27F07004-96E6-4A3B-86D7-A97C52226CAC}" type="pres">
      <dgm:prSet presAssocID="{69982ABD-6EE8-46D2-B977-D5B870D704BB}" presName="accent_3" presStyleCnt="0"/>
      <dgm:spPr/>
    </dgm:pt>
    <dgm:pt modelId="{9552F709-BB39-445B-85B3-E5E02EBDCB6F}" type="pres">
      <dgm:prSet presAssocID="{69982ABD-6EE8-46D2-B977-D5B870D704BB}" presName="accentRepeatNode" presStyleLbl="solidFgAcc1" presStyleIdx="2" presStyleCnt="4"/>
      <dgm:spPr/>
    </dgm:pt>
    <dgm:pt modelId="{69D64B21-9D6D-4EA7-A006-6022571EF2CB}" type="pres">
      <dgm:prSet presAssocID="{910C8D66-69D4-439A-85A8-F86F5D0E0921}" presName="text_4" presStyleLbl="node1" presStyleIdx="3" presStyleCnt="4">
        <dgm:presLayoutVars>
          <dgm:bulletEnabled val="1"/>
        </dgm:presLayoutVars>
      </dgm:prSet>
      <dgm:spPr/>
    </dgm:pt>
    <dgm:pt modelId="{86AE8C96-20DC-45B2-876D-7C7281E541C2}" type="pres">
      <dgm:prSet presAssocID="{910C8D66-69D4-439A-85A8-F86F5D0E0921}" presName="accent_4" presStyleCnt="0"/>
      <dgm:spPr/>
    </dgm:pt>
    <dgm:pt modelId="{7C321854-7B64-455F-BCBA-291649DF5988}" type="pres">
      <dgm:prSet presAssocID="{910C8D66-69D4-439A-85A8-F86F5D0E0921}" presName="accentRepeatNode" presStyleLbl="solidFgAcc1" presStyleIdx="3" presStyleCnt="4"/>
      <dgm:spPr/>
    </dgm:pt>
  </dgm:ptLst>
  <dgm:cxnLst>
    <dgm:cxn modelId="{ED329929-9969-4B15-95B2-F5AA3C84A9B2}" srcId="{8AA35D55-3AA6-4654-B626-86025A20E526}" destId="{69982ABD-6EE8-46D2-B977-D5B870D704BB}" srcOrd="2" destOrd="0" parTransId="{7F5570A3-1D97-44F8-95E4-33CFBFAA6B5F}" sibTransId="{8F3AB337-4922-4A52-8EC4-12BE1C8EF2F1}"/>
    <dgm:cxn modelId="{9EC8C166-A48C-496A-AFF5-FBFC2D0C0EB3}" type="presOf" srcId="{910C8D66-69D4-439A-85A8-F86F5D0E0921}" destId="{69D64B21-9D6D-4EA7-A006-6022571EF2CB}" srcOrd="0" destOrd="0" presId="urn:microsoft.com/office/officeart/2008/layout/VerticalCurvedList"/>
    <dgm:cxn modelId="{200CDF4C-AC47-4375-930A-CF6A7D01D309}" type="presOf" srcId="{8AA35D55-3AA6-4654-B626-86025A20E526}" destId="{42C22628-01D4-43EF-81D4-40560F816EE0}" srcOrd="0" destOrd="0" presId="urn:microsoft.com/office/officeart/2008/layout/VerticalCurvedList"/>
    <dgm:cxn modelId="{24093157-AB1B-4C6E-AC8C-EBF6FF7EAB68}" type="presOf" srcId="{13941654-9C5D-471E-8C7C-BE5106F6B5DE}" destId="{E0B04C30-2AA0-4533-8A1C-6A7E51A7EB0D}" srcOrd="0" destOrd="0" presId="urn:microsoft.com/office/officeart/2008/layout/VerticalCurvedList"/>
    <dgm:cxn modelId="{BAA4EF7C-05B6-4998-B6F0-C0F7F0A94303}" type="presOf" srcId="{EE5D2BDA-5322-436D-8F99-2895BEB95756}" destId="{4FF1F22A-8F1B-47F6-BACF-58C00B70DAF6}" srcOrd="0" destOrd="0" presId="urn:microsoft.com/office/officeart/2008/layout/VerticalCurvedList"/>
    <dgm:cxn modelId="{E44116AB-4902-4FC3-A20B-2DA100F6F61E}" type="presOf" srcId="{0F0B209E-99B7-40B5-A811-FCD114FDFFA8}" destId="{5208B847-870C-435D-86AC-0FB699669107}" srcOrd="0" destOrd="0" presId="urn:microsoft.com/office/officeart/2008/layout/VerticalCurvedList"/>
    <dgm:cxn modelId="{C8BDC2B1-74A1-4A9B-AB04-ADA64B5A720D}" type="presOf" srcId="{69982ABD-6EE8-46D2-B977-D5B870D704BB}" destId="{9B7FC719-1725-4BCC-965F-AF19F87332DC}" srcOrd="0" destOrd="0" presId="urn:microsoft.com/office/officeart/2008/layout/VerticalCurvedList"/>
    <dgm:cxn modelId="{D7DE06CB-8EC9-4E1A-90E8-3319564539DC}" srcId="{8AA35D55-3AA6-4654-B626-86025A20E526}" destId="{910C8D66-69D4-439A-85A8-F86F5D0E0921}" srcOrd="3" destOrd="0" parTransId="{A8F4689E-945E-48CA-9859-984BB5EA04FD}" sibTransId="{2DCE0D78-7777-478C-A2EF-1BBC98224C2C}"/>
    <dgm:cxn modelId="{1AA9E6CC-257A-4DA3-AFC4-8C0FC5D1A8E4}" srcId="{8AA35D55-3AA6-4654-B626-86025A20E526}" destId="{0F0B209E-99B7-40B5-A811-FCD114FDFFA8}" srcOrd="0" destOrd="0" parTransId="{20644FDB-5CB3-4887-813D-1ECECE80C9B8}" sibTransId="{13941654-9C5D-471E-8C7C-BE5106F6B5DE}"/>
    <dgm:cxn modelId="{24A1BCD8-F58A-4AB6-9276-BADE7D2CEF3D}" srcId="{8AA35D55-3AA6-4654-B626-86025A20E526}" destId="{EE5D2BDA-5322-436D-8F99-2895BEB95756}" srcOrd="1" destOrd="0" parTransId="{E52C8CBF-D57A-40D1-8BE3-72AEE9F11E66}" sibTransId="{F598EDF3-9819-4333-B9A3-2FA49B5B7CC1}"/>
    <dgm:cxn modelId="{F8554266-FB63-465A-AD45-D771D442BC26}" type="presParOf" srcId="{42C22628-01D4-43EF-81D4-40560F816EE0}" destId="{5CF5E576-8B2E-4516-994C-B36F66883DC0}" srcOrd="0" destOrd="0" presId="urn:microsoft.com/office/officeart/2008/layout/VerticalCurvedList"/>
    <dgm:cxn modelId="{33F1208A-6ED6-4471-839B-3A384227C752}" type="presParOf" srcId="{5CF5E576-8B2E-4516-994C-B36F66883DC0}" destId="{2A41AC36-16C1-4AB0-88BD-9643F4B6E66C}" srcOrd="0" destOrd="0" presId="urn:microsoft.com/office/officeart/2008/layout/VerticalCurvedList"/>
    <dgm:cxn modelId="{FDA61682-A1D4-4664-BF8D-62DE1ADD3E04}" type="presParOf" srcId="{2A41AC36-16C1-4AB0-88BD-9643F4B6E66C}" destId="{71999892-15C8-484B-B5B0-6BBA3605E45F}" srcOrd="0" destOrd="0" presId="urn:microsoft.com/office/officeart/2008/layout/VerticalCurvedList"/>
    <dgm:cxn modelId="{3F8BEC6E-9A41-46A3-96CF-786865657BD0}" type="presParOf" srcId="{2A41AC36-16C1-4AB0-88BD-9643F4B6E66C}" destId="{E0B04C30-2AA0-4533-8A1C-6A7E51A7EB0D}" srcOrd="1" destOrd="0" presId="urn:microsoft.com/office/officeart/2008/layout/VerticalCurvedList"/>
    <dgm:cxn modelId="{F2DAF6DF-AD8D-4400-993D-A359F16C84F9}" type="presParOf" srcId="{2A41AC36-16C1-4AB0-88BD-9643F4B6E66C}" destId="{15163DFE-BA69-40A9-A660-C884D54FA041}" srcOrd="2" destOrd="0" presId="urn:microsoft.com/office/officeart/2008/layout/VerticalCurvedList"/>
    <dgm:cxn modelId="{4F26CE1C-2302-475F-808B-454CC06C78AD}" type="presParOf" srcId="{2A41AC36-16C1-4AB0-88BD-9643F4B6E66C}" destId="{E9201F79-F61C-4620-8C5C-075574B1C4CB}" srcOrd="3" destOrd="0" presId="urn:microsoft.com/office/officeart/2008/layout/VerticalCurvedList"/>
    <dgm:cxn modelId="{7F29327E-3D1F-4C1E-B4C7-F3E57349D1CE}" type="presParOf" srcId="{5CF5E576-8B2E-4516-994C-B36F66883DC0}" destId="{5208B847-870C-435D-86AC-0FB699669107}" srcOrd="1" destOrd="0" presId="urn:microsoft.com/office/officeart/2008/layout/VerticalCurvedList"/>
    <dgm:cxn modelId="{ECA8337A-2666-49F7-ABEA-2D75DB14868A}" type="presParOf" srcId="{5CF5E576-8B2E-4516-994C-B36F66883DC0}" destId="{EC6B52BD-37A0-445E-803B-0020C311DAE1}" srcOrd="2" destOrd="0" presId="urn:microsoft.com/office/officeart/2008/layout/VerticalCurvedList"/>
    <dgm:cxn modelId="{F628E83D-1A95-4A8F-A582-0F0EC046C528}" type="presParOf" srcId="{EC6B52BD-37A0-445E-803B-0020C311DAE1}" destId="{B0AEB086-5606-4B30-8269-A4CA9B150407}" srcOrd="0" destOrd="0" presId="urn:microsoft.com/office/officeart/2008/layout/VerticalCurvedList"/>
    <dgm:cxn modelId="{0FD12F89-88F1-490A-AFC3-BD864E3E378A}" type="presParOf" srcId="{5CF5E576-8B2E-4516-994C-B36F66883DC0}" destId="{4FF1F22A-8F1B-47F6-BACF-58C00B70DAF6}" srcOrd="3" destOrd="0" presId="urn:microsoft.com/office/officeart/2008/layout/VerticalCurvedList"/>
    <dgm:cxn modelId="{EE05F92D-EEDD-4190-A43D-300CA303C484}" type="presParOf" srcId="{5CF5E576-8B2E-4516-994C-B36F66883DC0}" destId="{628F0101-CF97-4802-B3C6-D2578346D655}" srcOrd="4" destOrd="0" presId="urn:microsoft.com/office/officeart/2008/layout/VerticalCurvedList"/>
    <dgm:cxn modelId="{7B8D7FDF-9287-4969-856D-61014041A45A}" type="presParOf" srcId="{628F0101-CF97-4802-B3C6-D2578346D655}" destId="{070AF71A-5680-4770-B4BF-A15F921E9B08}" srcOrd="0" destOrd="0" presId="urn:microsoft.com/office/officeart/2008/layout/VerticalCurvedList"/>
    <dgm:cxn modelId="{ECD6057C-9163-44A2-A6F9-6F3A724B3D41}" type="presParOf" srcId="{5CF5E576-8B2E-4516-994C-B36F66883DC0}" destId="{9B7FC719-1725-4BCC-965F-AF19F87332DC}" srcOrd="5" destOrd="0" presId="urn:microsoft.com/office/officeart/2008/layout/VerticalCurvedList"/>
    <dgm:cxn modelId="{696DF97C-09B1-46AF-80AC-C32A3FFD80F7}" type="presParOf" srcId="{5CF5E576-8B2E-4516-994C-B36F66883DC0}" destId="{27F07004-96E6-4A3B-86D7-A97C52226CAC}" srcOrd="6" destOrd="0" presId="urn:microsoft.com/office/officeart/2008/layout/VerticalCurvedList"/>
    <dgm:cxn modelId="{BC6CC937-5756-4509-83BE-3B5A1F52F843}" type="presParOf" srcId="{27F07004-96E6-4A3B-86D7-A97C52226CAC}" destId="{9552F709-BB39-445B-85B3-E5E02EBDCB6F}" srcOrd="0" destOrd="0" presId="urn:microsoft.com/office/officeart/2008/layout/VerticalCurvedList"/>
    <dgm:cxn modelId="{5E925776-9064-4997-93DC-5E1492CC291A}" type="presParOf" srcId="{5CF5E576-8B2E-4516-994C-B36F66883DC0}" destId="{69D64B21-9D6D-4EA7-A006-6022571EF2CB}" srcOrd="7" destOrd="0" presId="urn:microsoft.com/office/officeart/2008/layout/VerticalCurvedList"/>
    <dgm:cxn modelId="{D551BA70-A244-4F61-A144-3D82B0585731}" type="presParOf" srcId="{5CF5E576-8B2E-4516-994C-B36F66883DC0}" destId="{86AE8C96-20DC-45B2-876D-7C7281E541C2}" srcOrd="8" destOrd="0" presId="urn:microsoft.com/office/officeart/2008/layout/VerticalCurvedList"/>
    <dgm:cxn modelId="{8FB7C0C5-B99D-4C8F-B733-0767130D4A11}" type="presParOf" srcId="{86AE8C96-20DC-45B2-876D-7C7281E541C2}" destId="{7C321854-7B64-455F-BCBA-291649DF598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4F8036-938F-4F88-AED8-923A609C7989}" type="doc">
      <dgm:prSet loTypeId="urn:microsoft.com/office/officeart/2005/8/layout/default" loCatId="list" qsTypeId="urn:microsoft.com/office/officeart/2005/8/quickstyle/simple4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75FA8DDB-4B6E-4FEE-A9AD-7A2BED9EB0FD}">
      <dgm:prSet phldrT="[Text]" custT="1"/>
      <dgm:spPr/>
      <dgm:t>
        <a:bodyPr/>
        <a:lstStyle/>
        <a:p>
          <a:r>
            <a:rPr lang="en-US" sz="2400" b="1" dirty="0"/>
            <a:t>Total healthcare expenditures</a:t>
          </a:r>
        </a:p>
      </dgm:t>
    </dgm:pt>
    <dgm:pt modelId="{9E371E73-9841-4D11-8BDD-4102444A931C}" type="parTrans" cxnId="{02ABF2DB-D00A-4CF7-9F52-6192E637D861}">
      <dgm:prSet/>
      <dgm:spPr/>
      <dgm:t>
        <a:bodyPr/>
        <a:lstStyle/>
        <a:p>
          <a:endParaRPr lang="en-US" sz="2800"/>
        </a:p>
      </dgm:t>
    </dgm:pt>
    <dgm:pt modelId="{E65EDD90-0E50-4BC0-B4AE-A9BDED4D6BAB}" type="sibTrans" cxnId="{02ABF2DB-D00A-4CF7-9F52-6192E637D861}">
      <dgm:prSet/>
      <dgm:spPr/>
      <dgm:t>
        <a:bodyPr/>
        <a:lstStyle/>
        <a:p>
          <a:endParaRPr lang="en-US" sz="2800"/>
        </a:p>
      </dgm:t>
    </dgm:pt>
    <dgm:pt modelId="{696655EC-498A-4F7D-9681-AAAF75A2AAEB}">
      <dgm:prSet phldrT="[Text]" custT="1"/>
      <dgm:spPr/>
      <dgm:t>
        <a:bodyPr/>
        <a:lstStyle/>
        <a:p>
          <a:r>
            <a:rPr lang="en-US" sz="2400" dirty="0"/>
            <a:t>Increased from $8.8 billion to $14.5 billion between 2010-2020 (KFF, 2025)</a:t>
          </a:r>
        </a:p>
      </dgm:t>
    </dgm:pt>
    <dgm:pt modelId="{8FBFAF5F-4358-4777-9595-C948B3642118}" type="parTrans" cxnId="{8FBDED22-8FDD-4497-B545-D7DAD1FFACFD}">
      <dgm:prSet/>
      <dgm:spPr/>
      <dgm:t>
        <a:bodyPr/>
        <a:lstStyle/>
        <a:p>
          <a:endParaRPr lang="en-US"/>
        </a:p>
      </dgm:t>
    </dgm:pt>
    <dgm:pt modelId="{E106B9F6-8E7F-4263-AA68-4B3E20463ACB}" type="sibTrans" cxnId="{8FBDED22-8FDD-4497-B545-D7DAD1FFACFD}">
      <dgm:prSet/>
      <dgm:spPr/>
      <dgm:t>
        <a:bodyPr/>
        <a:lstStyle/>
        <a:p>
          <a:endParaRPr lang="en-US"/>
        </a:p>
      </dgm:t>
    </dgm:pt>
    <dgm:pt modelId="{8A630046-D28D-4525-A154-EE13D4E90730}">
      <dgm:prSet phldrT="[Text]" custT="1"/>
      <dgm:spPr/>
      <dgm:t>
        <a:bodyPr/>
        <a:lstStyle/>
        <a:p>
          <a:r>
            <a:rPr lang="en-US" sz="2400" b="1" dirty="0"/>
            <a:t>Per capita healthcare spending</a:t>
          </a:r>
        </a:p>
      </dgm:t>
    </dgm:pt>
    <dgm:pt modelId="{037622F0-A306-442E-8980-DFC6C0C3F04D}" type="parTrans" cxnId="{11B08FAE-ECA5-43B5-8325-91C5ABD94690}">
      <dgm:prSet/>
      <dgm:spPr/>
      <dgm:t>
        <a:bodyPr/>
        <a:lstStyle/>
        <a:p>
          <a:endParaRPr lang="en-US"/>
        </a:p>
      </dgm:t>
    </dgm:pt>
    <dgm:pt modelId="{F972B86F-8873-46DD-A302-91C7FA0DD1CD}" type="sibTrans" cxnId="{11B08FAE-ECA5-43B5-8325-91C5ABD94690}">
      <dgm:prSet/>
      <dgm:spPr/>
      <dgm:t>
        <a:bodyPr/>
        <a:lstStyle/>
        <a:p>
          <a:endParaRPr lang="en-US"/>
        </a:p>
      </dgm:t>
    </dgm:pt>
    <dgm:pt modelId="{A2F92D41-D949-4037-BF5F-ECB4AF9DAC5B}">
      <dgm:prSet phldrT="[Text]" custT="1"/>
      <dgm:spPr/>
      <dgm:t>
        <a:bodyPr/>
        <a:lstStyle/>
        <a:p>
          <a:r>
            <a:rPr lang="en-US" sz="2400" dirty="0"/>
            <a:t>Increased 9% from 2016 to 2019</a:t>
          </a:r>
        </a:p>
      </dgm:t>
    </dgm:pt>
    <dgm:pt modelId="{5B1DB3F5-782B-482E-8E92-5247A0AC3668}" type="parTrans" cxnId="{1CA4C946-C573-4DFC-939A-FB2D0B4D2E53}">
      <dgm:prSet/>
      <dgm:spPr/>
      <dgm:t>
        <a:bodyPr/>
        <a:lstStyle/>
        <a:p>
          <a:endParaRPr lang="en-US"/>
        </a:p>
      </dgm:t>
    </dgm:pt>
    <dgm:pt modelId="{CE07C1B2-BAB8-4FC3-B6D5-D3615D0A7A9D}" type="sibTrans" cxnId="{1CA4C946-C573-4DFC-939A-FB2D0B4D2E53}">
      <dgm:prSet/>
      <dgm:spPr/>
      <dgm:t>
        <a:bodyPr/>
        <a:lstStyle/>
        <a:p>
          <a:endParaRPr lang="en-US"/>
        </a:p>
      </dgm:t>
    </dgm:pt>
    <dgm:pt modelId="{7633C677-A538-4311-9BB5-5983BEB8028E}">
      <dgm:prSet phldrT="[Text]" custT="1"/>
      <dgm:spPr/>
      <dgm:t>
        <a:bodyPr/>
        <a:lstStyle/>
        <a:p>
          <a:r>
            <a:rPr lang="en-US" sz="2400" dirty="0"/>
            <a:t>Increased 34% from 2019 to 2024</a:t>
          </a:r>
        </a:p>
      </dgm:t>
    </dgm:pt>
    <dgm:pt modelId="{FA420AB7-79CA-4272-83ED-ECCD706E3F8B}" type="parTrans" cxnId="{3F638B5A-5B63-4DFA-9AD6-4F29606BE9E8}">
      <dgm:prSet/>
      <dgm:spPr/>
      <dgm:t>
        <a:bodyPr/>
        <a:lstStyle/>
        <a:p>
          <a:endParaRPr lang="en-US"/>
        </a:p>
      </dgm:t>
    </dgm:pt>
    <dgm:pt modelId="{2E371429-4E78-4940-B0AE-66AF1018D35A}" type="sibTrans" cxnId="{3F638B5A-5B63-4DFA-9AD6-4F29606BE9E8}">
      <dgm:prSet/>
      <dgm:spPr/>
      <dgm:t>
        <a:bodyPr/>
        <a:lstStyle/>
        <a:p>
          <a:endParaRPr lang="en-US"/>
        </a:p>
      </dgm:t>
    </dgm:pt>
    <dgm:pt modelId="{19928BC0-E022-4955-AEAE-BF886715808D}">
      <dgm:prSet phldrT="[Text]" custT="1"/>
      <dgm:spPr/>
      <dgm:t>
        <a:bodyPr/>
        <a:lstStyle/>
        <a:p>
          <a:r>
            <a:rPr lang="en-US" sz="2400" b="1" dirty="0"/>
            <a:t>Healthcare prices</a:t>
          </a:r>
        </a:p>
      </dgm:t>
    </dgm:pt>
    <dgm:pt modelId="{60ABEF6F-E225-4E29-98CF-B5F057F64149}" type="sibTrans" cxnId="{732BE037-3D1C-4BC0-9214-E37C5E33DE00}">
      <dgm:prSet/>
      <dgm:spPr/>
      <dgm:t>
        <a:bodyPr/>
        <a:lstStyle/>
        <a:p>
          <a:endParaRPr lang="en-US"/>
        </a:p>
      </dgm:t>
    </dgm:pt>
    <dgm:pt modelId="{08F8B792-2945-440B-9070-FFAC3BE40F58}" type="parTrans" cxnId="{732BE037-3D1C-4BC0-9214-E37C5E33DE00}">
      <dgm:prSet/>
      <dgm:spPr/>
      <dgm:t>
        <a:bodyPr/>
        <a:lstStyle/>
        <a:p>
          <a:endParaRPr lang="en-US"/>
        </a:p>
      </dgm:t>
    </dgm:pt>
    <dgm:pt modelId="{8670D551-3A24-414A-B52E-0887C03EB3B9}">
      <dgm:prSet phldrT="[Text]" custT="1"/>
      <dgm:spPr/>
      <dgm:t>
        <a:bodyPr/>
        <a:lstStyle/>
        <a:p>
          <a:r>
            <a:rPr lang="en-US" sz="2400" dirty="0"/>
            <a:t>Hospital costs rose 7% in 2023 (compared to 3% for all goods and services in the US)</a:t>
          </a:r>
        </a:p>
      </dgm:t>
    </dgm:pt>
    <dgm:pt modelId="{4BCA5475-E44F-4289-A5DF-C5389F7C258C}" type="sibTrans" cxnId="{37CE60BF-152A-4392-BE83-4BB26974BB29}">
      <dgm:prSet/>
      <dgm:spPr/>
      <dgm:t>
        <a:bodyPr/>
        <a:lstStyle/>
        <a:p>
          <a:endParaRPr lang="en-US"/>
        </a:p>
      </dgm:t>
    </dgm:pt>
    <dgm:pt modelId="{D01C68CB-3387-4790-88B3-5CDDA91A8F85}" type="parTrans" cxnId="{37CE60BF-152A-4392-BE83-4BB26974BB29}">
      <dgm:prSet/>
      <dgm:spPr/>
      <dgm:t>
        <a:bodyPr/>
        <a:lstStyle/>
        <a:p>
          <a:endParaRPr lang="en-US"/>
        </a:p>
      </dgm:t>
    </dgm:pt>
    <dgm:pt modelId="{27725611-C07B-46E2-AE68-EC3AF7F6FF74}">
      <dgm:prSet phldrT="[Text]" custT="1"/>
      <dgm:spPr/>
      <dgm:t>
        <a:bodyPr/>
        <a:lstStyle/>
        <a:p>
          <a:r>
            <a:rPr lang="en-US" sz="2400" b="1" dirty="0"/>
            <a:t>Per-person spending </a:t>
          </a:r>
        </a:p>
      </dgm:t>
    </dgm:pt>
    <dgm:pt modelId="{A95D30E3-4C02-4F6F-9E29-7AAEE803F1C3}" type="sibTrans" cxnId="{F2BFFAA7-9B53-4847-978C-BED150CE3EF7}">
      <dgm:prSet/>
      <dgm:spPr/>
      <dgm:t>
        <a:bodyPr/>
        <a:lstStyle/>
        <a:p>
          <a:endParaRPr lang="en-US"/>
        </a:p>
      </dgm:t>
    </dgm:pt>
    <dgm:pt modelId="{0676CE7B-97E5-4068-893E-654E316204AA}" type="parTrans" cxnId="{F2BFFAA7-9B53-4847-978C-BED150CE3EF7}">
      <dgm:prSet/>
      <dgm:spPr/>
      <dgm:t>
        <a:bodyPr/>
        <a:lstStyle/>
        <a:p>
          <a:endParaRPr lang="en-US"/>
        </a:p>
      </dgm:t>
    </dgm:pt>
    <dgm:pt modelId="{BB8C6AF2-57A4-45FE-B94E-B3F5A0C27891}">
      <dgm:prSet phldrT="[Text]" custT="1"/>
      <dgm:spPr/>
      <dgm:t>
        <a:bodyPr/>
        <a:lstStyle/>
        <a:p>
          <a:r>
            <a:rPr lang="en-US" sz="2400" dirty="0"/>
            <a:t>Home health: +275% from 2000 – 2019 </a:t>
          </a:r>
        </a:p>
      </dgm:t>
    </dgm:pt>
    <dgm:pt modelId="{36F01842-F3BF-4B40-9092-6E743AB9F0F9}" type="sibTrans" cxnId="{B7603144-24F6-42CF-80D0-EC9B966A6D29}">
      <dgm:prSet/>
      <dgm:spPr/>
      <dgm:t>
        <a:bodyPr/>
        <a:lstStyle/>
        <a:p>
          <a:endParaRPr lang="en-US"/>
        </a:p>
      </dgm:t>
    </dgm:pt>
    <dgm:pt modelId="{02055A3A-4279-47D2-9C8E-3557B0601F95}" type="parTrans" cxnId="{B7603144-24F6-42CF-80D0-EC9B966A6D29}">
      <dgm:prSet/>
      <dgm:spPr/>
      <dgm:t>
        <a:bodyPr/>
        <a:lstStyle/>
        <a:p>
          <a:endParaRPr lang="en-US"/>
        </a:p>
      </dgm:t>
    </dgm:pt>
    <dgm:pt modelId="{2485F332-118C-4D39-814B-CFAFCF6A3838}">
      <dgm:prSet phldrT="[Text]" custT="1"/>
      <dgm:spPr/>
      <dgm:t>
        <a:bodyPr/>
        <a:lstStyle/>
        <a:p>
          <a:r>
            <a:rPr lang="en-US" sz="2400" dirty="0"/>
            <a:t>Prescription drug: +50% from 2018 – 2022 </a:t>
          </a:r>
        </a:p>
      </dgm:t>
    </dgm:pt>
    <dgm:pt modelId="{E5A1E7B6-05A4-43F0-B72C-322DBF6E9572}" type="sibTrans" cxnId="{D870ACBF-9029-4897-B30E-5D566647B0B8}">
      <dgm:prSet/>
      <dgm:spPr/>
      <dgm:t>
        <a:bodyPr/>
        <a:lstStyle/>
        <a:p>
          <a:endParaRPr lang="en-US"/>
        </a:p>
      </dgm:t>
    </dgm:pt>
    <dgm:pt modelId="{7BB1DEC1-062C-42CA-BD91-2F1F8F0D2DC3}" type="parTrans" cxnId="{D870ACBF-9029-4897-B30E-5D566647B0B8}">
      <dgm:prSet/>
      <dgm:spPr/>
      <dgm:t>
        <a:bodyPr/>
        <a:lstStyle/>
        <a:p>
          <a:endParaRPr lang="en-US"/>
        </a:p>
      </dgm:t>
    </dgm:pt>
    <dgm:pt modelId="{962B95E3-8BCF-4DDD-A7B7-39E393056BD9}">
      <dgm:prSet phldrT="[Text]" custT="1"/>
      <dgm:spPr/>
      <dgm:t>
        <a:bodyPr/>
        <a:lstStyle/>
        <a:p>
          <a:r>
            <a:rPr lang="en-US" sz="2400" dirty="0"/>
            <a:t>Hospital: +171% from 2000 – 2019 </a:t>
          </a:r>
        </a:p>
      </dgm:t>
    </dgm:pt>
    <dgm:pt modelId="{EF4CF8FB-92D4-4DBF-AEFE-851CBD4B1138}" type="sibTrans" cxnId="{4B2FAF8F-D0BA-4F16-AC2F-989181511361}">
      <dgm:prSet/>
      <dgm:spPr/>
      <dgm:t>
        <a:bodyPr/>
        <a:lstStyle/>
        <a:p>
          <a:endParaRPr lang="en-US"/>
        </a:p>
      </dgm:t>
    </dgm:pt>
    <dgm:pt modelId="{19EF7D31-BAF9-41B6-AAEC-6053FE95AED8}" type="parTrans" cxnId="{4B2FAF8F-D0BA-4F16-AC2F-989181511361}">
      <dgm:prSet/>
      <dgm:spPr/>
      <dgm:t>
        <a:bodyPr/>
        <a:lstStyle/>
        <a:p>
          <a:endParaRPr lang="en-US"/>
        </a:p>
      </dgm:t>
    </dgm:pt>
    <dgm:pt modelId="{182BEAF5-31FB-493D-8979-E9737485AD08}" type="pres">
      <dgm:prSet presAssocID="{E24F8036-938F-4F88-AED8-923A609C7989}" presName="diagram" presStyleCnt="0">
        <dgm:presLayoutVars>
          <dgm:dir/>
          <dgm:resizeHandles val="exact"/>
        </dgm:presLayoutVars>
      </dgm:prSet>
      <dgm:spPr/>
    </dgm:pt>
    <dgm:pt modelId="{562C72EE-DC6F-4BB0-BAB6-FCFE41EED6F0}" type="pres">
      <dgm:prSet presAssocID="{75FA8DDB-4B6E-4FEE-A9AD-7A2BED9EB0FD}" presName="node" presStyleLbl="node1" presStyleIdx="0" presStyleCnt="4">
        <dgm:presLayoutVars>
          <dgm:bulletEnabled val="1"/>
        </dgm:presLayoutVars>
      </dgm:prSet>
      <dgm:spPr/>
    </dgm:pt>
    <dgm:pt modelId="{7FC66672-89C1-496F-9828-20AD7B014AE0}" type="pres">
      <dgm:prSet presAssocID="{E65EDD90-0E50-4BC0-B4AE-A9BDED4D6BAB}" presName="sibTrans" presStyleCnt="0"/>
      <dgm:spPr/>
    </dgm:pt>
    <dgm:pt modelId="{D7A022CB-F5EA-4FF4-9B4F-17EBF704C3CC}" type="pres">
      <dgm:prSet presAssocID="{8A630046-D28D-4525-A154-EE13D4E90730}" presName="node" presStyleLbl="node1" presStyleIdx="1" presStyleCnt="4">
        <dgm:presLayoutVars>
          <dgm:bulletEnabled val="1"/>
        </dgm:presLayoutVars>
      </dgm:prSet>
      <dgm:spPr/>
    </dgm:pt>
    <dgm:pt modelId="{DE1C9F9A-1878-4887-9C1B-606936044554}" type="pres">
      <dgm:prSet presAssocID="{F972B86F-8873-46DD-A302-91C7FA0DD1CD}" presName="sibTrans" presStyleCnt="0"/>
      <dgm:spPr/>
    </dgm:pt>
    <dgm:pt modelId="{00F3F34A-12E5-4570-AA7F-38F4C086F2AC}" type="pres">
      <dgm:prSet presAssocID="{19928BC0-E022-4955-AEAE-BF886715808D}" presName="node" presStyleLbl="node1" presStyleIdx="2" presStyleCnt="4">
        <dgm:presLayoutVars>
          <dgm:bulletEnabled val="1"/>
        </dgm:presLayoutVars>
      </dgm:prSet>
      <dgm:spPr/>
    </dgm:pt>
    <dgm:pt modelId="{7580CF70-DDB5-437F-8BF6-B3D2C3525E57}" type="pres">
      <dgm:prSet presAssocID="{60ABEF6F-E225-4E29-98CF-B5F057F64149}" presName="sibTrans" presStyleCnt="0"/>
      <dgm:spPr/>
    </dgm:pt>
    <dgm:pt modelId="{6905D038-5F99-4593-B1C5-99DDEA38C640}" type="pres">
      <dgm:prSet presAssocID="{27725611-C07B-46E2-AE68-EC3AF7F6FF74}" presName="node" presStyleLbl="node1" presStyleIdx="3" presStyleCnt="4">
        <dgm:presLayoutVars>
          <dgm:bulletEnabled val="1"/>
        </dgm:presLayoutVars>
      </dgm:prSet>
      <dgm:spPr/>
    </dgm:pt>
  </dgm:ptLst>
  <dgm:cxnLst>
    <dgm:cxn modelId="{FA9D2C08-061D-4D9A-BB28-FDFBC8FA67D9}" type="presOf" srcId="{962B95E3-8BCF-4DDD-A7B7-39E393056BD9}" destId="{6905D038-5F99-4593-B1C5-99DDEA38C640}" srcOrd="0" destOrd="3" presId="urn:microsoft.com/office/officeart/2005/8/layout/default"/>
    <dgm:cxn modelId="{8FBDED22-8FDD-4497-B545-D7DAD1FFACFD}" srcId="{75FA8DDB-4B6E-4FEE-A9AD-7A2BED9EB0FD}" destId="{696655EC-498A-4F7D-9681-AAAF75A2AAEB}" srcOrd="0" destOrd="0" parTransId="{8FBFAF5F-4358-4777-9595-C948B3642118}" sibTransId="{E106B9F6-8E7F-4263-AA68-4B3E20463ACB}"/>
    <dgm:cxn modelId="{732BE037-3D1C-4BC0-9214-E37C5E33DE00}" srcId="{E24F8036-938F-4F88-AED8-923A609C7989}" destId="{19928BC0-E022-4955-AEAE-BF886715808D}" srcOrd="2" destOrd="0" parTransId="{08F8B792-2945-440B-9070-FFAC3BE40F58}" sibTransId="{60ABEF6F-E225-4E29-98CF-B5F057F64149}"/>
    <dgm:cxn modelId="{B7603144-24F6-42CF-80D0-EC9B966A6D29}" srcId="{27725611-C07B-46E2-AE68-EC3AF7F6FF74}" destId="{BB8C6AF2-57A4-45FE-B94E-B3F5A0C27891}" srcOrd="0" destOrd="0" parTransId="{02055A3A-4279-47D2-9C8E-3557B0601F95}" sibTransId="{36F01842-F3BF-4B40-9092-6E743AB9F0F9}"/>
    <dgm:cxn modelId="{1CA4C946-C573-4DFC-939A-FB2D0B4D2E53}" srcId="{8A630046-D28D-4525-A154-EE13D4E90730}" destId="{A2F92D41-D949-4037-BF5F-ECB4AF9DAC5B}" srcOrd="0" destOrd="0" parTransId="{5B1DB3F5-782B-482E-8E92-5247A0AC3668}" sibTransId="{CE07C1B2-BAB8-4FC3-B6D5-D3615D0A7A9D}"/>
    <dgm:cxn modelId="{8C9E3B6B-ADB1-433A-980C-B7DFFC484F10}" type="presOf" srcId="{7633C677-A538-4311-9BB5-5983BEB8028E}" destId="{D7A022CB-F5EA-4FF4-9B4F-17EBF704C3CC}" srcOrd="0" destOrd="2" presId="urn:microsoft.com/office/officeart/2005/8/layout/default"/>
    <dgm:cxn modelId="{4FF07170-DF44-4F07-84B3-4C6252D230FB}" type="presOf" srcId="{8A630046-D28D-4525-A154-EE13D4E90730}" destId="{D7A022CB-F5EA-4FF4-9B4F-17EBF704C3CC}" srcOrd="0" destOrd="0" presId="urn:microsoft.com/office/officeart/2005/8/layout/default"/>
    <dgm:cxn modelId="{499CAF77-30D6-404D-A781-7FA75CE73A6E}" type="presOf" srcId="{2485F332-118C-4D39-814B-CFAFCF6A3838}" destId="{6905D038-5F99-4593-B1C5-99DDEA38C640}" srcOrd="0" destOrd="2" presId="urn:microsoft.com/office/officeart/2005/8/layout/default"/>
    <dgm:cxn modelId="{3F638B5A-5B63-4DFA-9AD6-4F29606BE9E8}" srcId="{8A630046-D28D-4525-A154-EE13D4E90730}" destId="{7633C677-A538-4311-9BB5-5983BEB8028E}" srcOrd="1" destOrd="0" parTransId="{FA420AB7-79CA-4272-83ED-ECCD706E3F8B}" sibTransId="{2E371429-4E78-4940-B0AE-66AF1018D35A}"/>
    <dgm:cxn modelId="{9A13637B-BC20-45CC-98B1-7CE4DE4CD8EC}" type="presOf" srcId="{27725611-C07B-46E2-AE68-EC3AF7F6FF74}" destId="{6905D038-5F99-4593-B1C5-99DDEA38C640}" srcOrd="0" destOrd="0" presId="urn:microsoft.com/office/officeart/2005/8/layout/default"/>
    <dgm:cxn modelId="{34A84C7B-F03B-443F-9E6E-40AC529CD452}" type="presOf" srcId="{A2F92D41-D949-4037-BF5F-ECB4AF9DAC5B}" destId="{D7A022CB-F5EA-4FF4-9B4F-17EBF704C3CC}" srcOrd="0" destOrd="1" presId="urn:microsoft.com/office/officeart/2005/8/layout/default"/>
    <dgm:cxn modelId="{A7D4627C-594E-47E8-AF19-9FF00200A078}" type="presOf" srcId="{696655EC-498A-4F7D-9681-AAAF75A2AAEB}" destId="{562C72EE-DC6F-4BB0-BAB6-FCFE41EED6F0}" srcOrd="0" destOrd="1" presId="urn:microsoft.com/office/officeart/2005/8/layout/default"/>
    <dgm:cxn modelId="{4B2FAF8F-D0BA-4F16-AC2F-989181511361}" srcId="{27725611-C07B-46E2-AE68-EC3AF7F6FF74}" destId="{962B95E3-8BCF-4DDD-A7B7-39E393056BD9}" srcOrd="2" destOrd="0" parTransId="{19EF7D31-BAF9-41B6-AAEC-6053FE95AED8}" sibTransId="{EF4CF8FB-92D4-4DBF-AEFE-851CBD4B1138}"/>
    <dgm:cxn modelId="{01CD2E95-6847-4596-B9CB-C66507555A49}" type="presOf" srcId="{19928BC0-E022-4955-AEAE-BF886715808D}" destId="{00F3F34A-12E5-4570-AA7F-38F4C086F2AC}" srcOrd="0" destOrd="0" presId="urn:microsoft.com/office/officeart/2005/8/layout/default"/>
    <dgm:cxn modelId="{F2BFFAA7-9B53-4847-978C-BED150CE3EF7}" srcId="{E24F8036-938F-4F88-AED8-923A609C7989}" destId="{27725611-C07B-46E2-AE68-EC3AF7F6FF74}" srcOrd="3" destOrd="0" parTransId="{0676CE7B-97E5-4068-893E-654E316204AA}" sibTransId="{A95D30E3-4C02-4F6F-9E29-7AAEE803F1C3}"/>
    <dgm:cxn modelId="{11B08FAE-ECA5-43B5-8325-91C5ABD94690}" srcId="{E24F8036-938F-4F88-AED8-923A609C7989}" destId="{8A630046-D28D-4525-A154-EE13D4E90730}" srcOrd="1" destOrd="0" parTransId="{037622F0-A306-442E-8980-DFC6C0C3F04D}" sibTransId="{F972B86F-8873-46DD-A302-91C7FA0DD1CD}"/>
    <dgm:cxn modelId="{37CE60BF-152A-4392-BE83-4BB26974BB29}" srcId="{19928BC0-E022-4955-AEAE-BF886715808D}" destId="{8670D551-3A24-414A-B52E-0887C03EB3B9}" srcOrd="0" destOrd="0" parTransId="{D01C68CB-3387-4790-88B3-5CDDA91A8F85}" sibTransId="{4BCA5475-E44F-4289-A5DF-C5389F7C258C}"/>
    <dgm:cxn modelId="{D870ACBF-9029-4897-B30E-5D566647B0B8}" srcId="{27725611-C07B-46E2-AE68-EC3AF7F6FF74}" destId="{2485F332-118C-4D39-814B-CFAFCF6A3838}" srcOrd="1" destOrd="0" parTransId="{7BB1DEC1-062C-42CA-BD91-2F1F8F0D2DC3}" sibTransId="{E5A1E7B6-05A4-43F0-B72C-322DBF6E9572}"/>
    <dgm:cxn modelId="{85559FD8-78B6-477B-8827-54F5E0B27C4D}" type="presOf" srcId="{E24F8036-938F-4F88-AED8-923A609C7989}" destId="{182BEAF5-31FB-493D-8979-E9737485AD08}" srcOrd="0" destOrd="0" presId="urn:microsoft.com/office/officeart/2005/8/layout/default"/>
    <dgm:cxn modelId="{02ABF2DB-D00A-4CF7-9F52-6192E637D861}" srcId="{E24F8036-938F-4F88-AED8-923A609C7989}" destId="{75FA8DDB-4B6E-4FEE-A9AD-7A2BED9EB0FD}" srcOrd="0" destOrd="0" parTransId="{9E371E73-9841-4D11-8BDD-4102444A931C}" sibTransId="{E65EDD90-0E50-4BC0-B4AE-A9BDED4D6BAB}"/>
    <dgm:cxn modelId="{EB7393DC-421D-4344-8F19-D85A65850DFA}" type="presOf" srcId="{BB8C6AF2-57A4-45FE-B94E-B3F5A0C27891}" destId="{6905D038-5F99-4593-B1C5-99DDEA38C640}" srcOrd="0" destOrd="1" presId="urn:microsoft.com/office/officeart/2005/8/layout/default"/>
    <dgm:cxn modelId="{41536DE6-BB10-400C-A1D4-F24A374B1FBA}" type="presOf" srcId="{8670D551-3A24-414A-B52E-0887C03EB3B9}" destId="{00F3F34A-12E5-4570-AA7F-38F4C086F2AC}" srcOrd="0" destOrd="1" presId="urn:microsoft.com/office/officeart/2005/8/layout/default"/>
    <dgm:cxn modelId="{BA40D6E7-1184-4837-9E47-922576BE06A0}" type="presOf" srcId="{75FA8DDB-4B6E-4FEE-A9AD-7A2BED9EB0FD}" destId="{562C72EE-DC6F-4BB0-BAB6-FCFE41EED6F0}" srcOrd="0" destOrd="0" presId="urn:microsoft.com/office/officeart/2005/8/layout/default"/>
    <dgm:cxn modelId="{FB27F927-BD82-4D13-95BC-70D5F5AA35EF}" type="presParOf" srcId="{182BEAF5-31FB-493D-8979-E9737485AD08}" destId="{562C72EE-DC6F-4BB0-BAB6-FCFE41EED6F0}" srcOrd="0" destOrd="0" presId="urn:microsoft.com/office/officeart/2005/8/layout/default"/>
    <dgm:cxn modelId="{876CC4EE-BBCE-4816-890A-8FD8A42D78AE}" type="presParOf" srcId="{182BEAF5-31FB-493D-8979-E9737485AD08}" destId="{7FC66672-89C1-496F-9828-20AD7B014AE0}" srcOrd="1" destOrd="0" presId="urn:microsoft.com/office/officeart/2005/8/layout/default"/>
    <dgm:cxn modelId="{8FD18205-4A8F-43D3-9B51-D8529963A4A0}" type="presParOf" srcId="{182BEAF5-31FB-493D-8979-E9737485AD08}" destId="{D7A022CB-F5EA-4FF4-9B4F-17EBF704C3CC}" srcOrd="2" destOrd="0" presId="urn:microsoft.com/office/officeart/2005/8/layout/default"/>
    <dgm:cxn modelId="{211FF02A-7063-4EA8-B691-63BEA609943E}" type="presParOf" srcId="{182BEAF5-31FB-493D-8979-E9737485AD08}" destId="{DE1C9F9A-1878-4887-9C1B-606936044554}" srcOrd="3" destOrd="0" presId="urn:microsoft.com/office/officeart/2005/8/layout/default"/>
    <dgm:cxn modelId="{58C7C544-4059-4601-BB0F-8051208F3B92}" type="presParOf" srcId="{182BEAF5-31FB-493D-8979-E9737485AD08}" destId="{00F3F34A-12E5-4570-AA7F-38F4C086F2AC}" srcOrd="4" destOrd="0" presId="urn:microsoft.com/office/officeart/2005/8/layout/default"/>
    <dgm:cxn modelId="{0065CD3A-C866-4207-9F5F-FA6DFC8C1DC0}" type="presParOf" srcId="{182BEAF5-31FB-493D-8979-E9737485AD08}" destId="{7580CF70-DDB5-437F-8BF6-B3D2C3525E57}" srcOrd="5" destOrd="0" presId="urn:microsoft.com/office/officeart/2005/8/layout/default"/>
    <dgm:cxn modelId="{7C6CC394-979A-49DA-9D38-1E417F810C5D}" type="presParOf" srcId="{182BEAF5-31FB-493D-8979-E9737485AD08}" destId="{6905D038-5F99-4593-B1C5-99DDEA38C64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05F130-76CC-4784-97C1-6CF8DAACD5FD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7075363-9627-41E2-9657-6B9C4EA1D0AB}">
      <dgm:prSet phldrT="[Text]"/>
      <dgm:spPr/>
      <dgm:t>
        <a:bodyPr/>
        <a:lstStyle/>
        <a:p>
          <a:r>
            <a:rPr lang="en-US" dirty="0"/>
            <a:t>Total Spent (Average Wages * Number of Workers): </a:t>
          </a:r>
          <a:r>
            <a:rPr lang="en-US" b="1" dirty="0"/>
            <a:t>Overall</a:t>
          </a:r>
        </a:p>
      </dgm:t>
    </dgm:pt>
    <dgm:pt modelId="{1BAE9358-4519-4BC6-B22D-A36A1A12CE76}" type="parTrans" cxnId="{0C021608-5AC3-4467-82F4-58117D256A4D}">
      <dgm:prSet/>
      <dgm:spPr/>
      <dgm:t>
        <a:bodyPr/>
        <a:lstStyle/>
        <a:p>
          <a:endParaRPr lang="en-US"/>
        </a:p>
      </dgm:t>
    </dgm:pt>
    <dgm:pt modelId="{6FEB2F22-E5E0-4106-B030-8965D7FFC85E}" type="sibTrans" cxnId="{0C021608-5AC3-4467-82F4-58117D256A4D}">
      <dgm:prSet/>
      <dgm:spPr/>
      <dgm:t>
        <a:bodyPr/>
        <a:lstStyle/>
        <a:p>
          <a:endParaRPr lang="en-US"/>
        </a:p>
      </dgm:t>
    </dgm:pt>
    <dgm:pt modelId="{3BC61D9D-AE31-4AA1-83D9-8D127526CA41}">
      <dgm:prSet phldrT="[Text]"/>
      <dgm:spPr/>
      <dgm:t>
        <a:bodyPr/>
        <a:lstStyle/>
        <a:p>
          <a:r>
            <a:rPr lang="en-US" dirty="0"/>
            <a:t>$26.2 billion to $49.38 billion </a:t>
          </a:r>
        </a:p>
      </dgm:t>
    </dgm:pt>
    <dgm:pt modelId="{465F4B77-BCE0-4A34-9F2B-E1B08202EB04}" type="parTrans" cxnId="{C6CDA96A-A125-45E9-AB3D-1371F380EFAA}">
      <dgm:prSet/>
      <dgm:spPr/>
      <dgm:t>
        <a:bodyPr/>
        <a:lstStyle/>
        <a:p>
          <a:endParaRPr lang="en-US"/>
        </a:p>
      </dgm:t>
    </dgm:pt>
    <dgm:pt modelId="{00F36EF6-57A6-412C-B973-4A615A8A83A2}" type="sibTrans" cxnId="{C6CDA96A-A125-45E9-AB3D-1371F380EFAA}">
      <dgm:prSet/>
      <dgm:spPr/>
      <dgm:t>
        <a:bodyPr/>
        <a:lstStyle/>
        <a:p>
          <a:endParaRPr lang="en-US"/>
        </a:p>
      </dgm:t>
    </dgm:pt>
    <dgm:pt modelId="{B99B0995-F086-4448-9B32-3B0115582B38}">
      <dgm:prSet phldrT="[Text]"/>
      <dgm:spPr/>
      <dgm:t>
        <a:bodyPr/>
        <a:lstStyle/>
        <a:p>
          <a:r>
            <a:rPr lang="en-US" dirty="0"/>
            <a:t>88% growth (2015 – 2024)</a:t>
          </a:r>
        </a:p>
      </dgm:t>
    </dgm:pt>
    <dgm:pt modelId="{C9A4D47E-2F07-4CA6-88BD-8EB83CD04FFD}" type="parTrans" cxnId="{CF1BDBC3-ACEB-4029-B591-3032F0FD24DB}">
      <dgm:prSet/>
      <dgm:spPr/>
      <dgm:t>
        <a:bodyPr/>
        <a:lstStyle/>
        <a:p>
          <a:endParaRPr lang="en-US"/>
        </a:p>
      </dgm:t>
    </dgm:pt>
    <dgm:pt modelId="{224EC9D0-ADD4-4C4B-B856-B8786DC3FDB9}" type="sibTrans" cxnId="{CF1BDBC3-ACEB-4029-B591-3032F0FD24DB}">
      <dgm:prSet/>
      <dgm:spPr/>
      <dgm:t>
        <a:bodyPr/>
        <a:lstStyle/>
        <a:p>
          <a:endParaRPr lang="en-US"/>
        </a:p>
      </dgm:t>
    </dgm:pt>
    <dgm:pt modelId="{350F669B-BFF9-411E-AE4B-62BB029924D5}">
      <dgm:prSet phldrT="[Text]"/>
      <dgm:spPr/>
      <dgm:t>
        <a:bodyPr/>
        <a:lstStyle/>
        <a:p>
          <a:r>
            <a:rPr lang="en-US" dirty="0"/>
            <a:t>Healthcare Support Occupations</a:t>
          </a:r>
        </a:p>
      </dgm:t>
    </dgm:pt>
    <dgm:pt modelId="{21C705FC-F0BA-4D2A-BE8E-63FF843CD395}" type="parTrans" cxnId="{9760BF69-6C8C-471A-9A8F-5702D9CF0DFE}">
      <dgm:prSet/>
      <dgm:spPr/>
      <dgm:t>
        <a:bodyPr/>
        <a:lstStyle/>
        <a:p>
          <a:endParaRPr lang="en-US"/>
        </a:p>
      </dgm:t>
    </dgm:pt>
    <dgm:pt modelId="{7AC0AAD1-6072-4C6E-804C-F3F0102C8301}" type="sibTrans" cxnId="{9760BF69-6C8C-471A-9A8F-5702D9CF0DFE}">
      <dgm:prSet/>
      <dgm:spPr/>
      <dgm:t>
        <a:bodyPr/>
        <a:lstStyle/>
        <a:p>
          <a:endParaRPr lang="en-US"/>
        </a:p>
      </dgm:t>
    </dgm:pt>
    <dgm:pt modelId="{18F4D77C-83CE-4DD6-8C5C-7F3A3A95A7ED}">
      <dgm:prSet phldrT="[Text]"/>
      <dgm:spPr/>
      <dgm:t>
        <a:bodyPr/>
        <a:lstStyle/>
        <a:p>
          <a:r>
            <a:rPr lang="en-US" dirty="0"/>
            <a:t>Healthcare Practitioners &amp; Technical Occupations</a:t>
          </a:r>
        </a:p>
      </dgm:t>
    </dgm:pt>
    <dgm:pt modelId="{E0FC9D54-D3B1-4270-AE81-83BF80C32451}" type="parTrans" cxnId="{6AAAF944-3CA9-4E5E-9D15-683FC46315FD}">
      <dgm:prSet/>
      <dgm:spPr/>
      <dgm:t>
        <a:bodyPr/>
        <a:lstStyle/>
        <a:p>
          <a:endParaRPr lang="en-US"/>
        </a:p>
      </dgm:t>
    </dgm:pt>
    <dgm:pt modelId="{18289927-E53F-4FF2-B28A-4566A4F61C2F}" type="sibTrans" cxnId="{6AAAF944-3CA9-4E5E-9D15-683FC46315FD}">
      <dgm:prSet/>
      <dgm:spPr/>
      <dgm:t>
        <a:bodyPr/>
        <a:lstStyle/>
        <a:p>
          <a:endParaRPr lang="en-US"/>
        </a:p>
      </dgm:t>
    </dgm:pt>
    <dgm:pt modelId="{6D03696E-502E-4836-B30D-E4B992C7DA96}">
      <dgm:prSet phldrT="[Text]"/>
      <dgm:spPr/>
      <dgm:t>
        <a:bodyPr/>
        <a:lstStyle/>
        <a:p>
          <a:r>
            <a:rPr lang="en-US" dirty="0"/>
            <a:t>$2.48 billion to $4.64 billion</a:t>
          </a:r>
        </a:p>
      </dgm:t>
    </dgm:pt>
    <dgm:pt modelId="{FB48154A-5E30-44F2-AC3D-3CFE2D04151C}" type="parTrans" cxnId="{F9EB1E9C-6B69-457E-BB7A-0C036BBBADDC}">
      <dgm:prSet/>
      <dgm:spPr/>
      <dgm:t>
        <a:bodyPr/>
        <a:lstStyle/>
        <a:p>
          <a:endParaRPr lang="en-US"/>
        </a:p>
      </dgm:t>
    </dgm:pt>
    <dgm:pt modelId="{D7EC02D3-B6F0-4FFE-A29C-90418A859FAF}" type="sibTrans" cxnId="{F9EB1E9C-6B69-457E-BB7A-0C036BBBADDC}">
      <dgm:prSet/>
      <dgm:spPr/>
      <dgm:t>
        <a:bodyPr/>
        <a:lstStyle/>
        <a:p>
          <a:endParaRPr lang="en-US"/>
        </a:p>
      </dgm:t>
    </dgm:pt>
    <dgm:pt modelId="{45AE57FF-10DD-40E6-B08E-06D20B1525C4}">
      <dgm:prSet phldrT="[Text]"/>
      <dgm:spPr/>
      <dgm:t>
        <a:bodyPr/>
        <a:lstStyle/>
        <a:p>
          <a:r>
            <a:rPr lang="en-US" dirty="0"/>
            <a:t>87% growth (2015 – 2024)</a:t>
          </a:r>
        </a:p>
      </dgm:t>
    </dgm:pt>
    <dgm:pt modelId="{094F9279-1AF0-4456-911B-0E4CA09E0B41}" type="parTrans" cxnId="{BE08B4B4-6C0D-49FA-B90C-754CB2499D8A}">
      <dgm:prSet/>
      <dgm:spPr/>
      <dgm:t>
        <a:bodyPr/>
        <a:lstStyle/>
        <a:p>
          <a:endParaRPr lang="en-US"/>
        </a:p>
      </dgm:t>
    </dgm:pt>
    <dgm:pt modelId="{157C1FC7-68B4-466C-81A6-9B56BBF1C2CF}" type="sibTrans" cxnId="{BE08B4B4-6C0D-49FA-B90C-754CB2499D8A}">
      <dgm:prSet/>
      <dgm:spPr/>
      <dgm:t>
        <a:bodyPr/>
        <a:lstStyle/>
        <a:p>
          <a:endParaRPr lang="en-US"/>
        </a:p>
      </dgm:t>
    </dgm:pt>
    <dgm:pt modelId="{E48500E0-D5B7-42AC-82AE-C7FF7C7B3018}">
      <dgm:prSet phldrT="[Text]"/>
      <dgm:spPr/>
      <dgm:t>
        <a:bodyPr/>
        <a:lstStyle/>
        <a:p>
          <a:r>
            <a:rPr lang="en-US" dirty="0"/>
            <a:t>$495 million to $1.38 billion</a:t>
          </a:r>
        </a:p>
      </dgm:t>
    </dgm:pt>
    <dgm:pt modelId="{94362506-4A85-43FF-95F9-CB48CB012D83}" type="parTrans" cxnId="{0694FDE3-8551-48F1-961A-1B5221AED4A4}">
      <dgm:prSet/>
      <dgm:spPr/>
      <dgm:t>
        <a:bodyPr/>
        <a:lstStyle/>
        <a:p>
          <a:endParaRPr lang="en-US"/>
        </a:p>
      </dgm:t>
    </dgm:pt>
    <dgm:pt modelId="{A71ACDBE-275B-4B89-8CEC-6CA2578DF280}" type="sibTrans" cxnId="{0694FDE3-8551-48F1-961A-1B5221AED4A4}">
      <dgm:prSet/>
      <dgm:spPr/>
      <dgm:t>
        <a:bodyPr/>
        <a:lstStyle/>
        <a:p>
          <a:endParaRPr lang="en-US"/>
        </a:p>
      </dgm:t>
    </dgm:pt>
    <dgm:pt modelId="{15C277EB-1583-4C87-BFAB-7D09E676D8DA}">
      <dgm:prSet phldrT="[Text]"/>
      <dgm:spPr/>
      <dgm:t>
        <a:bodyPr/>
        <a:lstStyle/>
        <a:p>
          <a:r>
            <a:rPr lang="en-US" dirty="0"/>
            <a:t>179% growth (2015 – 2024)</a:t>
          </a:r>
        </a:p>
      </dgm:t>
    </dgm:pt>
    <dgm:pt modelId="{7EB24880-D8D4-48EE-98CF-67566DB65319}" type="parTrans" cxnId="{1ED89A02-862E-4546-BA3B-291562B6E781}">
      <dgm:prSet/>
      <dgm:spPr/>
      <dgm:t>
        <a:bodyPr/>
        <a:lstStyle/>
        <a:p>
          <a:endParaRPr lang="en-US"/>
        </a:p>
      </dgm:t>
    </dgm:pt>
    <dgm:pt modelId="{C826AF4C-198F-41AF-800E-4C4EA5B7B36E}" type="sibTrans" cxnId="{1ED89A02-862E-4546-BA3B-291562B6E781}">
      <dgm:prSet/>
      <dgm:spPr/>
      <dgm:t>
        <a:bodyPr/>
        <a:lstStyle/>
        <a:p>
          <a:endParaRPr lang="en-US"/>
        </a:p>
      </dgm:t>
    </dgm:pt>
    <dgm:pt modelId="{90F1268D-39D5-4ED9-B8F6-FF054A5DAD79}" type="pres">
      <dgm:prSet presAssocID="{CC05F130-76CC-4784-97C1-6CF8DAACD5FD}" presName="Name0" presStyleCnt="0">
        <dgm:presLayoutVars>
          <dgm:dir/>
          <dgm:animLvl val="lvl"/>
          <dgm:resizeHandles/>
        </dgm:presLayoutVars>
      </dgm:prSet>
      <dgm:spPr/>
    </dgm:pt>
    <dgm:pt modelId="{7152F10E-4BEF-4B35-A949-32EA2EFA20D3}" type="pres">
      <dgm:prSet presAssocID="{57075363-9627-41E2-9657-6B9C4EA1D0AB}" presName="linNode" presStyleCnt="0"/>
      <dgm:spPr/>
    </dgm:pt>
    <dgm:pt modelId="{8FE34054-D756-4310-A738-E1D320222412}" type="pres">
      <dgm:prSet presAssocID="{57075363-9627-41E2-9657-6B9C4EA1D0AB}" presName="parentShp" presStyleLbl="node1" presStyleIdx="0" presStyleCnt="3">
        <dgm:presLayoutVars>
          <dgm:bulletEnabled val="1"/>
        </dgm:presLayoutVars>
      </dgm:prSet>
      <dgm:spPr/>
    </dgm:pt>
    <dgm:pt modelId="{81CF06A5-B380-41D4-8037-661019009651}" type="pres">
      <dgm:prSet presAssocID="{57075363-9627-41E2-9657-6B9C4EA1D0AB}" presName="childShp" presStyleLbl="bgAccFollowNode1" presStyleIdx="0" presStyleCnt="3">
        <dgm:presLayoutVars>
          <dgm:bulletEnabled val="1"/>
        </dgm:presLayoutVars>
      </dgm:prSet>
      <dgm:spPr/>
    </dgm:pt>
    <dgm:pt modelId="{FC627028-224F-48F5-8D31-4CADFBDC3605}" type="pres">
      <dgm:prSet presAssocID="{6FEB2F22-E5E0-4106-B030-8965D7FFC85E}" presName="spacing" presStyleCnt="0"/>
      <dgm:spPr/>
    </dgm:pt>
    <dgm:pt modelId="{68FA0D82-C8FC-446A-87DE-513C75BA7174}" type="pres">
      <dgm:prSet presAssocID="{18F4D77C-83CE-4DD6-8C5C-7F3A3A95A7ED}" presName="linNode" presStyleCnt="0"/>
      <dgm:spPr/>
    </dgm:pt>
    <dgm:pt modelId="{9EC3D6D2-D96C-4E2E-9D04-7D01F91EDAE2}" type="pres">
      <dgm:prSet presAssocID="{18F4D77C-83CE-4DD6-8C5C-7F3A3A95A7ED}" presName="parentShp" presStyleLbl="node1" presStyleIdx="1" presStyleCnt="3">
        <dgm:presLayoutVars>
          <dgm:bulletEnabled val="1"/>
        </dgm:presLayoutVars>
      </dgm:prSet>
      <dgm:spPr/>
    </dgm:pt>
    <dgm:pt modelId="{2F577397-0AEB-4788-A935-D54D8BEE8FA6}" type="pres">
      <dgm:prSet presAssocID="{18F4D77C-83CE-4DD6-8C5C-7F3A3A95A7ED}" presName="childShp" presStyleLbl="bgAccFollowNode1" presStyleIdx="1" presStyleCnt="3">
        <dgm:presLayoutVars>
          <dgm:bulletEnabled val="1"/>
        </dgm:presLayoutVars>
      </dgm:prSet>
      <dgm:spPr/>
    </dgm:pt>
    <dgm:pt modelId="{6AC52A3E-F9F1-4E89-ABBB-65DD22C362E0}" type="pres">
      <dgm:prSet presAssocID="{18289927-E53F-4FF2-B28A-4566A4F61C2F}" presName="spacing" presStyleCnt="0"/>
      <dgm:spPr/>
    </dgm:pt>
    <dgm:pt modelId="{AD669166-EE18-4B9A-8875-20B43F00D1BA}" type="pres">
      <dgm:prSet presAssocID="{350F669B-BFF9-411E-AE4B-62BB029924D5}" presName="linNode" presStyleCnt="0"/>
      <dgm:spPr/>
    </dgm:pt>
    <dgm:pt modelId="{E69170C3-9B25-4243-992B-F8570743B2EA}" type="pres">
      <dgm:prSet presAssocID="{350F669B-BFF9-411E-AE4B-62BB029924D5}" presName="parentShp" presStyleLbl="node1" presStyleIdx="2" presStyleCnt="3">
        <dgm:presLayoutVars>
          <dgm:bulletEnabled val="1"/>
        </dgm:presLayoutVars>
      </dgm:prSet>
      <dgm:spPr/>
    </dgm:pt>
    <dgm:pt modelId="{48C14612-E420-4BCB-9C76-C35D05B31E70}" type="pres">
      <dgm:prSet presAssocID="{350F669B-BFF9-411E-AE4B-62BB029924D5}" presName="childShp" presStyleLbl="bgAccFollowNode1" presStyleIdx="2" presStyleCnt="3">
        <dgm:presLayoutVars>
          <dgm:bulletEnabled val="1"/>
        </dgm:presLayoutVars>
      </dgm:prSet>
      <dgm:spPr/>
    </dgm:pt>
  </dgm:ptLst>
  <dgm:cxnLst>
    <dgm:cxn modelId="{1ED89A02-862E-4546-BA3B-291562B6E781}" srcId="{350F669B-BFF9-411E-AE4B-62BB029924D5}" destId="{15C277EB-1583-4C87-BFAB-7D09E676D8DA}" srcOrd="1" destOrd="0" parTransId="{7EB24880-D8D4-48EE-98CF-67566DB65319}" sibTransId="{C826AF4C-198F-41AF-800E-4C4EA5B7B36E}"/>
    <dgm:cxn modelId="{0C021608-5AC3-4467-82F4-58117D256A4D}" srcId="{CC05F130-76CC-4784-97C1-6CF8DAACD5FD}" destId="{57075363-9627-41E2-9657-6B9C4EA1D0AB}" srcOrd="0" destOrd="0" parTransId="{1BAE9358-4519-4BC6-B22D-A36A1A12CE76}" sibTransId="{6FEB2F22-E5E0-4106-B030-8965D7FFC85E}"/>
    <dgm:cxn modelId="{69927136-7AC8-493D-9ACD-10D47150A1BF}" type="presOf" srcId="{57075363-9627-41E2-9657-6B9C4EA1D0AB}" destId="{8FE34054-D756-4310-A738-E1D320222412}" srcOrd="0" destOrd="0" presId="urn:microsoft.com/office/officeart/2005/8/layout/vList6"/>
    <dgm:cxn modelId="{6AAAF944-3CA9-4E5E-9D15-683FC46315FD}" srcId="{CC05F130-76CC-4784-97C1-6CF8DAACD5FD}" destId="{18F4D77C-83CE-4DD6-8C5C-7F3A3A95A7ED}" srcOrd="1" destOrd="0" parTransId="{E0FC9D54-D3B1-4270-AE81-83BF80C32451}" sibTransId="{18289927-E53F-4FF2-B28A-4566A4F61C2F}"/>
    <dgm:cxn modelId="{F04EB168-AA94-4C57-9876-969515A48DC0}" type="presOf" srcId="{45AE57FF-10DD-40E6-B08E-06D20B1525C4}" destId="{2F577397-0AEB-4788-A935-D54D8BEE8FA6}" srcOrd="0" destOrd="1" presId="urn:microsoft.com/office/officeart/2005/8/layout/vList6"/>
    <dgm:cxn modelId="{9760BF69-6C8C-471A-9A8F-5702D9CF0DFE}" srcId="{CC05F130-76CC-4784-97C1-6CF8DAACD5FD}" destId="{350F669B-BFF9-411E-AE4B-62BB029924D5}" srcOrd="2" destOrd="0" parTransId="{21C705FC-F0BA-4D2A-BE8E-63FF843CD395}" sibTransId="{7AC0AAD1-6072-4C6E-804C-F3F0102C8301}"/>
    <dgm:cxn modelId="{C6CDA96A-A125-45E9-AB3D-1371F380EFAA}" srcId="{57075363-9627-41E2-9657-6B9C4EA1D0AB}" destId="{3BC61D9D-AE31-4AA1-83D9-8D127526CA41}" srcOrd="0" destOrd="0" parTransId="{465F4B77-BCE0-4A34-9F2B-E1B08202EB04}" sibTransId="{00F36EF6-57A6-412C-B973-4A615A8A83A2}"/>
    <dgm:cxn modelId="{71A7FB4C-C7EC-4367-9D5C-03F633C8855C}" type="presOf" srcId="{350F669B-BFF9-411E-AE4B-62BB029924D5}" destId="{E69170C3-9B25-4243-992B-F8570743B2EA}" srcOrd="0" destOrd="0" presId="urn:microsoft.com/office/officeart/2005/8/layout/vList6"/>
    <dgm:cxn modelId="{485F7072-93F3-497C-BCE9-BDC5D7E553F1}" type="presOf" srcId="{15C277EB-1583-4C87-BFAB-7D09E676D8DA}" destId="{48C14612-E420-4BCB-9C76-C35D05B31E70}" srcOrd="0" destOrd="1" presId="urn:microsoft.com/office/officeart/2005/8/layout/vList6"/>
    <dgm:cxn modelId="{FBB6D17C-E9D0-4E4F-A5CF-FDB806AE1A49}" type="presOf" srcId="{6D03696E-502E-4836-B30D-E4B992C7DA96}" destId="{2F577397-0AEB-4788-A935-D54D8BEE8FA6}" srcOrd="0" destOrd="0" presId="urn:microsoft.com/office/officeart/2005/8/layout/vList6"/>
    <dgm:cxn modelId="{BDB22481-499C-4628-BFA9-83818F69BD4C}" type="presOf" srcId="{18F4D77C-83CE-4DD6-8C5C-7F3A3A95A7ED}" destId="{9EC3D6D2-D96C-4E2E-9D04-7D01F91EDAE2}" srcOrd="0" destOrd="0" presId="urn:microsoft.com/office/officeart/2005/8/layout/vList6"/>
    <dgm:cxn modelId="{2F6BD798-E997-44E6-8A0C-871170CC476D}" type="presOf" srcId="{CC05F130-76CC-4784-97C1-6CF8DAACD5FD}" destId="{90F1268D-39D5-4ED9-B8F6-FF054A5DAD79}" srcOrd="0" destOrd="0" presId="urn:microsoft.com/office/officeart/2005/8/layout/vList6"/>
    <dgm:cxn modelId="{F9EB1E9C-6B69-457E-BB7A-0C036BBBADDC}" srcId="{18F4D77C-83CE-4DD6-8C5C-7F3A3A95A7ED}" destId="{6D03696E-502E-4836-B30D-E4B992C7DA96}" srcOrd="0" destOrd="0" parTransId="{FB48154A-5E30-44F2-AC3D-3CFE2D04151C}" sibTransId="{D7EC02D3-B6F0-4FFE-A29C-90418A859FAF}"/>
    <dgm:cxn modelId="{BE08B4B4-6C0D-49FA-B90C-754CB2499D8A}" srcId="{18F4D77C-83CE-4DD6-8C5C-7F3A3A95A7ED}" destId="{45AE57FF-10DD-40E6-B08E-06D20B1525C4}" srcOrd="1" destOrd="0" parTransId="{094F9279-1AF0-4456-911B-0E4CA09E0B41}" sibTransId="{157C1FC7-68B4-466C-81A6-9B56BBF1C2CF}"/>
    <dgm:cxn modelId="{9143EFB4-5007-4F9D-8176-8CE5F9C8AE29}" type="presOf" srcId="{B99B0995-F086-4448-9B32-3B0115582B38}" destId="{81CF06A5-B380-41D4-8037-661019009651}" srcOrd="0" destOrd="1" presId="urn:microsoft.com/office/officeart/2005/8/layout/vList6"/>
    <dgm:cxn modelId="{CF1BDBC3-ACEB-4029-B591-3032F0FD24DB}" srcId="{57075363-9627-41E2-9657-6B9C4EA1D0AB}" destId="{B99B0995-F086-4448-9B32-3B0115582B38}" srcOrd="1" destOrd="0" parTransId="{C9A4D47E-2F07-4CA6-88BD-8EB83CD04FFD}" sibTransId="{224EC9D0-ADD4-4C4B-B856-B8786DC3FDB9}"/>
    <dgm:cxn modelId="{CEB029DE-65BC-4627-B90D-4B073D79FE36}" type="presOf" srcId="{E48500E0-D5B7-42AC-82AE-C7FF7C7B3018}" destId="{48C14612-E420-4BCB-9C76-C35D05B31E70}" srcOrd="0" destOrd="0" presId="urn:microsoft.com/office/officeart/2005/8/layout/vList6"/>
    <dgm:cxn modelId="{0694FDE3-8551-48F1-961A-1B5221AED4A4}" srcId="{350F669B-BFF9-411E-AE4B-62BB029924D5}" destId="{E48500E0-D5B7-42AC-82AE-C7FF7C7B3018}" srcOrd="0" destOrd="0" parTransId="{94362506-4A85-43FF-95F9-CB48CB012D83}" sibTransId="{A71ACDBE-275B-4B89-8CEC-6CA2578DF280}"/>
    <dgm:cxn modelId="{48A53FF7-7518-4E11-88AA-65002950E4C5}" type="presOf" srcId="{3BC61D9D-AE31-4AA1-83D9-8D127526CA41}" destId="{81CF06A5-B380-41D4-8037-661019009651}" srcOrd="0" destOrd="0" presId="urn:microsoft.com/office/officeart/2005/8/layout/vList6"/>
    <dgm:cxn modelId="{F93574CC-418B-4D79-A22B-DD7097B63084}" type="presParOf" srcId="{90F1268D-39D5-4ED9-B8F6-FF054A5DAD79}" destId="{7152F10E-4BEF-4B35-A949-32EA2EFA20D3}" srcOrd="0" destOrd="0" presId="urn:microsoft.com/office/officeart/2005/8/layout/vList6"/>
    <dgm:cxn modelId="{0B5B19C7-EA2D-47C9-A7FC-74A58FBE4566}" type="presParOf" srcId="{7152F10E-4BEF-4B35-A949-32EA2EFA20D3}" destId="{8FE34054-D756-4310-A738-E1D320222412}" srcOrd="0" destOrd="0" presId="urn:microsoft.com/office/officeart/2005/8/layout/vList6"/>
    <dgm:cxn modelId="{67B8C3E7-AE7A-45BF-A209-4E3075A2B8E5}" type="presParOf" srcId="{7152F10E-4BEF-4B35-A949-32EA2EFA20D3}" destId="{81CF06A5-B380-41D4-8037-661019009651}" srcOrd="1" destOrd="0" presId="urn:microsoft.com/office/officeart/2005/8/layout/vList6"/>
    <dgm:cxn modelId="{5BB74510-478A-400F-8FBB-D36D32921DB7}" type="presParOf" srcId="{90F1268D-39D5-4ED9-B8F6-FF054A5DAD79}" destId="{FC627028-224F-48F5-8D31-4CADFBDC3605}" srcOrd="1" destOrd="0" presId="urn:microsoft.com/office/officeart/2005/8/layout/vList6"/>
    <dgm:cxn modelId="{7E6CEF6A-9393-4F5E-9A0C-969AB0011DF2}" type="presParOf" srcId="{90F1268D-39D5-4ED9-B8F6-FF054A5DAD79}" destId="{68FA0D82-C8FC-446A-87DE-513C75BA7174}" srcOrd="2" destOrd="0" presId="urn:microsoft.com/office/officeart/2005/8/layout/vList6"/>
    <dgm:cxn modelId="{8E6BAD96-CCAF-4414-B94A-5E880541D859}" type="presParOf" srcId="{68FA0D82-C8FC-446A-87DE-513C75BA7174}" destId="{9EC3D6D2-D96C-4E2E-9D04-7D01F91EDAE2}" srcOrd="0" destOrd="0" presId="urn:microsoft.com/office/officeart/2005/8/layout/vList6"/>
    <dgm:cxn modelId="{FE2E4E7A-3BFE-4C3E-B901-BC1C8FE61B8C}" type="presParOf" srcId="{68FA0D82-C8FC-446A-87DE-513C75BA7174}" destId="{2F577397-0AEB-4788-A935-D54D8BEE8FA6}" srcOrd="1" destOrd="0" presId="urn:microsoft.com/office/officeart/2005/8/layout/vList6"/>
    <dgm:cxn modelId="{5824BEE7-2C5B-4FDF-998D-F1E382BACA1F}" type="presParOf" srcId="{90F1268D-39D5-4ED9-B8F6-FF054A5DAD79}" destId="{6AC52A3E-F9F1-4E89-ABBB-65DD22C362E0}" srcOrd="3" destOrd="0" presId="urn:microsoft.com/office/officeart/2005/8/layout/vList6"/>
    <dgm:cxn modelId="{DE6AEFBC-C898-4A67-81F0-BEDD168ACFBC}" type="presParOf" srcId="{90F1268D-39D5-4ED9-B8F6-FF054A5DAD79}" destId="{AD669166-EE18-4B9A-8875-20B43F00D1BA}" srcOrd="4" destOrd="0" presId="urn:microsoft.com/office/officeart/2005/8/layout/vList6"/>
    <dgm:cxn modelId="{282DBB93-C015-4B9B-9540-C163CC505B7E}" type="presParOf" srcId="{AD669166-EE18-4B9A-8875-20B43F00D1BA}" destId="{E69170C3-9B25-4243-992B-F8570743B2EA}" srcOrd="0" destOrd="0" presId="urn:microsoft.com/office/officeart/2005/8/layout/vList6"/>
    <dgm:cxn modelId="{5ECA5740-8C62-4C1A-B9AD-F1C8DEA21398}" type="presParOf" srcId="{AD669166-EE18-4B9A-8875-20B43F00D1BA}" destId="{48C14612-E420-4BCB-9C76-C35D05B31E7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4F289A7-E34D-495E-8CEA-DDBE8F0C5D05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BD4F6B2-BC8C-4776-BF1E-57FF5FCF0271}">
      <dgm:prSet phldrT="[Text]"/>
      <dgm:spPr/>
      <dgm:t>
        <a:bodyPr/>
        <a:lstStyle/>
        <a:p>
          <a:r>
            <a:rPr lang="en-US" dirty="0"/>
            <a:t>Primary Care Professionals SA</a:t>
          </a:r>
        </a:p>
      </dgm:t>
    </dgm:pt>
    <dgm:pt modelId="{8B0B24BF-AA95-469E-A6E0-804F6ED31BF6}" type="parTrans" cxnId="{ADA36862-6865-4178-BC07-39B1E9803804}">
      <dgm:prSet/>
      <dgm:spPr/>
      <dgm:t>
        <a:bodyPr/>
        <a:lstStyle/>
        <a:p>
          <a:endParaRPr lang="en-US"/>
        </a:p>
      </dgm:t>
    </dgm:pt>
    <dgm:pt modelId="{FA343637-04A1-468D-B864-7984F7C82814}" type="sibTrans" cxnId="{ADA36862-6865-4178-BC07-39B1E9803804}">
      <dgm:prSet/>
      <dgm:spPr/>
      <dgm:t>
        <a:bodyPr/>
        <a:lstStyle/>
        <a:p>
          <a:endParaRPr lang="en-US"/>
        </a:p>
      </dgm:t>
    </dgm:pt>
    <dgm:pt modelId="{7F18E774-A382-4627-9FC5-73AF6384A7C2}">
      <dgm:prSet phldrT="[Text]"/>
      <dgm:spPr/>
      <dgm:t>
        <a:bodyPr/>
        <a:lstStyle/>
        <a:p>
          <a:r>
            <a:rPr lang="en-US" dirty="0"/>
            <a:t>Percent of need met 42.53% (2024); 99 practitioners needed to remove shortage</a:t>
          </a:r>
        </a:p>
      </dgm:t>
    </dgm:pt>
    <dgm:pt modelId="{13E8964C-1D57-4521-AB9F-289DF6561889}" type="parTrans" cxnId="{7639B327-CF36-4FDD-B815-046C169BDBDF}">
      <dgm:prSet/>
      <dgm:spPr/>
      <dgm:t>
        <a:bodyPr/>
        <a:lstStyle/>
        <a:p>
          <a:endParaRPr lang="en-US"/>
        </a:p>
      </dgm:t>
    </dgm:pt>
    <dgm:pt modelId="{0E993C1D-B00A-43A3-9E69-BBB1DF908947}" type="sibTrans" cxnId="{7639B327-CF36-4FDD-B815-046C169BDBDF}">
      <dgm:prSet/>
      <dgm:spPr/>
      <dgm:t>
        <a:bodyPr/>
        <a:lstStyle/>
        <a:p>
          <a:endParaRPr lang="en-US"/>
        </a:p>
      </dgm:t>
    </dgm:pt>
    <dgm:pt modelId="{2F2D4762-77F7-459C-9061-960081E8C778}">
      <dgm:prSet phldrT="[Text]"/>
      <dgm:spPr/>
      <dgm:t>
        <a:bodyPr/>
        <a:lstStyle/>
        <a:p>
          <a:r>
            <a:rPr lang="en-US" dirty="0"/>
            <a:t>Dental Care Professionals SA</a:t>
          </a:r>
        </a:p>
      </dgm:t>
    </dgm:pt>
    <dgm:pt modelId="{C5D3D1AA-83C4-482A-AC8F-3ABEBE663CD1}" type="parTrans" cxnId="{4F90CC21-B5FA-42FF-918B-A9E1CCBC6666}">
      <dgm:prSet/>
      <dgm:spPr/>
      <dgm:t>
        <a:bodyPr/>
        <a:lstStyle/>
        <a:p>
          <a:endParaRPr lang="en-US"/>
        </a:p>
      </dgm:t>
    </dgm:pt>
    <dgm:pt modelId="{3264E401-CC98-40CE-8F66-0ECBC2FD7E02}" type="sibTrans" cxnId="{4F90CC21-B5FA-42FF-918B-A9E1CCBC6666}">
      <dgm:prSet/>
      <dgm:spPr/>
      <dgm:t>
        <a:bodyPr/>
        <a:lstStyle/>
        <a:p>
          <a:endParaRPr lang="en-US"/>
        </a:p>
      </dgm:t>
    </dgm:pt>
    <dgm:pt modelId="{4A12F0EB-F4C6-4317-A6FB-899D8F72B60E}">
      <dgm:prSet phldrT="[Text]"/>
      <dgm:spPr/>
      <dgm:t>
        <a:bodyPr/>
        <a:lstStyle/>
        <a:p>
          <a:r>
            <a:rPr lang="en-US" dirty="0"/>
            <a:t>Mental Health Care Professionals SA</a:t>
          </a:r>
        </a:p>
      </dgm:t>
    </dgm:pt>
    <dgm:pt modelId="{C2C48925-06ED-4942-88D7-31E9B9ED1892}" type="parTrans" cxnId="{3A695D29-80B1-47AF-9CE4-31381561FB46}">
      <dgm:prSet/>
      <dgm:spPr/>
      <dgm:t>
        <a:bodyPr/>
        <a:lstStyle/>
        <a:p>
          <a:endParaRPr lang="en-US"/>
        </a:p>
      </dgm:t>
    </dgm:pt>
    <dgm:pt modelId="{AC317C73-855B-488E-B6FA-827E543E1CE0}" type="sibTrans" cxnId="{3A695D29-80B1-47AF-9CE4-31381561FB46}">
      <dgm:prSet/>
      <dgm:spPr/>
      <dgm:t>
        <a:bodyPr/>
        <a:lstStyle/>
        <a:p>
          <a:endParaRPr lang="en-US"/>
        </a:p>
      </dgm:t>
    </dgm:pt>
    <dgm:pt modelId="{74FBFE4E-B8FE-45E1-B757-7EEFCC22BE01}">
      <dgm:prSet phldrT="[Text]"/>
      <dgm:spPr/>
      <dgm:t>
        <a:bodyPr/>
        <a:lstStyle/>
        <a:p>
          <a:r>
            <a:rPr lang="en-US" dirty="0"/>
            <a:t>Percent of need met 27.2% (2023); 48 practitioners needed to remove shortage</a:t>
          </a:r>
        </a:p>
      </dgm:t>
    </dgm:pt>
    <dgm:pt modelId="{BB8EA4BB-B5D0-4A82-BB43-B4F1F4E775CD}" type="parTrans" cxnId="{EA1B1D4E-5AED-461A-A087-E9420491D3D9}">
      <dgm:prSet/>
      <dgm:spPr/>
      <dgm:t>
        <a:bodyPr/>
        <a:lstStyle/>
        <a:p>
          <a:endParaRPr lang="en-US"/>
        </a:p>
      </dgm:t>
    </dgm:pt>
    <dgm:pt modelId="{3926595F-FBE1-4AB8-BBFE-100ECF81D4F3}" type="sibTrans" cxnId="{EA1B1D4E-5AED-461A-A087-E9420491D3D9}">
      <dgm:prSet/>
      <dgm:spPr/>
      <dgm:t>
        <a:bodyPr/>
        <a:lstStyle/>
        <a:p>
          <a:endParaRPr lang="en-US"/>
        </a:p>
      </dgm:t>
    </dgm:pt>
    <dgm:pt modelId="{345EDC81-BBFB-461D-B30D-28F689FAE367}">
      <dgm:prSet phldrT="[Text]"/>
      <dgm:spPr/>
      <dgm:t>
        <a:bodyPr/>
        <a:lstStyle/>
        <a:p>
          <a:r>
            <a:rPr lang="en-US" dirty="0"/>
            <a:t>Percent of need met 48.65% (2024); 60 practitioners needed to remove shortage</a:t>
          </a:r>
        </a:p>
      </dgm:t>
    </dgm:pt>
    <dgm:pt modelId="{30BFBB52-7446-408E-A4B0-88E0CD9C4F43}" type="parTrans" cxnId="{5A4B2E43-D385-46C8-9CAE-E26C4091A236}">
      <dgm:prSet/>
      <dgm:spPr/>
      <dgm:t>
        <a:bodyPr/>
        <a:lstStyle/>
        <a:p>
          <a:endParaRPr lang="en-US"/>
        </a:p>
      </dgm:t>
    </dgm:pt>
    <dgm:pt modelId="{4A5422F8-366D-4BDE-B8D1-6E00D5B97F3C}" type="sibTrans" cxnId="{5A4B2E43-D385-46C8-9CAE-E26C4091A236}">
      <dgm:prSet/>
      <dgm:spPr/>
      <dgm:t>
        <a:bodyPr/>
        <a:lstStyle/>
        <a:p>
          <a:endParaRPr lang="en-US"/>
        </a:p>
      </dgm:t>
    </dgm:pt>
    <dgm:pt modelId="{BB5733FE-41EF-4085-B668-95812F03F0D9}">
      <dgm:prSet phldrT="[Text]"/>
      <dgm:spPr/>
      <dgm:t>
        <a:bodyPr/>
        <a:lstStyle/>
        <a:p>
          <a:r>
            <a:rPr lang="en-US" dirty="0"/>
            <a:t>OBGYN</a:t>
          </a:r>
        </a:p>
      </dgm:t>
    </dgm:pt>
    <dgm:pt modelId="{C9F793D4-4178-4053-BD93-61243EFF840F}" type="parTrans" cxnId="{DDCB32BB-9474-499E-839E-581403D4D863}">
      <dgm:prSet/>
      <dgm:spPr/>
    </dgm:pt>
    <dgm:pt modelId="{5C4503CE-0E0E-479F-A087-B4223ED34F95}" type="sibTrans" cxnId="{DDCB32BB-9474-499E-839E-581403D4D863}">
      <dgm:prSet/>
      <dgm:spPr/>
    </dgm:pt>
    <dgm:pt modelId="{1A483368-5DA3-4E40-9685-50B5A55DD899}">
      <dgm:prSet phldrT="[Text]"/>
      <dgm:spPr/>
      <dgm:t>
        <a:bodyPr/>
        <a:lstStyle/>
        <a:p>
          <a:r>
            <a:rPr lang="en-US" dirty="0"/>
            <a:t>Seen a 35% reduction in physicians practicing obstetrics (JAMA, 2025)</a:t>
          </a:r>
        </a:p>
      </dgm:t>
    </dgm:pt>
    <dgm:pt modelId="{D16BD112-F195-449F-A3EE-40EB82621A79}" type="parTrans" cxnId="{B3A81B26-F35B-45CE-AAAD-893613FB0268}">
      <dgm:prSet/>
      <dgm:spPr/>
    </dgm:pt>
    <dgm:pt modelId="{8FB178C9-0905-477D-8C89-E0F3C44CA747}" type="sibTrans" cxnId="{B3A81B26-F35B-45CE-AAAD-893613FB0268}">
      <dgm:prSet/>
      <dgm:spPr/>
    </dgm:pt>
    <dgm:pt modelId="{4839EC8E-ADF6-4D73-A651-F241D822ACF8}" type="pres">
      <dgm:prSet presAssocID="{54F289A7-E34D-495E-8CEA-DDBE8F0C5D05}" presName="Name0" presStyleCnt="0">
        <dgm:presLayoutVars>
          <dgm:dir/>
          <dgm:animLvl val="lvl"/>
          <dgm:resizeHandles/>
        </dgm:presLayoutVars>
      </dgm:prSet>
      <dgm:spPr/>
    </dgm:pt>
    <dgm:pt modelId="{33A5F3DA-87D7-4FC7-9F8B-5FA00BDACAF6}" type="pres">
      <dgm:prSet presAssocID="{9BD4F6B2-BC8C-4776-BF1E-57FF5FCF0271}" presName="linNode" presStyleCnt="0"/>
      <dgm:spPr/>
    </dgm:pt>
    <dgm:pt modelId="{1CD0C767-21DB-4880-A975-1638510F3385}" type="pres">
      <dgm:prSet presAssocID="{9BD4F6B2-BC8C-4776-BF1E-57FF5FCF0271}" presName="parentShp" presStyleLbl="node1" presStyleIdx="0" presStyleCnt="4">
        <dgm:presLayoutVars>
          <dgm:bulletEnabled val="1"/>
        </dgm:presLayoutVars>
      </dgm:prSet>
      <dgm:spPr/>
    </dgm:pt>
    <dgm:pt modelId="{8F4894B9-A674-4031-B3BE-F1238F4684D7}" type="pres">
      <dgm:prSet presAssocID="{9BD4F6B2-BC8C-4776-BF1E-57FF5FCF0271}" presName="childShp" presStyleLbl="bgAccFollowNode1" presStyleIdx="0" presStyleCnt="4">
        <dgm:presLayoutVars>
          <dgm:bulletEnabled val="1"/>
        </dgm:presLayoutVars>
      </dgm:prSet>
      <dgm:spPr/>
    </dgm:pt>
    <dgm:pt modelId="{FD06D32B-F011-43F9-A2E2-6C1C5A871741}" type="pres">
      <dgm:prSet presAssocID="{FA343637-04A1-468D-B864-7984F7C82814}" presName="spacing" presStyleCnt="0"/>
      <dgm:spPr/>
    </dgm:pt>
    <dgm:pt modelId="{07648F86-8014-46D7-B50D-87179ED5BC94}" type="pres">
      <dgm:prSet presAssocID="{2F2D4762-77F7-459C-9061-960081E8C778}" presName="linNode" presStyleCnt="0"/>
      <dgm:spPr/>
    </dgm:pt>
    <dgm:pt modelId="{4814492C-A19E-44C4-A4F4-D61BE5A0871B}" type="pres">
      <dgm:prSet presAssocID="{2F2D4762-77F7-459C-9061-960081E8C778}" presName="parentShp" presStyleLbl="node1" presStyleIdx="1" presStyleCnt="4">
        <dgm:presLayoutVars>
          <dgm:bulletEnabled val="1"/>
        </dgm:presLayoutVars>
      </dgm:prSet>
      <dgm:spPr/>
    </dgm:pt>
    <dgm:pt modelId="{ED3668D7-9AC7-4F60-9189-DB6B738E128B}" type="pres">
      <dgm:prSet presAssocID="{2F2D4762-77F7-459C-9061-960081E8C778}" presName="childShp" presStyleLbl="bgAccFollowNode1" presStyleIdx="1" presStyleCnt="4">
        <dgm:presLayoutVars>
          <dgm:bulletEnabled val="1"/>
        </dgm:presLayoutVars>
      </dgm:prSet>
      <dgm:spPr/>
    </dgm:pt>
    <dgm:pt modelId="{D2C569CA-C82E-40C6-A8F2-515C18C75A63}" type="pres">
      <dgm:prSet presAssocID="{3264E401-CC98-40CE-8F66-0ECBC2FD7E02}" presName="spacing" presStyleCnt="0"/>
      <dgm:spPr/>
    </dgm:pt>
    <dgm:pt modelId="{CBB40C93-D36C-4FDA-8C7C-BCE18531BF91}" type="pres">
      <dgm:prSet presAssocID="{4A12F0EB-F4C6-4317-A6FB-899D8F72B60E}" presName="linNode" presStyleCnt="0"/>
      <dgm:spPr/>
    </dgm:pt>
    <dgm:pt modelId="{13BCF381-26D8-49E0-8738-550D0E15AF8A}" type="pres">
      <dgm:prSet presAssocID="{4A12F0EB-F4C6-4317-A6FB-899D8F72B60E}" presName="parentShp" presStyleLbl="node1" presStyleIdx="2" presStyleCnt="4">
        <dgm:presLayoutVars>
          <dgm:bulletEnabled val="1"/>
        </dgm:presLayoutVars>
      </dgm:prSet>
      <dgm:spPr/>
    </dgm:pt>
    <dgm:pt modelId="{58DD10D4-0648-43CB-906C-8518285CACE3}" type="pres">
      <dgm:prSet presAssocID="{4A12F0EB-F4C6-4317-A6FB-899D8F72B60E}" presName="childShp" presStyleLbl="bgAccFollowNode1" presStyleIdx="2" presStyleCnt="4">
        <dgm:presLayoutVars>
          <dgm:bulletEnabled val="1"/>
        </dgm:presLayoutVars>
      </dgm:prSet>
      <dgm:spPr/>
    </dgm:pt>
    <dgm:pt modelId="{D5BACF01-A3BE-4F97-B877-808891936906}" type="pres">
      <dgm:prSet presAssocID="{AC317C73-855B-488E-B6FA-827E543E1CE0}" presName="spacing" presStyleCnt="0"/>
      <dgm:spPr/>
    </dgm:pt>
    <dgm:pt modelId="{59438D0C-409F-4125-AB07-711169BD5E70}" type="pres">
      <dgm:prSet presAssocID="{BB5733FE-41EF-4085-B668-95812F03F0D9}" presName="linNode" presStyleCnt="0"/>
      <dgm:spPr/>
    </dgm:pt>
    <dgm:pt modelId="{B4357397-A306-49EE-81AC-DFEB60961305}" type="pres">
      <dgm:prSet presAssocID="{BB5733FE-41EF-4085-B668-95812F03F0D9}" presName="parentShp" presStyleLbl="node1" presStyleIdx="3" presStyleCnt="4">
        <dgm:presLayoutVars>
          <dgm:bulletEnabled val="1"/>
        </dgm:presLayoutVars>
      </dgm:prSet>
      <dgm:spPr/>
    </dgm:pt>
    <dgm:pt modelId="{AC43125E-9B99-4BF7-B6CF-F9B5ADF7DF16}" type="pres">
      <dgm:prSet presAssocID="{BB5733FE-41EF-4085-B668-95812F03F0D9}" presName="childShp" presStyleLbl="bgAccFollowNode1" presStyleIdx="3" presStyleCnt="4">
        <dgm:presLayoutVars>
          <dgm:bulletEnabled val="1"/>
        </dgm:presLayoutVars>
      </dgm:prSet>
      <dgm:spPr/>
    </dgm:pt>
  </dgm:ptLst>
  <dgm:cxnLst>
    <dgm:cxn modelId="{79ACE206-FA41-420B-ACB7-FAA24B35C2E1}" type="presOf" srcId="{4A12F0EB-F4C6-4317-A6FB-899D8F72B60E}" destId="{13BCF381-26D8-49E0-8738-550D0E15AF8A}" srcOrd="0" destOrd="0" presId="urn:microsoft.com/office/officeart/2005/8/layout/vList6"/>
    <dgm:cxn modelId="{4E976715-A456-4D5B-94EF-DAB8EF4C4EAC}" type="presOf" srcId="{7F18E774-A382-4627-9FC5-73AF6384A7C2}" destId="{8F4894B9-A674-4031-B3BE-F1238F4684D7}" srcOrd="0" destOrd="0" presId="urn:microsoft.com/office/officeart/2005/8/layout/vList6"/>
    <dgm:cxn modelId="{4F90CC21-B5FA-42FF-918B-A9E1CCBC6666}" srcId="{54F289A7-E34D-495E-8CEA-DDBE8F0C5D05}" destId="{2F2D4762-77F7-459C-9061-960081E8C778}" srcOrd="1" destOrd="0" parTransId="{C5D3D1AA-83C4-482A-AC8F-3ABEBE663CD1}" sibTransId="{3264E401-CC98-40CE-8F66-0ECBC2FD7E02}"/>
    <dgm:cxn modelId="{B3A81B26-F35B-45CE-AAAD-893613FB0268}" srcId="{BB5733FE-41EF-4085-B668-95812F03F0D9}" destId="{1A483368-5DA3-4E40-9685-50B5A55DD899}" srcOrd="0" destOrd="0" parTransId="{D16BD112-F195-449F-A3EE-40EB82621A79}" sibTransId="{8FB178C9-0905-477D-8C89-E0F3C44CA747}"/>
    <dgm:cxn modelId="{7639B327-CF36-4FDD-B815-046C169BDBDF}" srcId="{9BD4F6B2-BC8C-4776-BF1E-57FF5FCF0271}" destId="{7F18E774-A382-4627-9FC5-73AF6384A7C2}" srcOrd="0" destOrd="0" parTransId="{13E8964C-1D57-4521-AB9F-289DF6561889}" sibTransId="{0E993C1D-B00A-43A3-9E69-BBB1DF908947}"/>
    <dgm:cxn modelId="{3A695D29-80B1-47AF-9CE4-31381561FB46}" srcId="{54F289A7-E34D-495E-8CEA-DDBE8F0C5D05}" destId="{4A12F0EB-F4C6-4317-A6FB-899D8F72B60E}" srcOrd="2" destOrd="0" parTransId="{C2C48925-06ED-4942-88D7-31E9B9ED1892}" sibTransId="{AC317C73-855B-488E-B6FA-827E543E1CE0}"/>
    <dgm:cxn modelId="{391C3F3E-1890-4D25-9181-01BE9B41AA20}" type="presOf" srcId="{1A483368-5DA3-4E40-9685-50B5A55DD899}" destId="{AC43125E-9B99-4BF7-B6CF-F9B5ADF7DF16}" srcOrd="0" destOrd="0" presId="urn:microsoft.com/office/officeart/2005/8/layout/vList6"/>
    <dgm:cxn modelId="{41A2675F-851D-4F1F-A7EA-E92A15A14408}" type="presOf" srcId="{BB5733FE-41EF-4085-B668-95812F03F0D9}" destId="{B4357397-A306-49EE-81AC-DFEB60961305}" srcOrd="0" destOrd="0" presId="urn:microsoft.com/office/officeart/2005/8/layout/vList6"/>
    <dgm:cxn modelId="{ADA36862-6865-4178-BC07-39B1E9803804}" srcId="{54F289A7-E34D-495E-8CEA-DDBE8F0C5D05}" destId="{9BD4F6B2-BC8C-4776-BF1E-57FF5FCF0271}" srcOrd="0" destOrd="0" parTransId="{8B0B24BF-AA95-469E-A6E0-804F6ED31BF6}" sibTransId="{FA343637-04A1-468D-B864-7984F7C82814}"/>
    <dgm:cxn modelId="{5A4B2E43-D385-46C8-9CAE-E26C4091A236}" srcId="{2F2D4762-77F7-459C-9061-960081E8C778}" destId="{345EDC81-BBFB-461D-B30D-28F689FAE367}" srcOrd="0" destOrd="0" parTransId="{30BFBB52-7446-408E-A4B0-88E0CD9C4F43}" sibTransId="{4A5422F8-366D-4BDE-B8D1-6E00D5B97F3C}"/>
    <dgm:cxn modelId="{EA1B1D4E-5AED-461A-A087-E9420491D3D9}" srcId="{4A12F0EB-F4C6-4317-A6FB-899D8F72B60E}" destId="{74FBFE4E-B8FE-45E1-B757-7EEFCC22BE01}" srcOrd="0" destOrd="0" parTransId="{BB8EA4BB-B5D0-4A82-BB43-B4F1F4E775CD}" sibTransId="{3926595F-FBE1-4AB8-BBFE-100ECF81D4F3}"/>
    <dgm:cxn modelId="{7D94206F-BBF0-4BA1-A671-01075E330265}" type="presOf" srcId="{9BD4F6B2-BC8C-4776-BF1E-57FF5FCF0271}" destId="{1CD0C767-21DB-4880-A975-1638510F3385}" srcOrd="0" destOrd="0" presId="urn:microsoft.com/office/officeart/2005/8/layout/vList6"/>
    <dgm:cxn modelId="{6D39B34F-CA9A-4B3C-A083-BB52D8FE68B4}" type="presOf" srcId="{2F2D4762-77F7-459C-9061-960081E8C778}" destId="{4814492C-A19E-44C4-A4F4-D61BE5A0871B}" srcOrd="0" destOrd="0" presId="urn:microsoft.com/office/officeart/2005/8/layout/vList6"/>
    <dgm:cxn modelId="{6E299357-09DC-457E-A1CC-4046F32D19F2}" type="presOf" srcId="{74FBFE4E-B8FE-45E1-B757-7EEFCC22BE01}" destId="{58DD10D4-0648-43CB-906C-8518285CACE3}" srcOrd="0" destOrd="0" presId="urn:microsoft.com/office/officeart/2005/8/layout/vList6"/>
    <dgm:cxn modelId="{DDCB32BB-9474-499E-839E-581403D4D863}" srcId="{54F289A7-E34D-495E-8CEA-DDBE8F0C5D05}" destId="{BB5733FE-41EF-4085-B668-95812F03F0D9}" srcOrd="3" destOrd="0" parTransId="{C9F793D4-4178-4053-BD93-61243EFF840F}" sibTransId="{5C4503CE-0E0E-479F-A087-B4223ED34F95}"/>
    <dgm:cxn modelId="{90953DBB-34CC-4305-A390-8B0FEF41A190}" type="presOf" srcId="{345EDC81-BBFB-461D-B30D-28F689FAE367}" destId="{ED3668D7-9AC7-4F60-9189-DB6B738E128B}" srcOrd="0" destOrd="0" presId="urn:microsoft.com/office/officeart/2005/8/layout/vList6"/>
    <dgm:cxn modelId="{976700C9-9CDD-4BE9-ADEC-293AA4DDC527}" type="presOf" srcId="{54F289A7-E34D-495E-8CEA-DDBE8F0C5D05}" destId="{4839EC8E-ADF6-4D73-A651-F241D822ACF8}" srcOrd="0" destOrd="0" presId="urn:microsoft.com/office/officeart/2005/8/layout/vList6"/>
    <dgm:cxn modelId="{11B0E75E-C714-498E-8430-C9932B2782AD}" type="presParOf" srcId="{4839EC8E-ADF6-4D73-A651-F241D822ACF8}" destId="{33A5F3DA-87D7-4FC7-9F8B-5FA00BDACAF6}" srcOrd="0" destOrd="0" presId="urn:microsoft.com/office/officeart/2005/8/layout/vList6"/>
    <dgm:cxn modelId="{51B0FABC-DA2F-4869-A7D7-DA792D80834E}" type="presParOf" srcId="{33A5F3DA-87D7-4FC7-9F8B-5FA00BDACAF6}" destId="{1CD0C767-21DB-4880-A975-1638510F3385}" srcOrd="0" destOrd="0" presId="urn:microsoft.com/office/officeart/2005/8/layout/vList6"/>
    <dgm:cxn modelId="{8578B72C-35BA-4C5E-A474-DC5A46477CF0}" type="presParOf" srcId="{33A5F3DA-87D7-4FC7-9F8B-5FA00BDACAF6}" destId="{8F4894B9-A674-4031-B3BE-F1238F4684D7}" srcOrd="1" destOrd="0" presId="urn:microsoft.com/office/officeart/2005/8/layout/vList6"/>
    <dgm:cxn modelId="{C7A1B493-E760-48E4-A94B-6BCF8508F5D3}" type="presParOf" srcId="{4839EC8E-ADF6-4D73-A651-F241D822ACF8}" destId="{FD06D32B-F011-43F9-A2E2-6C1C5A871741}" srcOrd="1" destOrd="0" presId="urn:microsoft.com/office/officeart/2005/8/layout/vList6"/>
    <dgm:cxn modelId="{EC87BE4B-A4BA-455D-92C5-E179A4B55B5C}" type="presParOf" srcId="{4839EC8E-ADF6-4D73-A651-F241D822ACF8}" destId="{07648F86-8014-46D7-B50D-87179ED5BC94}" srcOrd="2" destOrd="0" presId="urn:microsoft.com/office/officeart/2005/8/layout/vList6"/>
    <dgm:cxn modelId="{A39B6C31-FF2B-49A9-BC6D-9B65CCAAB8A3}" type="presParOf" srcId="{07648F86-8014-46D7-B50D-87179ED5BC94}" destId="{4814492C-A19E-44C4-A4F4-D61BE5A0871B}" srcOrd="0" destOrd="0" presId="urn:microsoft.com/office/officeart/2005/8/layout/vList6"/>
    <dgm:cxn modelId="{039FFC9B-BEE9-48DA-8A93-6FD62A4FFD01}" type="presParOf" srcId="{07648F86-8014-46D7-B50D-87179ED5BC94}" destId="{ED3668D7-9AC7-4F60-9189-DB6B738E128B}" srcOrd="1" destOrd="0" presId="urn:microsoft.com/office/officeart/2005/8/layout/vList6"/>
    <dgm:cxn modelId="{5FDF4117-8907-4C4F-9EFF-06C3A85A380C}" type="presParOf" srcId="{4839EC8E-ADF6-4D73-A651-F241D822ACF8}" destId="{D2C569CA-C82E-40C6-A8F2-515C18C75A63}" srcOrd="3" destOrd="0" presId="urn:microsoft.com/office/officeart/2005/8/layout/vList6"/>
    <dgm:cxn modelId="{9E139A07-3F79-49FE-8E2B-15442FEB8A2C}" type="presParOf" srcId="{4839EC8E-ADF6-4D73-A651-F241D822ACF8}" destId="{CBB40C93-D36C-4FDA-8C7C-BCE18531BF91}" srcOrd="4" destOrd="0" presId="urn:microsoft.com/office/officeart/2005/8/layout/vList6"/>
    <dgm:cxn modelId="{768652EC-73A7-4A3A-AC67-B1D7C7A670B7}" type="presParOf" srcId="{CBB40C93-D36C-4FDA-8C7C-BCE18531BF91}" destId="{13BCF381-26D8-49E0-8738-550D0E15AF8A}" srcOrd="0" destOrd="0" presId="urn:microsoft.com/office/officeart/2005/8/layout/vList6"/>
    <dgm:cxn modelId="{3773B493-361E-404C-AB0A-051BE9BF52BA}" type="presParOf" srcId="{CBB40C93-D36C-4FDA-8C7C-BCE18531BF91}" destId="{58DD10D4-0648-43CB-906C-8518285CACE3}" srcOrd="1" destOrd="0" presId="urn:microsoft.com/office/officeart/2005/8/layout/vList6"/>
    <dgm:cxn modelId="{56110871-249C-4BEB-803E-5B2B564A6DEF}" type="presParOf" srcId="{4839EC8E-ADF6-4D73-A651-F241D822ACF8}" destId="{D5BACF01-A3BE-4F97-B877-808891936906}" srcOrd="5" destOrd="0" presId="urn:microsoft.com/office/officeart/2005/8/layout/vList6"/>
    <dgm:cxn modelId="{99BD39E1-CE73-41F7-9584-F053056D13A9}" type="presParOf" srcId="{4839EC8E-ADF6-4D73-A651-F241D822ACF8}" destId="{59438D0C-409F-4125-AB07-711169BD5E70}" srcOrd="6" destOrd="0" presId="urn:microsoft.com/office/officeart/2005/8/layout/vList6"/>
    <dgm:cxn modelId="{61AFD2F8-A796-4CF7-B4A6-02908E5D32F5}" type="presParOf" srcId="{59438D0C-409F-4125-AB07-711169BD5E70}" destId="{B4357397-A306-49EE-81AC-DFEB60961305}" srcOrd="0" destOrd="0" presId="urn:microsoft.com/office/officeart/2005/8/layout/vList6"/>
    <dgm:cxn modelId="{93D9F414-0BC2-46E9-A469-249B2B4A7BF7}" type="presParOf" srcId="{59438D0C-409F-4125-AB07-711169BD5E70}" destId="{AC43125E-9B99-4BF7-B6CF-F9B5ADF7DF1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5388E75-0BDF-445D-ACAC-C77C579A0058}" type="doc">
      <dgm:prSet loTypeId="urn:microsoft.com/office/officeart/2005/8/layout/chevron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EE43B90-F670-484D-AE0F-3C2B95661DF8}">
      <dgm:prSet phldrT="[Text]" custT="1"/>
      <dgm:spPr/>
      <dgm:t>
        <a:bodyPr/>
        <a:lstStyle/>
        <a:p>
          <a:r>
            <a:rPr lang="en-US" sz="2800" dirty="0"/>
            <a:t>Decrease in Health Spending</a:t>
          </a:r>
        </a:p>
      </dgm:t>
    </dgm:pt>
    <dgm:pt modelId="{69672C5E-9760-4775-8B8C-03D1E66ABB23}" type="parTrans" cxnId="{487C81BD-4ACD-4BD1-AD8C-728CAFA60BFA}">
      <dgm:prSet/>
      <dgm:spPr/>
      <dgm:t>
        <a:bodyPr/>
        <a:lstStyle/>
        <a:p>
          <a:endParaRPr lang="en-US"/>
        </a:p>
      </dgm:t>
    </dgm:pt>
    <dgm:pt modelId="{5F1B72E1-EB96-42CD-A198-868D09841739}" type="sibTrans" cxnId="{487C81BD-4ACD-4BD1-AD8C-728CAFA60BFA}">
      <dgm:prSet/>
      <dgm:spPr/>
      <dgm:t>
        <a:bodyPr/>
        <a:lstStyle/>
        <a:p>
          <a:endParaRPr lang="en-US"/>
        </a:p>
      </dgm:t>
    </dgm:pt>
    <dgm:pt modelId="{804AA655-1B8E-4FD3-B4EF-A81645B841A9}">
      <dgm:prSet phldrT="[Text]" custT="1"/>
      <dgm:spPr/>
      <dgm:t>
        <a:bodyPr/>
        <a:lstStyle/>
        <a:p>
          <a:r>
            <a:rPr lang="en-US" sz="2400" dirty="0"/>
            <a:t>Medicaid benefit spending (Idaho): $8,014 in FY2023</a:t>
          </a:r>
        </a:p>
      </dgm:t>
    </dgm:pt>
    <dgm:pt modelId="{F42B2337-095F-43B6-96FE-52A5BFFA8F90}" type="parTrans" cxnId="{CE2E3533-179E-4BF5-AD6C-B7966DC2762C}">
      <dgm:prSet/>
      <dgm:spPr/>
      <dgm:t>
        <a:bodyPr/>
        <a:lstStyle/>
        <a:p>
          <a:endParaRPr lang="en-US"/>
        </a:p>
      </dgm:t>
    </dgm:pt>
    <dgm:pt modelId="{EA3C76D4-F452-441B-B1EC-ED8E5F1A273D}" type="sibTrans" cxnId="{CE2E3533-179E-4BF5-AD6C-B7966DC2762C}">
      <dgm:prSet/>
      <dgm:spPr/>
      <dgm:t>
        <a:bodyPr/>
        <a:lstStyle/>
        <a:p>
          <a:endParaRPr lang="en-US"/>
        </a:p>
      </dgm:t>
    </dgm:pt>
    <dgm:pt modelId="{986DEF87-2D1D-4529-96F2-5687B44B3AAB}">
      <dgm:prSet phldrT="[Text]" custT="1"/>
      <dgm:spPr/>
      <dgm:t>
        <a:bodyPr/>
        <a:lstStyle/>
        <a:p>
          <a:r>
            <a:rPr lang="en-US" sz="2800" dirty="0"/>
            <a:t>Decrease in Federal Money</a:t>
          </a:r>
        </a:p>
      </dgm:t>
    </dgm:pt>
    <dgm:pt modelId="{B284E175-91B8-45B6-B149-C6115F071D8F}" type="parTrans" cxnId="{BAFDC33F-D981-49E2-A3EA-851D0960FDB1}">
      <dgm:prSet/>
      <dgm:spPr/>
      <dgm:t>
        <a:bodyPr/>
        <a:lstStyle/>
        <a:p>
          <a:endParaRPr lang="en-US"/>
        </a:p>
      </dgm:t>
    </dgm:pt>
    <dgm:pt modelId="{1EE6B0D4-1E0E-4AB8-B35D-978C88A40BC0}" type="sibTrans" cxnId="{BAFDC33F-D981-49E2-A3EA-851D0960FDB1}">
      <dgm:prSet/>
      <dgm:spPr/>
      <dgm:t>
        <a:bodyPr/>
        <a:lstStyle/>
        <a:p>
          <a:endParaRPr lang="en-US"/>
        </a:p>
      </dgm:t>
    </dgm:pt>
    <dgm:pt modelId="{AEA64BD2-E328-476E-8BE6-91B064E5AB16}">
      <dgm:prSet phldrT="[Text]" custT="1"/>
      <dgm:spPr/>
      <dgm:t>
        <a:bodyPr/>
        <a:lstStyle/>
        <a:p>
          <a:r>
            <a:rPr lang="en-US" sz="2800" dirty="0"/>
            <a:t>Federal match (90%): </a:t>
          </a:r>
          <a:r>
            <a:rPr lang="en-US" sz="2800" b="1" dirty="0"/>
            <a:t>$216 to $289 million </a:t>
          </a:r>
          <a:r>
            <a:rPr lang="en-US" sz="2800" dirty="0"/>
            <a:t>of decrease in spending is federal dollars</a:t>
          </a:r>
        </a:p>
      </dgm:t>
    </dgm:pt>
    <dgm:pt modelId="{0FCD7BC0-9E03-4DBC-A940-E204B0DD6A6A}" type="parTrans" cxnId="{88BB51BE-DBB6-4FFD-A182-BED5F1E570D9}">
      <dgm:prSet/>
      <dgm:spPr/>
      <dgm:t>
        <a:bodyPr/>
        <a:lstStyle/>
        <a:p>
          <a:endParaRPr lang="en-US"/>
        </a:p>
      </dgm:t>
    </dgm:pt>
    <dgm:pt modelId="{7A2B4F08-67D2-4DA3-BFF3-902E64E28F5A}" type="sibTrans" cxnId="{88BB51BE-DBB6-4FFD-A182-BED5F1E570D9}">
      <dgm:prSet/>
      <dgm:spPr/>
      <dgm:t>
        <a:bodyPr/>
        <a:lstStyle/>
        <a:p>
          <a:endParaRPr lang="en-US"/>
        </a:p>
      </dgm:t>
    </dgm:pt>
    <dgm:pt modelId="{324C3F25-B9EA-4940-9A0E-D106FF896E51}">
      <dgm:prSet phldrT="[Text]" custT="1"/>
      <dgm:spPr/>
      <dgm:t>
        <a:bodyPr/>
        <a:lstStyle/>
        <a:p>
          <a:r>
            <a:rPr lang="en-US" sz="2400" dirty="0"/>
            <a:t>Conversative estimate: $24 million/year; </a:t>
          </a:r>
          <a:r>
            <a:rPr lang="en-US" sz="2400" b="1" dirty="0"/>
            <a:t>$240 million </a:t>
          </a:r>
          <a:r>
            <a:rPr lang="en-US" sz="2400" b="0" dirty="0"/>
            <a:t>over 10 years</a:t>
          </a:r>
          <a:r>
            <a:rPr lang="en-US" sz="2400" b="1" dirty="0"/>
            <a:t> </a:t>
          </a:r>
        </a:p>
      </dgm:t>
    </dgm:pt>
    <dgm:pt modelId="{6879E53E-6347-44F5-894E-ECEEE9770BEC}" type="parTrans" cxnId="{9FA8EFD3-D0FF-4111-B21C-A4DB20EB9F57}">
      <dgm:prSet/>
      <dgm:spPr/>
      <dgm:t>
        <a:bodyPr/>
        <a:lstStyle/>
        <a:p>
          <a:endParaRPr lang="en-US"/>
        </a:p>
      </dgm:t>
    </dgm:pt>
    <dgm:pt modelId="{B53F757A-5957-47C3-A3B2-6165A9C087F0}" type="sibTrans" cxnId="{9FA8EFD3-D0FF-4111-B21C-A4DB20EB9F57}">
      <dgm:prSet/>
      <dgm:spPr/>
      <dgm:t>
        <a:bodyPr/>
        <a:lstStyle/>
        <a:p>
          <a:endParaRPr lang="en-US"/>
        </a:p>
      </dgm:t>
    </dgm:pt>
    <dgm:pt modelId="{3D6BBB36-F7B2-490A-B3D1-EE103E757A35}">
      <dgm:prSet phldrT="[Text]" custT="1"/>
      <dgm:spPr/>
      <dgm:t>
        <a:bodyPr/>
        <a:lstStyle/>
        <a:p>
          <a:r>
            <a:rPr lang="en-US" sz="2400" dirty="0"/>
            <a:t>Idaho average-cost case estimates:</a:t>
          </a:r>
          <a:endParaRPr lang="en-US" sz="2400" b="1" dirty="0"/>
        </a:p>
      </dgm:t>
    </dgm:pt>
    <dgm:pt modelId="{2A8BDF58-646A-4840-8567-47DB38E27B9B}" type="parTrans" cxnId="{69D48692-C2BD-4340-9D47-A944CF42258E}">
      <dgm:prSet/>
      <dgm:spPr/>
      <dgm:t>
        <a:bodyPr/>
        <a:lstStyle/>
        <a:p>
          <a:endParaRPr lang="en-US"/>
        </a:p>
      </dgm:t>
    </dgm:pt>
    <dgm:pt modelId="{DF9CBB79-BF74-4F21-8527-F030CB3E5967}" type="sibTrans" cxnId="{69D48692-C2BD-4340-9D47-A944CF42258E}">
      <dgm:prSet/>
      <dgm:spPr/>
      <dgm:t>
        <a:bodyPr/>
        <a:lstStyle/>
        <a:p>
          <a:endParaRPr lang="en-US"/>
        </a:p>
      </dgm:t>
    </dgm:pt>
    <dgm:pt modelId="{E94CA16E-1CB3-4D3F-B187-E79E1EE885E1}">
      <dgm:prSet phldrT="[Text]" custT="1"/>
      <dgm:spPr/>
      <dgm:t>
        <a:bodyPr/>
        <a:lstStyle/>
        <a:p>
          <a:r>
            <a:rPr lang="en-US" sz="2400" dirty="0"/>
            <a:t>Assuming 4,000 individuals/year: </a:t>
          </a:r>
          <a:r>
            <a:rPr lang="en-US" sz="2400" b="1" dirty="0"/>
            <a:t>$32 million/year</a:t>
          </a:r>
        </a:p>
      </dgm:t>
    </dgm:pt>
    <dgm:pt modelId="{0F7198B7-D2ED-472F-8948-1E33D6637B09}" type="parTrans" cxnId="{2E8F28EE-B4E1-452C-8E21-0669EF1FFE95}">
      <dgm:prSet/>
      <dgm:spPr/>
      <dgm:t>
        <a:bodyPr/>
        <a:lstStyle/>
        <a:p>
          <a:endParaRPr lang="en-US"/>
        </a:p>
      </dgm:t>
    </dgm:pt>
    <dgm:pt modelId="{13DA7D37-5C2C-4195-A5D8-5C4768A24FA5}" type="sibTrans" cxnId="{2E8F28EE-B4E1-452C-8E21-0669EF1FFE95}">
      <dgm:prSet/>
      <dgm:spPr/>
      <dgm:t>
        <a:bodyPr/>
        <a:lstStyle/>
        <a:p>
          <a:endParaRPr lang="en-US"/>
        </a:p>
      </dgm:t>
    </dgm:pt>
    <dgm:pt modelId="{870603DD-69D4-4759-AAC6-07CC494C00BF}">
      <dgm:prSet phldrT="[Text]" custT="1"/>
      <dgm:spPr/>
      <dgm:t>
        <a:bodyPr/>
        <a:lstStyle/>
        <a:p>
          <a:r>
            <a:rPr lang="en-US" sz="2400" b="0" dirty="0"/>
            <a:t>Over the total 10 years: </a:t>
          </a:r>
          <a:r>
            <a:rPr lang="en-US" sz="2400" b="1" dirty="0"/>
            <a:t>321 million </a:t>
          </a:r>
        </a:p>
      </dgm:t>
    </dgm:pt>
    <dgm:pt modelId="{FABBFCD0-2B08-4E25-9FA6-036CDC4B391A}" type="parTrans" cxnId="{ED68F33C-5941-4416-BF53-731351000275}">
      <dgm:prSet/>
      <dgm:spPr/>
      <dgm:t>
        <a:bodyPr/>
        <a:lstStyle/>
        <a:p>
          <a:endParaRPr lang="en-US"/>
        </a:p>
      </dgm:t>
    </dgm:pt>
    <dgm:pt modelId="{9E78F20D-A67C-4B1C-8C15-63A75E69B925}" type="sibTrans" cxnId="{ED68F33C-5941-4416-BF53-731351000275}">
      <dgm:prSet/>
      <dgm:spPr/>
      <dgm:t>
        <a:bodyPr/>
        <a:lstStyle/>
        <a:p>
          <a:endParaRPr lang="en-US"/>
        </a:p>
      </dgm:t>
    </dgm:pt>
    <dgm:pt modelId="{9A5C28F7-1268-4EFD-9A19-366AC08D27A0}" type="pres">
      <dgm:prSet presAssocID="{05388E75-0BDF-445D-ACAC-C77C579A0058}" presName="linearFlow" presStyleCnt="0">
        <dgm:presLayoutVars>
          <dgm:dir/>
          <dgm:animLvl val="lvl"/>
          <dgm:resizeHandles val="exact"/>
        </dgm:presLayoutVars>
      </dgm:prSet>
      <dgm:spPr/>
    </dgm:pt>
    <dgm:pt modelId="{B260C7B0-103A-468F-9BEC-500FC33D0749}" type="pres">
      <dgm:prSet presAssocID="{3EE43B90-F670-484D-AE0F-3C2B95661DF8}" presName="composite" presStyleCnt="0"/>
      <dgm:spPr/>
    </dgm:pt>
    <dgm:pt modelId="{BA9A764F-B2EB-4819-AD02-BF2372C3758A}" type="pres">
      <dgm:prSet presAssocID="{3EE43B90-F670-484D-AE0F-3C2B95661DF8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7853C91F-05F8-44DD-9FCA-2DEF777EAC99}" type="pres">
      <dgm:prSet presAssocID="{3EE43B90-F670-484D-AE0F-3C2B95661DF8}" presName="descendantText" presStyleLbl="alignAcc1" presStyleIdx="0" presStyleCnt="2" custScaleY="135945">
        <dgm:presLayoutVars>
          <dgm:bulletEnabled val="1"/>
        </dgm:presLayoutVars>
      </dgm:prSet>
      <dgm:spPr/>
    </dgm:pt>
    <dgm:pt modelId="{59787E70-94A0-4E0F-9258-A01820F30344}" type="pres">
      <dgm:prSet presAssocID="{5F1B72E1-EB96-42CD-A198-868D09841739}" presName="sp" presStyleCnt="0"/>
      <dgm:spPr/>
    </dgm:pt>
    <dgm:pt modelId="{9D1B0587-F678-4B30-86B9-0D20A1720DED}" type="pres">
      <dgm:prSet presAssocID="{986DEF87-2D1D-4529-96F2-5687B44B3AAB}" presName="composite" presStyleCnt="0"/>
      <dgm:spPr/>
    </dgm:pt>
    <dgm:pt modelId="{5081BC41-824C-4E6A-8FC9-6005CAFD791C}" type="pres">
      <dgm:prSet presAssocID="{986DEF87-2D1D-4529-96F2-5687B44B3AAB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B8DAEC51-E3BA-4493-ABB2-2FE6191A4632}" type="pres">
      <dgm:prSet presAssocID="{986DEF87-2D1D-4529-96F2-5687B44B3AAB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458F2800-E76E-4C4B-88A6-BB23F2E91D8D}" type="presOf" srcId="{3D6BBB36-F7B2-490A-B3D1-EE103E757A35}" destId="{7853C91F-05F8-44DD-9FCA-2DEF777EAC99}" srcOrd="0" destOrd="1" presId="urn:microsoft.com/office/officeart/2005/8/layout/chevron2"/>
    <dgm:cxn modelId="{A3875C03-0043-40C5-B5B0-88A9E99DD504}" type="presOf" srcId="{804AA655-1B8E-4FD3-B4EF-A81645B841A9}" destId="{7853C91F-05F8-44DD-9FCA-2DEF777EAC99}" srcOrd="0" destOrd="0" presId="urn:microsoft.com/office/officeart/2005/8/layout/chevron2"/>
    <dgm:cxn modelId="{CE2E3533-179E-4BF5-AD6C-B7966DC2762C}" srcId="{3EE43B90-F670-484D-AE0F-3C2B95661DF8}" destId="{804AA655-1B8E-4FD3-B4EF-A81645B841A9}" srcOrd="0" destOrd="0" parTransId="{F42B2337-095F-43B6-96FE-52A5BFFA8F90}" sibTransId="{EA3C76D4-F452-441B-B1EC-ED8E5F1A273D}"/>
    <dgm:cxn modelId="{ED68F33C-5941-4416-BF53-731351000275}" srcId="{3D6BBB36-F7B2-490A-B3D1-EE103E757A35}" destId="{870603DD-69D4-4759-AAC6-07CC494C00BF}" srcOrd="1" destOrd="0" parTransId="{FABBFCD0-2B08-4E25-9FA6-036CDC4B391A}" sibTransId="{9E78F20D-A67C-4B1C-8C15-63A75E69B925}"/>
    <dgm:cxn modelId="{BAFDC33F-D981-49E2-A3EA-851D0960FDB1}" srcId="{05388E75-0BDF-445D-ACAC-C77C579A0058}" destId="{986DEF87-2D1D-4529-96F2-5687B44B3AAB}" srcOrd="1" destOrd="0" parTransId="{B284E175-91B8-45B6-B149-C6115F071D8F}" sibTransId="{1EE6B0D4-1E0E-4AB8-B35D-978C88A40BC0}"/>
    <dgm:cxn modelId="{D9AF285E-1486-4295-A5D0-33C9849FEE2F}" type="presOf" srcId="{324C3F25-B9EA-4940-9A0E-D106FF896E51}" destId="{7853C91F-05F8-44DD-9FCA-2DEF777EAC99}" srcOrd="0" destOrd="4" presId="urn:microsoft.com/office/officeart/2005/8/layout/chevron2"/>
    <dgm:cxn modelId="{0C34A988-635A-4742-952B-FD3BA9E1FECB}" type="presOf" srcId="{E94CA16E-1CB3-4D3F-B187-E79E1EE885E1}" destId="{7853C91F-05F8-44DD-9FCA-2DEF777EAC99}" srcOrd="0" destOrd="2" presId="urn:microsoft.com/office/officeart/2005/8/layout/chevron2"/>
    <dgm:cxn modelId="{69D48692-C2BD-4340-9D47-A944CF42258E}" srcId="{3EE43B90-F670-484D-AE0F-3C2B95661DF8}" destId="{3D6BBB36-F7B2-490A-B3D1-EE103E757A35}" srcOrd="1" destOrd="0" parTransId="{2A8BDF58-646A-4840-8567-47DB38E27B9B}" sibTransId="{DF9CBB79-BF74-4F21-8527-F030CB3E5967}"/>
    <dgm:cxn modelId="{DC98249D-0B72-4EEE-A76F-E3BBDECBC29E}" type="presOf" srcId="{870603DD-69D4-4759-AAC6-07CC494C00BF}" destId="{7853C91F-05F8-44DD-9FCA-2DEF777EAC99}" srcOrd="0" destOrd="3" presId="urn:microsoft.com/office/officeart/2005/8/layout/chevron2"/>
    <dgm:cxn modelId="{9486A19E-463D-45B4-B646-B60006D2A17D}" type="presOf" srcId="{05388E75-0BDF-445D-ACAC-C77C579A0058}" destId="{9A5C28F7-1268-4EFD-9A19-366AC08D27A0}" srcOrd="0" destOrd="0" presId="urn:microsoft.com/office/officeart/2005/8/layout/chevron2"/>
    <dgm:cxn modelId="{487C81BD-4ACD-4BD1-AD8C-728CAFA60BFA}" srcId="{05388E75-0BDF-445D-ACAC-C77C579A0058}" destId="{3EE43B90-F670-484D-AE0F-3C2B95661DF8}" srcOrd="0" destOrd="0" parTransId="{69672C5E-9760-4775-8B8C-03D1E66ABB23}" sibTransId="{5F1B72E1-EB96-42CD-A198-868D09841739}"/>
    <dgm:cxn modelId="{88BB51BE-DBB6-4FFD-A182-BED5F1E570D9}" srcId="{986DEF87-2D1D-4529-96F2-5687B44B3AAB}" destId="{AEA64BD2-E328-476E-8BE6-91B064E5AB16}" srcOrd="0" destOrd="0" parTransId="{0FCD7BC0-9E03-4DBC-A940-E204B0DD6A6A}" sibTransId="{7A2B4F08-67D2-4DA3-BFF3-902E64E28F5A}"/>
    <dgm:cxn modelId="{14ADC6CD-8521-455B-9310-B8FF2EC3DA51}" type="presOf" srcId="{AEA64BD2-E328-476E-8BE6-91B064E5AB16}" destId="{B8DAEC51-E3BA-4493-ABB2-2FE6191A4632}" srcOrd="0" destOrd="0" presId="urn:microsoft.com/office/officeart/2005/8/layout/chevron2"/>
    <dgm:cxn modelId="{9FA8EFD3-D0FF-4111-B21C-A4DB20EB9F57}" srcId="{3EE43B90-F670-484D-AE0F-3C2B95661DF8}" destId="{324C3F25-B9EA-4940-9A0E-D106FF896E51}" srcOrd="2" destOrd="0" parTransId="{6879E53E-6347-44F5-894E-ECEEE9770BEC}" sibTransId="{B53F757A-5957-47C3-A3B2-6165A9C087F0}"/>
    <dgm:cxn modelId="{D03F9FE4-7E8D-436E-AEDC-BFC661578389}" type="presOf" srcId="{3EE43B90-F670-484D-AE0F-3C2B95661DF8}" destId="{BA9A764F-B2EB-4819-AD02-BF2372C3758A}" srcOrd="0" destOrd="0" presId="urn:microsoft.com/office/officeart/2005/8/layout/chevron2"/>
    <dgm:cxn modelId="{701CBCEC-7433-4C8F-87B5-1A8B3057EC30}" type="presOf" srcId="{986DEF87-2D1D-4529-96F2-5687B44B3AAB}" destId="{5081BC41-824C-4E6A-8FC9-6005CAFD791C}" srcOrd="0" destOrd="0" presId="urn:microsoft.com/office/officeart/2005/8/layout/chevron2"/>
    <dgm:cxn modelId="{2E8F28EE-B4E1-452C-8E21-0669EF1FFE95}" srcId="{3D6BBB36-F7B2-490A-B3D1-EE103E757A35}" destId="{E94CA16E-1CB3-4D3F-B187-E79E1EE885E1}" srcOrd="0" destOrd="0" parTransId="{0F7198B7-D2ED-472F-8948-1E33D6637B09}" sibTransId="{13DA7D37-5C2C-4195-A5D8-5C4768A24FA5}"/>
    <dgm:cxn modelId="{6FAEF1C8-3A28-4FAE-BDA8-6F475A066017}" type="presParOf" srcId="{9A5C28F7-1268-4EFD-9A19-366AC08D27A0}" destId="{B260C7B0-103A-468F-9BEC-500FC33D0749}" srcOrd="0" destOrd="0" presId="urn:microsoft.com/office/officeart/2005/8/layout/chevron2"/>
    <dgm:cxn modelId="{52CF3E08-B434-4CC9-AC62-036353F68080}" type="presParOf" srcId="{B260C7B0-103A-468F-9BEC-500FC33D0749}" destId="{BA9A764F-B2EB-4819-AD02-BF2372C3758A}" srcOrd="0" destOrd="0" presId="urn:microsoft.com/office/officeart/2005/8/layout/chevron2"/>
    <dgm:cxn modelId="{4E3E5619-91DF-4798-AC09-947FCF982CF7}" type="presParOf" srcId="{B260C7B0-103A-468F-9BEC-500FC33D0749}" destId="{7853C91F-05F8-44DD-9FCA-2DEF777EAC99}" srcOrd="1" destOrd="0" presId="urn:microsoft.com/office/officeart/2005/8/layout/chevron2"/>
    <dgm:cxn modelId="{FAEA9418-95BF-472E-969E-0A9F665F02AC}" type="presParOf" srcId="{9A5C28F7-1268-4EFD-9A19-366AC08D27A0}" destId="{59787E70-94A0-4E0F-9258-A01820F30344}" srcOrd="1" destOrd="0" presId="urn:microsoft.com/office/officeart/2005/8/layout/chevron2"/>
    <dgm:cxn modelId="{320757FF-7E84-4C92-9651-9BF1359B20C4}" type="presParOf" srcId="{9A5C28F7-1268-4EFD-9A19-366AC08D27A0}" destId="{9D1B0587-F678-4B30-86B9-0D20A1720DED}" srcOrd="2" destOrd="0" presId="urn:microsoft.com/office/officeart/2005/8/layout/chevron2"/>
    <dgm:cxn modelId="{2AFE7644-4E03-4E39-8EB9-C7418C9F08CE}" type="presParOf" srcId="{9D1B0587-F678-4B30-86B9-0D20A1720DED}" destId="{5081BC41-824C-4E6A-8FC9-6005CAFD791C}" srcOrd="0" destOrd="0" presId="urn:microsoft.com/office/officeart/2005/8/layout/chevron2"/>
    <dgm:cxn modelId="{F0C19C67-4A5D-4E04-A6B0-85E780296220}" type="presParOf" srcId="{9D1B0587-F678-4B30-86B9-0D20A1720DED}" destId="{B8DAEC51-E3BA-4493-ABB2-2FE6191A463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5388E75-0BDF-445D-ACAC-C77C579A0058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86A033D-FCFD-4A8A-8996-C70D3A76957F}">
      <dgm:prSet phldrT="[Text]"/>
      <dgm:spPr/>
      <dgm:t>
        <a:bodyPr/>
        <a:lstStyle/>
        <a:p>
          <a:r>
            <a:rPr lang="en-US" dirty="0"/>
            <a:t>Multiplier Effects</a:t>
          </a:r>
        </a:p>
      </dgm:t>
    </dgm:pt>
    <dgm:pt modelId="{C9A3BDEB-BC2E-4D71-8CBC-FBBCE6B7BF73}" type="parTrans" cxnId="{22577BA8-F227-47F1-AC05-41507EC97811}">
      <dgm:prSet/>
      <dgm:spPr/>
      <dgm:t>
        <a:bodyPr/>
        <a:lstStyle/>
        <a:p>
          <a:endParaRPr lang="en-US"/>
        </a:p>
      </dgm:t>
    </dgm:pt>
    <dgm:pt modelId="{A02E50D6-5670-4815-8D73-768D7DB82023}" type="sibTrans" cxnId="{22577BA8-F227-47F1-AC05-41507EC97811}">
      <dgm:prSet/>
      <dgm:spPr/>
      <dgm:t>
        <a:bodyPr/>
        <a:lstStyle/>
        <a:p>
          <a:endParaRPr lang="en-US"/>
        </a:p>
      </dgm:t>
    </dgm:pt>
    <dgm:pt modelId="{91E17CA2-6054-451A-BA9A-6BA17A63A9F0}">
      <dgm:prSet phldrT="[Text]"/>
      <dgm:spPr/>
      <dgm:t>
        <a:bodyPr/>
        <a:lstStyle/>
        <a:p>
          <a:r>
            <a:rPr lang="en-US" dirty="0"/>
            <a:t>Healthcare has sizable local ripple effects</a:t>
          </a:r>
        </a:p>
      </dgm:t>
    </dgm:pt>
    <dgm:pt modelId="{0E7C1E86-87A1-4277-8563-B30388F262F4}" type="parTrans" cxnId="{AAF0E1FB-F41B-4BB4-9C8B-C114A01D175B}">
      <dgm:prSet/>
      <dgm:spPr/>
      <dgm:t>
        <a:bodyPr/>
        <a:lstStyle/>
        <a:p>
          <a:endParaRPr lang="en-US"/>
        </a:p>
      </dgm:t>
    </dgm:pt>
    <dgm:pt modelId="{399CF882-983F-42C1-9207-A637DE3106C7}" type="sibTrans" cxnId="{AAF0E1FB-F41B-4BB4-9C8B-C114A01D175B}">
      <dgm:prSet/>
      <dgm:spPr/>
      <dgm:t>
        <a:bodyPr/>
        <a:lstStyle/>
        <a:p>
          <a:endParaRPr lang="en-US"/>
        </a:p>
      </dgm:t>
    </dgm:pt>
    <dgm:pt modelId="{1775F0E2-E3CB-40E0-9D31-663E40F33DF2}">
      <dgm:prSet phldrT="[Text]"/>
      <dgm:spPr/>
      <dgm:t>
        <a:bodyPr/>
        <a:lstStyle/>
        <a:p>
          <a:r>
            <a:rPr lang="en-US" dirty="0"/>
            <a:t>Idaho Hospital Association: physician/health-sector multiplier is around 1.3 – 1.7; using a range from 1.4 – 1.6 </a:t>
          </a:r>
          <a:r>
            <a:rPr lang="en-US" dirty="0">
              <a:sym typeface="Wingdings" panose="05000000000000000000" pitchFamily="2" charset="2"/>
            </a:rPr>
            <a:t></a:t>
          </a:r>
          <a:endParaRPr lang="en-US" dirty="0"/>
        </a:p>
      </dgm:t>
    </dgm:pt>
    <dgm:pt modelId="{7924B92A-0ED7-4CA7-9477-C8A488B8F89E}" type="parTrans" cxnId="{88DCF315-A5FF-4C59-B3EC-6656BE95ABBD}">
      <dgm:prSet/>
      <dgm:spPr/>
      <dgm:t>
        <a:bodyPr/>
        <a:lstStyle/>
        <a:p>
          <a:endParaRPr lang="en-US"/>
        </a:p>
      </dgm:t>
    </dgm:pt>
    <dgm:pt modelId="{8866B251-CE63-4DFC-AF8E-A52DA4DC329E}" type="sibTrans" cxnId="{88DCF315-A5FF-4C59-B3EC-6656BE95ABBD}">
      <dgm:prSet/>
      <dgm:spPr/>
      <dgm:t>
        <a:bodyPr/>
        <a:lstStyle/>
        <a:p>
          <a:endParaRPr lang="en-US"/>
        </a:p>
      </dgm:t>
    </dgm:pt>
    <dgm:pt modelId="{4EFA901A-33B6-44CA-9B0E-862897715D13}">
      <dgm:prSet/>
      <dgm:spPr/>
      <dgm:t>
        <a:bodyPr/>
        <a:lstStyle/>
        <a:p>
          <a:r>
            <a:rPr lang="en-US" dirty="0"/>
            <a:t>From $321M direct → </a:t>
          </a:r>
          <a:r>
            <a:rPr lang="en-US" b="1" dirty="0"/>
            <a:t>$449M to $514M</a:t>
          </a:r>
          <a:r>
            <a:rPr lang="en-US" dirty="0"/>
            <a:t> total output loss</a:t>
          </a:r>
        </a:p>
      </dgm:t>
    </dgm:pt>
    <dgm:pt modelId="{AC2C0FE5-445D-4F47-A917-01210882917F}" type="parTrans" cxnId="{55B4162B-3AB5-4CE8-9995-C5275F48307F}">
      <dgm:prSet/>
      <dgm:spPr/>
      <dgm:t>
        <a:bodyPr/>
        <a:lstStyle/>
        <a:p>
          <a:endParaRPr lang="en-US"/>
        </a:p>
      </dgm:t>
    </dgm:pt>
    <dgm:pt modelId="{D34D9583-8AAC-4CF7-9488-E9755A64BF7C}" type="sibTrans" cxnId="{55B4162B-3AB5-4CE8-9995-C5275F48307F}">
      <dgm:prSet/>
      <dgm:spPr/>
      <dgm:t>
        <a:bodyPr/>
        <a:lstStyle/>
        <a:p>
          <a:endParaRPr lang="en-US"/>
        </a:p>
      </dgm:t>
    </dgm:pt>
    <dgm:pt modelId="{1C5EDDA6-26E7-4ED2-896D-A6010206E340}">
      <dgm:prSet phldrT="[Text]"/>
      <dgm:spPr/>
      <dgm:t>
        <a:bodyPr/>
        <a:lstStyle/>
        <a:p>
          <a:r>
            <a:rPr lang="en-US" dirty="0"/>
            <a:t>From $240M direct → </a:t>
          </a:r>
          <a:r>
            <a:rPr lang="en-US" b="1" dirty="0"/>
            <a:t>$336M to $384M</a:t>
          </a:r>
          <a:r>
            <a:rPr lang="en-US" dirty="0"/>
            <a:t> total output loss.</a:t>
          </a:r>
        </a:p>
      </dgm:t>
    </dgm:pt>
    <dgm:pt modelId="{D4E47DEC-3A9E-4D25-A918-B181DF71F697}" type="parTrans" cxnId="{A702949E-4E31-40C2-BACA-3F5DD460DE34}">
      <dgm:prSet/>
      <dgm:spPr/>
      <dgm:t>
        <a:bodyPr/>
        <a:lstStyle/>
        <a:p>
          <a:endParaRPr lang="en-US"/>
        </a:p>
      </dgm:t>
    </dgm:pt>
    <dgm:pt modelId="{508E4175-10F5-45CE-9797-8C2BA5924FB1}" type="sibTrans" cxnId="{A702949E-4E31-40C2-BACA-3F5DD460DE34}">
      <dgm:prSet/>
      <dgm:spPr/>
      <dgm:t>
        <a:bodyPr/>
        <a:lstStyle/>
        <a:p>
          <a:endParaRPr lang="en-US"/>
        </a:p>
      </dgm:t>
    </dgm:pt>
    <dgm:pt modelId="{2DBDBF28-CA69-495A-9949-27E3EC638A71}" type="pres">
      <dgm:prSet presAssocID="{05388E75-0BDF-445D-ACAC-C77C579A0058}" presName="Name0" presStyleCnt="0">
        <dgm:presLayoutVars>
          <dgm:dir/>
          <dgm:animLvl val="lvl"/>
          <dgm:resizeHandles/>
        </dgm:presLayoutVars>
      </dgm:prSet>
      <dgm:spPr/>
    </dgm:pt>
    <dgm:pt modelId="{E9FEF01E-DB5E-4AFD-A744-CDC5A638193B}" type="pres">
      <dgm:prSet presAssocID="{A86A033D-FCFD-4A8A-8996-C70D3A76957F}" presName="linNode" presStyleCnt="0"/>
      <dgm:spPr/>
    </dgm:pt>
    <dgm:pt modelId="{023C85FF-EA1C-4FB6-B789-94E7D63FD03A}" type="pres">
      <dgm:prSet presAssocID="{A86A033D-FCFD-4A8A-8996-C70D3A76957F}" presName="parentShp" presStyleLbl="node1" presStyleIdx="0" presStyleCnt="1">
        <dgm:presLayoutVars>
          <dgm:bulletEnabled val="1"/>
        </dgm:presLayoutVars>
      </dgm:prSet>
      <dgm:spPr/>
    </dgm:pt>
    <dgm:pt modelId="{E006D4B1-8D89-4DE8-8AA7-1428266334B4}" type="pres">
      <dgm:prSet presAssocID="{A86A033D-FCFD-4A8A-8996-C70D3A76957F}" presName="childShp" presStyleLbl="bgAccFollowNode1" presStyleIdx="0" presStyleCnt="1">
        <dgm:presLayoutVars>
          <dgm:bulletEnabled val="1"/>
        </dgm:presLayoutVars>
      </dgm:prSet>
      <dgm:spPr/>
    </dgm:pt>
  </dgm:ptLst>
  <dgm:cxnLst>
    <dgm:cxn modelId="{88DCF315-A5FF-4C59-B3EC-6656BE95ABBD}" srcId="{A86A033D-FCFD-4A8A-8996-C70D3A76957F}" destId="{1775F0E2-E3CB-40E0-9D31-663E40F33DF2}" srcOrd="1" destOrd="0" parTransId="{7924B92A-0ED7-4CA7-9477-C8A488B8F89E}" sibTransId="{8866B251-CE63-4DFC-AF8E-A52DA4DC329E}"/>
    <dgm:cxn modelId="{7745331A-7445-45D2-9C0D-1BC7CDD4DD3F}" type="presOf" srcId="{91E17CA2-6054-451A-BA9A-6BA17A63A9F0}" destId="{E006D4B1-8D89-4DE8-8AA7-1428266334B4}" srcOrd="0" destOrd="0" presId="urn:microsoft.com/office/officeart/2005/8/layout/vList6"/>
    <dgm:cxn modelId="{55B4162B-3AB5-4CE8-9995-C5275F48307F}" srcId="{1775F0E2-E3CB-40E0-9D31-663E40F33DF2}" destId="{4EFA901A-33B6-44CA-9B0E-862897715D13}" srcOrd="1" destOrd="0" parTransId="{AC2C0FE5-445D-4F47-A917-01210882917F}" sibTransId="{D34D9583-8AAC-4CF7-9488-E9755A64BF7C}"/>
    <dgm:cxn modelId="{55D6755B-1305-4D01-899E-E353C1EBB93F}" type="presOf" srcId="{1775F0E2-E3CB-40E0-9D31-663E40F33DF2}" destId="{E006D4B1-8D89-4DE8-8AA7-1428266334B4}" srcOrd="0" destOrd="1" presId="urn:microsoft.com/office/officeart/2005/8/layout/vList6"/>
    <dgm:cxn modelId="{C61D325D-19F7-4673-8C77-DEFEDD5E3706}" type="presOf" srcId="{A86A033D-FCFD-4A8A-8996-C70D3A76957F}" destId="{023C85FF-EA1C-4FB6-B789-94E7D63FD03A}" srcOrd="0" destOrd="0" presId="urn:microsoft.com/office/officeart/2005/8/layout/vList6"/>
    <dgm:cxn modelId="{E0C1644E-DEDE-4F59-81BF-729F0F4C8D5E}" type="presOf" srcId="{4EFA901A-33B6-44CA-9B0E-862897715D13}" destId="{E006D4B1-8D89-4DE8-8AA7-1428266334B4}" srcOrd="0" destOrd="3" presId="urn:microsoft.com/office/officeart/2005/8/layout/vList6"/>
    <dgm:cxn modelId="{76447B88-CD33-4B5D-901F-105E9135F915}" type="presOf" srcId="{05388E75-0BDF-445D-ACAC-C77C579A0058}" destId="{2DBDBF28-CA69-495A-9949-27E3EC638A71}" srcOrd="0" destOrd="0" presId="urn:microsoft.com/office/officeart/2005/8/layout/vList6"/>
    <dgm:cxn modelId="{A702949E-4E31-40C2-BACA-3F5DD460DE34}" srcId="{1775F0E2-E3CB-40E0-9D31-663E40F33DF2}" destId="{1C5EDDA6-26E7-4ED2-896D-A6010206E340}" srcOrd="0" destOrd="0" parTransId="{D4E47DEC-3A9E-4D25-A918-B181DF71F697}" sibTransId="{508E4175-10F5-45CE-9797-8C2BA5924FB1}"/>
    <dgm:cxn modelId="{22577BA8-F227-47F1-AC05-41507EC97811}" srcId="{05388E75-0BDF-445D-ACAC-C77C579A0058}" destId="{A86A033D-FCFD-4A8A-8996-C70D3A76957F}" srcOrd="0" destOrd="0" parTransId="{C9A3BDEB-BC2E-4D71-8CBC-FBBCE6B7BF73}" sibTransId="{A02E50D6-5670-4815-8D73-768D7DB82023}"/>
    <dgm:cxn modelId="{BF58F2F5-FD88-45D3-8CB6-18263A582E08}" type="presOf" srcId="{1C5EDDA6-26E7-4ED2-896D-A6010206E340}" destId="{E006D4B1-8D89-4DE8-8AA7-1428266334B4}" srcOrd="0" destOrd="2" presId="urn:microsoft.com/office/officeart/2005/8/layout/vList6"/>
    <dgm:cxn modelId="{AAF0E1FB-F41B-4BB4-9C8B-C114A01D175B}" srcId="{A86A033D-FCFD-4A8A-8996-C70D3A76957F}" destId="{91E17CA2-6054-451A-BA9A-6BA17A63A9F0}" srcOrd="0" destOrd="0" parTransId="{0E7C1E86-87A1-4277-8563-B30388F262F4}" sibTransId="{399CF882-983F-42C1-9207-A637DE3106C7}"/>
    <dgm:cxn modelId="{2432591B-06B2-471C-8297-55E9D8A6EEBA}" type="presParOf" srcId="{2DBDBF28-CA69-495A-9949-27E3EC638A71}" destId="{E9FEF01E-DB5E-4AFD-A744-CDC5A638193B}" srcOrd="0" destOrd="0" presId="urn:microsoft.com/office/officeart/2005/8/layout/vList6"/>
    <dgm:cxn modelId="{BDD2BB4D-FFFA-42E7-9D6E-6F16E27FC5E9}" type="presParOf" srcId="{E9FEF01E-DB5E-4AFD-A744-CDC5A638193B}" destId="{023C85FF-EA1C-4FB6-B789-94E7D63FD03A}" srcOrd="0" destOrd="0" presId="urn:microsoft.com/office/officeart/2005/8/layout/vList6"/>
    <dgm:cxn modelId="{F37E6A6B-7524-4287-8BFB-0D951538FA68}" type="presParOf" srcId="{E9FEF01E-DB5E-4AFD-A744-CDC5A638193B}" destId="{E006D4B1-8D89-4DE8-8AA7-1428266334B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5388E75-0BDF-445D-ACAC-C77C579A0058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FAE6180-0BEE-4B61-8B11-2F81A1870F8F}">
      <dgm:prSet phldrT="[Text]"/>
      <dgm:spPr/>
      <dgm:t>
        <a:bodyPr/>
        <a:lstStyle/>
        <a:p>
          <a:r>
            <a:rPr lang="en-US" dirty="0"/>
            <a:t>Other Impacts</a:t>
          </a:r>
        </a:p>
      </dgm:t>
    </dgm:pt>
    <dgm:pt modelId="{5A652F93-70F5-4A50-9B85-522984438DC6}" type="parTrans" cxnId="{BBCB0595-6D1A-405C-A166-F1E87F48B5B7}">
      <dgm:prSet/>
      <dgm:spPr/>
      <dgm:t>
        <a:bodyPr/>
        <a:lstStyle/>
        <a:p>
          <a:endParaRPr lang="en-US"/>
        </a:p>
      </dgm:t>
    </dgm:pt>
    <dgm:pt modelId="{34A65949-E7D9-4AE0-9CE2-917900428794}" type="sibTrans" cxnId="{BBCB0595-6D1A-405C-A166-F1E87F48B5B7}">
      <dgm:prSet/>
      <dgm:spPr/>
      <dgm:t>
        <a:bodyPr/>
        <a:lstStyle/>
        <a:p>
          <a:endParaRPr lang="en-US"/>
        </a:p>
      </dgm:t>
    </dgm:pt>
    <dgm:pt modelId="{C2F471CE-35E9-4727-96C1-DC78FD834389}">
      <dgm:prSet phldrT="[Text]"/>
      <dgm:spPr/>
      <dgm:t>
        <a:bodyPr/>
        <a:lstStyle/>
        <a:p>
          <a:r>
            <a:rPr lang="en-US" dirty="0"/>
            <a:t>Increase in the use of uncompensated care </a:t>
          </a:r>
          <a:r>
            <a:rPr lang="en-US" dirty="0">
              <a:sym typeface="Wingdings" panose="05000000000000000000" pitchFamily="2" charset="2"/>
            </a:rPr>
            <a:t> pressuring hospital margins (especially in rural facilities)</a:t>
          </a:r>
          <a:endParaRPr lang="en-US" dirty="0"/>
        </a:p>
      </dgm:t>
    </dgm:pt>
    <dgm:pt modelId="{3D237AB2-5192-4E7B-B9C5-EF296203CDAD}" type="parTrans" cxnId="{90777B61-C8DE-411F-AC02-2447F8D790D9}">
      <dgm:prSet/>
      <dgm:spPr/>
      <dgm:t>
        <a:bodyPr/>
        <a:lstStyle/>
        <a:p>
          <a:endParaRPr lang="en-US"/>
        </a:p>
      </dgm:t>
    </dgm:pt>
    <dgm:pt modelId="{27D6265B-0756-456C-8EC2-B4B0938066F7}" type="sibTrans" cxnId="{90777B61-C8DE-411F-AC02-2447F8D790D9}">
      <dgm:prSet/>
      <dgm:spPr/>
      <dgm:t>
        <a:bodyPr/>
        <a:lstStyle/>
        <a:p>
          <a:endParaRPr lang="en-US"/>
        </a:p>
      </dgm:t>
    </dgm:pt>
    <dgm:pt modelId="{485A1DD3-F589-4AC5-AAAD-F93E1D7140E6}">
      <dgm:prSet phldrT="[Text]"/>
      <dgm:spPr/>
      <dgm:t>
        <a:bodyPr/>
        <a:lstStyle/>
        <a:p>
          <a:r>
            <a:rPr lang="en-US" dirty="0"/>
            <a:t>Access and local jobs risks</a:t>
          </a:r>
        </a:p>
      </dgm:t>
    </dgm:pt>
    <dgm:pt modelId="{51F473C2-0D0F-457F-BA61-3CE0522A8626}" type="parTrans" cxnId="{1EA555AC-F397-4BA7-A7D6-7B545500F322}">
      <dgm:prSet/>
      <dgm:spPr/>
      <dgm:t>
        <a:bodyPr/>
        <a:lstStyle/>
        <a:p>
          <a:endParaRPr lang="en-US"/>
        </a:p>
      </dgm:t>
    </dgm:pt>
    <dgm:pt modelId="{1A45F929-4C4A-4159-BCC6-FF74C6D78C59}" type="sibTrans" cxnId="{1EA555AC-F397-4BA7-A7D6-7B545500F322}">
      <dgm:prSet/>
      <dgm:spPr/>
      <dgm:t>
        <a:bodyPr/>
        <a:lstStyle/>
        <a:p>
          <a:endParaRPr lang="en-US"/>
        </a:p>
      </dgm:t>
    </dgm:pt>
    <dgm:pt modelId="{7B28FD7F-0BA8-49D0-8C5B-C59984C473D9}">
      <dgm:prSet phldrT="[Text]"/>
      <dgm:spPr/>
      <dgm:t>
        <a:bodyPr/>
        <a:lstStyle/>
        <a:p>
          <a:r>
            <a:rPr lang="en-US" dirty="0"/>
            <a:t>Premium and cost-shift pressure </a:t>
          </a:r>
        </a:p>
      </dgm:t>
    </dgm:pt>
    <dgm:pt modelId="{AB6FDF9B-E5D6-4F6A-B06C-2B9D921DC3A6}" type="parTrans" cxnId="{7A2E0C32-BAA6-44F8-B27D-586676A7C0D3}">
      <dgm:prSet/>
      <dgm:spPr/>
      <dgm:t>
        <a:bodyPr/>
        <a:lstStyle/>
        <a:p>
          <a:endParaRPr lang="en-US"/>
        </a:p>
      </dgm:t>
    </dgm:pt>
    <dgm:pt modelId="{6C329500-0E57-4066-89A5-0244BA94602C}" type="sibTrans" cxnId="{7A2E0C32-BAA6-44F8-B27D-586676A7C0D3}">
      <dgm:prSet/>
      <dgm:spPr/>
      <dgm:t>
        <a:bodyPr/>
        <a:lstStyle/>
        <a:p>
          <a:endParaRPr lang="en-US"/>
        </a:p>
      </dgm:t>
    </dgm:pt>
    <dgm:pt modelId="{D55A967D-91A8-4E80-AEFB-AEC496E2F083}">
      <dgm:prSet phldrT="[Text]"/>
      <dgm:spPr/>
      <dgm:t>
        <a:bodyPr/>
        <a:lstStyle/>
        <a:p>
          <a:r>
            <a:rPr lang="en-US" dirty="0"/>
            <a:t>Spillover to small business and lenders</a:t>
          </a:r>
        </a:p>
      </dgm:t>
    </dgm:pt>
    <dgm:pt modelId="{E04CC0D7-5C4F-4F46-A336-AEEEB4907322}" type="parTrans" cxnId="{332780AD-892C-46DE-82A4-29630F8804E3}">
      <dgm:prSet/>
      <dgm:spPr/>
      <dgm:t>
        <a:bodyPr/>
        <a:lstStyle/>
        <a:p>
          <a:endParaRPr lang="en-US"/>
        </a:p>
      </dgm:t>
    </dgm:pt>
    <dgm:pt modelId="{C79EE052-DB39-49D0-8934-9D357C35221C}" type="sibTrans" cxnId="{332780AD-892C-46DE-82A4-29630F8804E3}">
      <dgm:prSet/>
      <dgm:spPr/>
      <dgm:t>
        <a:bodyPr/>
        <a:lstStyle/>
        <a:p>
          <a:endParaRPr lang="en-US"/>
        </a:p>
      </dgm:t>
    </dgm:pt>
    <dgm:pt modelId="{2DBDBF28-CA69-495A-9949-27E3EC638A71}" type="pres">
      <dgm:prSet presAssocID="{05388E75-0BDF-445D-ACAC-C77C579A0058}" presName="Name0" presStyleCnt="0">
        <dgm:presLayoutVars>
          <dgm:dir/>
          <dgm:animLvl val="lvl"/>
          <dgm:resizeHandles/>
        </dgm:presLayoutVars>
      </dgm:prSet>
      <dgm:spPr/>
    </dgm:pt>
    <dgm:pt modelId="{E2F26645-0D67-48D4-B795-C1D2A92D09BE}" type="pres">
      <dgm:prSet presAssocID="{0FAE6180-0BEE-4B61-8B11-2F81A1870F8F}" presName="linNode" presStyleCnt="0"/>
      <dgm:spPr/>
    </dgm:pt>
    <dgm:pt modelId="{5F4FFD81-E3E6-448C-8B62-DA7CB5994F10}" type="pres">
      <dgm:prSet presAssocID="{0FAE6180-0BEE-4B61-8B11-2F81A1870F8F}" presName="parentShp" presStyleLbl="node1" presStyleIdx="0" presStyleCnt="1">
        <dgm:presLayoutVars>
          <dgm:bulletEnabled val="1"/>
        </dgm:presLayoutVars>
      </dgm:prSet>
      <dgm:spPr/>
    </dgm:pt>
    <dgm:pt modelId="{1CCFF26C-6411-4C1D-9153-DADE0DB614F7}" type="pres">
      <dgm:prSet presAssocID="{0FAE6180-0BEE-4B61-8B11-2F81A1870F8F}" presName="childShp" presStyleLbl="bgAccFollowNode1" presStyleIdx="0" presStyleCnt="1" custLinFactNeighborY="144">
        <dgm:presLayoutVars>
          <dgm:bulletEnabled val="1"/>
        </dgm:presLayoutVars>
      </dgm:prSet>
      <dgm:spPr/>
    </dgm:pt>
  </dgm:ptLst>
  <dgm:cxnLst>
    <dgm:cxn modelId="{5472A900-04E1-4BF6-8D4B-84891CA4A0BA}" type="presOf" srcId="{7B28FD7F-0BA8-49D0-8C5B-C59984C473D9}" destId="{1CCFF26C-6411-4C1D-9153-DADE0DB614F7}" srcOrd="0" destOrd="2" presId="urn:microsoft.com/office/officeart/2005/8/layout/vList6"/>
    <dgm:cxn modelId="{A3D8B427-B8C4-4652-964B-2E64D917B928}" type="presOf" srcId="{485A1DD3-F589-4AC5-AAAD-F93E1D7140E6}" destId="{1CCFF26C-6411-4C1D-9153-DADE0DB614F7}" srcOrd="0" destOrd="1" presId="urn:microsoft.com/office/officeart/2005/8/layout/vList6"/>
    <dgm:cxn modelId="{7A2E0C32-BAA6-44F8-B27D-586676A7C0D3}" srcId="{0FAE6180-0BEE-4B61-8B11-2F81A1870F8F}" destId="{7B28FD7F-0BA8-49D0-8C5B-C59984C473D9}" srcOrd="2" destOrd="0" parTransId="{AB6FDF9B-E5D6-4F6A-B06C-2B9D921DC3A6}" sibTransId="{6C329500-0E57-4066-89A5-0244BA94602C}"/>
    <dgm:cxn modelId="{90777B61-C8DE-411F-AC02-2447F8D790D9}" srcId="{0FAE6180-0BEE-4B61-8B11-2F81A1870F8F}" destId="{C2F471CE-35E9-4727-96C1-DC78FD834389}" srcOrd="0" destOrd="0" parTransId="{3D237AB2-5192-4E7B-B9C5-EF296203CDAD}" sibTransId="{27D6265B-0756-456C-8EC2-B4B0938066F7}"/>
    <dgm:cxn modelId="{7FF45E47-0D3B-40F8-A718-27D306204912}" type="presOf" srcId="{C2F471CE-35E9-4727-96C1-DC78FD834389}" destId="{1CCFF26C-6411-4C1D-9153-DADE0DB614F7}" srcOrd="0" destOrd="0" presId="urn:microsoft.com/office/officeart/2005/8/layout/vList6"/>
    <dgm:cxn modelId="{1EF7B96D-7F4C-4BB4-A43D-B1B180691AD1}" type="presOf" srcId="{0FAE6180-0BEE-4B61-8B11-2F81A1870F8F}" destId="{5F4FFD81-E3E6-448C-8B62-DA7CB5994F10}" srcOrd="0" destOrd="0" presId="urn:microsoft.com/office/officeart/2005/8/layout/vList6"/>
    <dgm:cxn modelId="{76447B88-CD33-4B5D-901F-105E9135F915}" type="presOf" srcId="{05388E75-0BDF-445D-ACAC-C77C579A0058}" destId="{2DBDBF28-CA69-495A-9949-27E3EC638A71}" srcOrd="0" destOrd="0" presId="urn:microsoft.com/office/officeart/2005/8/layout/vList6"/>
    <dgm:cxn modelId="{BBCB0595-6D1A-405C-A166-F1E87F48B5B7}" srcId="{05388E75-0BDF-445D-ACAC-C77C579A0058}" destId="{0FAE6180-0BEE-4B61-8B11-2F81A1870F8F}" srcOrd="0" destOrd="0" parTransId="{5A652F93-70F5-4A50-9B85-522984438DC6}" sibTransId="{34A65949-E7D9-4AE0-9CE2-917900428794}"/>
    <dgm:cxn modelId="{1EA555AC-F397-4BA7-A7D6-7B545500F322}" srcId="{0FAE6180-0BEE-4B61-8B11-2F81A1870F8F}" destId="{485A1DD3-F589-4AC5-AAAD-F93E1D7140E6}" srcOrd="1" destOrd="0" parTransId="{51F473C2-0D0F-457F-BA61-3CE0522A8626}" sibTransId="{1A45F929-4C4A-4159-BCC6-FF74C6D78C59}"/>
    <dgm:cxn modelId="{332780AD-892C-46DE-82A4-29630F8804E3}" srcId="{0FAE6180-0BEE-4B61-8B11-2F81A1870F8F}" destId="{D55A967D-91A8-4E80-AEFB-AEC496E2F083}" srcOrd="3" destOrd="0" parTransId="{E04CC0D7-5C4F-4F46-A336-AEEEB4907322}" sibTransId="{C79EE052-DB39-49D0-8934-9D357C35221C}"/>
    <dgm:cxn modelId="{A2B249D1-2075-410C-B152-98EE0BBDF0BC}" type="presOf" srcId="{D55A967D-91A8-4E80-AEFB-AEC496E2F083}" destId="{1CCFF26C-6411-4C1D-9153-DADE0DB614F7}" srcOrd="0" destOrd="3" presId="urn:microsoft.com/office/officeart/2005/8/layout/vList6"/>
    <dgm:cxn modelId="{AB33948F-EE0C-4E3A-B9F5-7A4517564439}" type="presParOf" srcId="{2DBDBF28-CA69-495A-9949-27E3EC638A71}" destId="{E2F26645-0D67-48D4-B795-C1D2A92D09BE}" srcOrd="0" destOrd="0" presId="urn:microsoft.com/office/officeart/2005/8/layout/vList6"/>
    <dgm:cxn modelId="{3F623458-7F4E-4FC2-8240-D6369043B0A6}" type="presParOf" srcId="{E2F26645-0D67-48D4-B795-C1D2A92D09BE}" destId="{5F4FFD81-E3E6-448C-8B62-DA7CB5994F10}" srcOrd="0" destOrd="0" presId="urn:microsoft.com/office/officeart/2005/8/layout/vList6"/>
    <dgm:cxn modelId="{3286DC0C-38C0-433F-A4A9-25CD5165659F}" type="presParOf" srcId="{E2F26645-0D67-48D4-B795-C1D2A92D09BE}" destId="{1CCFF26C-6411-4C1D-9153-DADE0DB614F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B04C30-2AA0-4533-8A1C-6A7E51A7EB0D}">
      <dsp:nvSpPr>
        <dsp:cNvPr id="0" name=""/>
        <dsp:cNvSpPr/>
      </dsp:nvSpPr>
      <dsp:spPr>
        <a:xfrm>
          <a:off x="-6368823" y="-974177"/>
          <a:ext cx="7580779" cy="7580779"/>
        </a:xfrm>
        <a:prstGeom prst="blockArc">
          <a:avLst>
            <a:gd name="adj1" fmla="val 18900000"/>
            <a:gd name="adj2" fmla="val 2700000"/>
            <a:gd name="adj3" fmla="val 285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08B847-870C-435D-86AC-0FB699669107}">
      <dsp:nvSpPr>
        <dsp:cNvPr id="0" name=""/>
        <dsp:cNvSpPr/>
      </dsp:nvSpPr>
      <dsp:spPr>
        <a:xfrm>
          <a:off x="634233" y="433020"/>
          <a:ext cx="9228146" cy="8664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7778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Hospitals: increased 17% from 41 to 48 (2010 – 2023) </a:t>
          </a:r>
        </a:p>
      </dsp:txBody>
      <dsp:txXfrm>
        <a:off x="634233" y="433020"/>
        <a:ext cx="9228146" cy="866492"/>
      </dsp:txXfrm>
    </dsp:sp>
    <dsp:sp modelId="{B0AEB086-5606-4B30-8269-A4CA9B150407}">
      <dsp:nvSpPr>
        <dsp:cNvPr id="0" name=""/>
        <dsp:cNvSpPr/>
      </dsp:nvSpPr>
      <dsp:spPr>
        <a:xfrm>
          <a:off x="92675" y="324709"/>
          <a:ext cx="1083115" cy="108311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F1F22A-8F1B-47F6-BACF-58C00B70DAF6}">
      <dsp:nvSpPr>
        <dsp:cNvPr id="0" name=""/>
        <dsp:cNvSpPr/>
      </dsp:nvSpPr>
      <dsp:spPr>
        <a:xfrm>
          <a:off x="1131013" y="1732984"/>
          <a:ext cx="8731366" cy="8664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7778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Community health centers: increased 27% (2013 – 2021) &amp; number of visits increased by 66%.</a:t>
          </a:r>
        </a:p>
      </dsp:txBody>
      <dsp:txXfrm>
        <a:off x="1131013" y="1732984"/>
        <a:ext cx="8731366" cy="866492"/>
      </dsp:txXfrm>
    </dsp:sp>
    <dsp:sp modelId="{070AF71A-5680-4770-B4BF-A15F921E9B08}">
      <dsp:nvSpPr>
        <dsp:cNvPr id="0" name=""/>
        <dsp:cNvSpPr/>
      </dsp:nvSpPr>
      <dsp:spPr>
        <a:xfrm>
          <a:off x="589455" y="1624672"/>
          <a:ext cx="1083115" cy="108311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7FC719-1725-4BCC-965F-AF19F87332DC}">
      <dsp:nvSpPr>
        <dsp:cNvPr id="0" name=""/>
        <dsp:cNvSpPr/>
      </dsp:nvSpPr>
      <dsp:spPr>
        <a:xfrm>
          <a:off x="1131013" y="3032948"/>
          <a:ext cx="8731366" cy="8664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7778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Total hospital beds: increased 10% from 3,311 to 3,643 (2015 – 2023) </a:t>
          </a:r>
        </a:p>
      </dsp:txBody>
      <dsp:txXfrm>
        <a:off x="1131013" y="3032948"/>
        <a:ext cx="8731366" cy="866492"/>
      </dsp:txXfrm>
    </dsp:sp>
    <dsp:sp modelId="{9552F709-BB39-445B-85B3-E5E02EBDCB6F}">
      <dsp:nvSpPr>
        <dsp:cNvPr id="0" name=""/>
        <dsp:cNvSpPr/>
      </dsp:nvSpPr>
      <dsp:spPr>
        <a:xfrm>
          <a:off x="589455" y="2924636"/>
          <a:ext cx="1083115" cy="108311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D64B21-9D6D-4EA7-A006-6022571EF2CB}">
      <dsp:nvSpPr>
        <dsp:cNvPr id="0" name=""/>
        <dsp:cNvSpPr/>
      </dsp:nvSpPr>
      <dsp:spPr>
        <a:xfrm>
          <a:off x="634233" y="4332911"/>
          <a:ext cx="9228146" cy="8664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7778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Beds per 1,000 Population: decreased 8% from 2.01 to 1.85 (2015 – 2023)</a:t>
          </a:r>
        </a:p>
      </dsp:txBody>
      <dsp:txXfrm>
        <a:off x="634233" y="4332911"/>
        <a:ext cx="9228146" cy="866492"/>
      </dsp:txXfrm>
    </dsp:sp>
    <dsp:sp modelId="{7C321854-7B64-455F-BCBA-291649DF5988}">
      <dsp:nvSpPr>
        <dsp:cNvPr id="0" name=""/>
        <dsp:cNvSpPr/>
      </dsp:nvSpPr>
      <dsp:spPr>
        <a:xfrm>
          <a:off x="92675" y="4224600"/>
          <a:ext cx="1083115" cy="108311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2C72EE-DC6F-4BB0-BAB6-FCFE41EED6F0}">
      <dsp:nvSpPr>
        <dsp:cNvPr id="0" name=""/>
        <dsp:cNvSpPr/>
      </dsp:nvSpPr>
      <dsp:spPr>
        <a:xfrm>
          <a:off x="1217" y="186465"/>
          <a:ext cx="4747970" cy="2848782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Total healthcare expenditures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Increased from $8.8 billion to $14.5 billion between 2010-2020 (KFF, 2025)</a:t>
          </a:r>
        </a:p>
      </dsp:txBody>
      <dsp:txXfrm>
        <a:off x="1217" y="186465"/>
        <a:ext cx="4747970" cy="2848782"/>
      </dsp:txXfrm>
    </dsp:sp>
    <dsp:sp modelId="{D7A022CB-F5EA-4FF4-9B4F-17EBF704C3CC}">
      <dsp:nvSpPr>
        <dsp:cNvPr id="0" name=""/>
        <dsp:cNvSpPr/>
      </dsp:nvSpPr>
      <dsp:spPr>
        <a:xfrm>
          <a:off x="5223984" y="186465"/>
          <a:ext cx="4747970" cy="2848782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-194684"/>
                <a:satOff val="2555"/>
                <a:lumOff val="978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-194684"/>
                <a:satOff val="2555"/>
                <a:lumOff val="978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-194684"/>
                <a:satOff val="2555"/>
                <a:lumOff val="978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Per capita healthcare spending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Increased 9% from 2016 to 2019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Increased 34% from 2019 to 2024</a:t>
          </a:r>
        </a:p>
      </dsp:txBody>
      <dsp:txXfrm>
        <a:off x="5223984" y="186465"/>
        <a:ext cx="4747970" cy="2848782"/>
      </dsp:txXfrm>
    </dsp:sp>
    <dsp:sp modelId="{00F3F34A-12E5-4570-AA7F-38F4C086F2AC}">
      <dsp:nvSpPr>
        <dsp:cNvPr id="0" name=""/>
        <dsp:cNvSpPr/>
      </dsp:nvSpPr>
      <dsp:spPr>
        <a:xfrm>
          <a:off x="1217" y="3510044"/>
          <a:ext cx="4747970" cy="2848782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-389367"/>
                <a:satOff val="5111"/>
                <a:lumOff val="1957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-389367"/>
                <a:satOff val="5111"/>
                <a:lumOff val="1957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-389367"/>
                <a:satOff val="5111"/>
                <a:lumOff val="1957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Healthcare prices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Hospital costs rose 7% in 2023 (compared to 3% for all goods and services in the US)</a:t>
          </a:r>
        </a:p>
      </dsp:txBody>
      <dsp:txXfrm>
        <a:off x="1217" y="3510044"/>
        <a:ext cx="4747970" cy="2848782"/>
      </dsp:txXfrm>
    </dsp:sp>
    <dsp:sp modelId="{6905D038-5F99-4593-B1C5-99DDEA38C640}">
      <dsp:nvSpPr>
        <dsp:cNvPr id="0" name=""/>
        <dsp:cNvSpPr/>
      </dsp:nvSpPr>
      <dsp:spPr>
        <a:xfrm>
          <a:off x="5223984" y="3510044"/>
          <a:ext cx="4747970" cy="2848782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-584051"/>
                <a:satOff val="7666"/>
                <a:lumOff val="293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-584051"/>
                <a:satOff val="7666"/>
                <a:lumOff val="293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-584051"/>
                <a:satOff val="7666"/>
                <a:lumOff val="293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Per-person spending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Home health: +275% from 2000 – 2019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Prescription drug: +50% from 2018 – 2022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Hospital: +171% from 2000 – 2019 </a:t>
          </a:r>
        </a:p>
      </dsp:txBody>
      <dsp:txXfrm>
        <a:off x="5223984" y="3510044"/>
        <a:ext cx="4747970" cy="28487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CF06A5-B380-41D4-8037-661019009651}">
      <dsp:nvSpPr>
        <dsp:cNvPr id="0" name=""/>
        <dsp:cNvSpPr/>
      </dsp:nvSpPr>
      <dsp:spPr>
        <a:xfrm>
          <a:off x="4095481" y="0"/>
          <a:ext cx="6143221" cy="19036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/>
            <a:t>$26.2 billion to $49.38 billion 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/>
            <a:t>88% growth (2015 – 2024)</a:t>
          </a:r>
        </a:p>
      </dsp:txBody>
      <dsp:txXfrm>
        <a:off x="4095481" y="237957"/>
        <a:ext cx="5429349" cy="1427744"/>
      </dsp:txXfrm>
    </dsp:sp>
    <dsp:sp modelId="{8FE34054-D756-4310-A738-E1D320222412}">
      <dsp:nvSpPr>
        <dsp:cNvPr id="0" name=""/>
        <dsp:cNvSpPr/>
      </dsp:nvSpPr>
      <dsp:spPr>
        <a:xfrm>
          <a:off x="0" y="0"/>
          <a:ext cx="4095481" cy="19036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Total Spent (Average Wages * Number of Workers): </a:t>
          </a:r>
          <a:r>
            <a:rPr lang="en-US" sz="3200" b="1" kern="1200" dirty="0"/>
            <a:t>Overall</a:t>
          </a:r>
        </a:p>
      </dsp:txBody>
      <dsp:txXfrm>
        <a:off x="92929" y="92929"/>
        <a:ext cx="3909623" cy="1717800"/>
      </dsp:txXfrm>
    </dsp:sp>
    <dsp:sp modelId="{2F577397-0AEB-4788-A935-D54D8BEE8FA6}">
      <dsp:nvSpPr>
        <dsp:cNvPr id="0" name=""/>
        <dsp:cNvSpPr/>
      </dsp:nvSpPr>
      <dsp:spPr>
        <a:xfrm>
          <a:off x="4095481" y="2094024"/>
          <a:ext cx="6143221" cy="19036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/>
            <a:t>$2.48 billion to $4.64 billion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/>
            <a:t>87% growth (2015 – 2024)</a:t>
          </a:r>
        </a:p>
      </dsp:txBody>
      <dsp:txXfrm>
        <a:off x="4095481" y="2331981"/>
        <a:ext cx="5429349" cy="1427744"/>
      </dsp:txXfrm>
    </dsp:sp>
    <dsp:sp modelId="{9EC3D6D2-D96C-4E2E-9D04-7D01F91EDAE2}">
      <dsp:nvSpPr>
        <dsp:cNvPr id="0" name=""/>
        <dsp:cNvSpPr/>
      </dsp:nvSpPr>
      <dsp:spPr>
        <a:xfrm>
          <a:off x="0" y="2094024"/>
          <a:ext cx="4095481" cy="19036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Healthcare Practitioners &amp; Technical Occupations</a:t>
          </a:r>
        </a:p>
      </dsp:txBody>
      <dsp:txXfrm>
        <a:off x="92929" y="2186953"/>
        <a:ext cx="3909623" cy="1717800"/>
      </dsp:txXfrm>
    </dsp:sp>
    <dsp:sp modelId="{48C14612-E420-4BCB-9C76-C35D05B31E70}">
      <dsp:nvSpPr>
        <dsp:cNvPr id="0" name=""/>
        <dsp:cNvSpPr/>
      </dsp:nvSpPr>
      <dsp:spPr>
        <a:xfrm>
          <a:off x="4095481" y="4188048"/>
          <a:ext cx="6143221" cy="19036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/>
            <a:t>$495 million to $1.38 billion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/>
            <a:t>179% growth (2015 – 2024)</a:t>
          </a:r>
        </a:p>
      </dsp:txBody>
      <dsp:txXfrm>
        <a:off x="4095481" y="4426005"/>
        <a:ext cx="5429349" cy="1427744"/>
      </dsp:txXfrm>
    </dsp:sp>
    <dsp:sp modelId="{E69170C3-9B25-4243-992B-F8570743B2EA}">
      <dsp:nvSpPr>
        <dsp:cNvPr id="0" name=""/>
        <dsp:cNvSpPr/>
      </dsp:nvSpPr>
      <dsp:spPr>
        <a:xfrm>
          <a:off x="0" y="4188048"/>
          <a:ext cx="4095481" cy="19036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Healthcare Support Occupations</a:t>
          </a:r>
        </a:p>
      </dsp:txBody>
      <dsp:txXfrm>
        <a:off x="92929" y="4280977"/>
        <a:ext cx="3909623" cy="17178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4894B9-A674-4031-B3BE-F1238F4684D7}">
      <dsp:nvSpPr>
        <dsp:cNvPr id="0" name=""/>
        <dsp:cNvSpPr/>
      </dsp:nvSpPr>
      <dsp:spPr>
        <a:xfrm>
          <a:off x="4087753" y="1715"/>
          <a:ext cx="6131631" cy="136119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Percent of need met 42.53% (2024); 99 practitioners needed to remove shortage</a:t>
          </a:r>
        </a:p>
      </dsp:txBody>
      <dsp:txXfrm>
        <a:off x="4087753" y="171865"/>
        <a:ext cx="5621182" cy="1020897"/>
      </dsp:txXfrm>
    </dsp:sp>
    <dsp:sp modelId="{1CD0C767-21DB-4880-A975-1638510F3385}">
      <dsp:nvSpPr>
        <dsp:cNvPr id="0" name=""/>
        <dsp:cNvSpPr/>
      </dsp:nvSpPr>
      <dsp:spPr>
        <a:xfrm>
          <a:off x="0" y="1715"/>
          <a:ext cx="4087754" cy="13611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Primary Care Professionals SA</a:t>
          </a:r>
        </a:p>
      </dsp:txBody>
      <dsp:txXfrm>
        <a:off x="66448" y="68163"/>
        <a:ext cx="3954858" cy="1228301"/>
      </dsp:txXfrm>
    </dsp:sp>
    <dsp:sp modelId="{ED3668D7-9AC7-4F60-9189-DB6B738E128B}">
      <dsp:nvSpPr>
        <dsp:cNvPr id="0" name=""/>
        <dsp:cNvSpPr/>
      </dsp:nvSpPr>
      <dsp:spPr>
        <a:xfrm>
          <a:off x="4087753" y="1499032"/>
          <a:ext cx="6131631" cy="136119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Percent of need met 48.65% (2024); 60 practitioners needed to remove shortage</a:t>
          </a:r>
        </a:p>
      </dsp:txBody>
      <dsp:txXfrm>
        <a:off x="4087753" y="1669182"/>
        <a:ext cx="5621182" cy="1020897"/>
      </dsp:txXfrm>
    </dsp:sp>
    <dsp:sp modelId="{4814492C-A19E-44C4-A4F4-D61BE5A0871B}">
      <dsp:nvSpPr>
        <dsp:cNvPr id="0" name=""/>
        <dsp:cNvSpPr/>
      </dsp:nvSpPr>
      <dsp:spPr>
        <a:xfrm>
          <a:off x="0" y="1499032"/>
          <a:ext cx="4087754" cy="13611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Dental Care Professionals SA</a:t>
          </a:r>
        </a:p>
      </dsp:txBody>
      <dsp:txXfrm>
        <a:off x="66448" y="1565480"/>
        <a:ext cx="3954858" cy="1228301"/>
      </dsp:txXfrm>
    </dsp:sp>
    <dsp:sp modelId="{58DD10D4-0648-43CB-906C-8518285CACE3}">
      <dsp:nvSpPr>
        <dsp:cNvPr id="0" name=""/>
        <dsp:cNvSpPr/>
      </dsp:nvSpPr>
      <dsp:spPr>
        <a:xfrm>
          <a:off x="4087753" y="2996349"/>
          <a:ext cx="6131631" cy="136119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Percent of need met 27.2% (2023); 48 practitioners needed to remove shortage</a:t>
          </a:r>
        </a:p>
      </dsp:txBody>
      <dsp:txXfrm>
        <a:off x="4087753" y="3166499"/>
        <a:ext cx="5621182" cy="1020897"/>
      </dsp:txXfrm>
    </dsp:sp>
    <dsp:sp modelId="{13BCF381-26D8-49E0-8738-550D0E15AF8A}">
      <dsp:nvSpPr>
        <dsp:cNvPr id="0" name=""/>
        <dsp:cNvSpPr/>
      </dsp:nvSpPr>
      <dsp:spPr>
        <a:xfrm>
          <a:off x="0" y="2996349"/>
          <a:ext cx="4087754" cy="13611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Mental Health Care Professionals SA</a:t>
          </a:r>
        </a:p>
      </dsp:txBody>
      <dsp:txXfrm>
        <a:off x="66448" y="3062797"/>
        <a:ext cx="3954858" cy="1228301"/>
      </dsp:txXfrm>
    </dsp:sp>
    <dsp:sp modelId="{AC43125E-9B99-4BF7-B6CF-F9B5ADF7DF16}">
      <dsp:nvSpPr>
        <dsp:cNvPr id="0" name=""/>
        <dsp:cNvSpPr/>
      </dsp:nvSpPr>
      <dsp:spPr>
        <a:xfrm>
          <a:off x="4087753" y="4493666"/>
          <a:ext cx="6131631" cy="136119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Seen a 35% reduction in physicians practicing obstetrics (JAMA, 2025)</a:t>
          </a:r>
        </a:p>
      </dsp:txBody>
      <dsp:txXfrm>
        <a:off x="4087753" y="4663816"/>
        <a:ext cx="5621182" cy="1020897"/>
      </dsp:txXfrm>
    </dsp:sp>
    <dsp:sp modelId="{B4357397-A306-49EE-81AC-DFEB60961305}">
      <dsp:nvSpPr>
        <dsp:cNvPr id="0" name=""/>
        <dsp:cNvSpPr/>
      </dsp:nvSpPr>
      <dsp:spPr>
        <a:xfrm>
          <a:off x="0" y="4493666"/>
          <a:ext cx="4087754" cy="13611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OBGYN</a:t>
          </a:r>
        </a:p>
      </dsp:txBody>
      <dsp:txXfrm>
        <a:off x="66448" y="4560114"/>
        <a:ext cx="3954858" cy="122830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9A764F-B2EB-4819-AD02-BF2372C3758A}">
      <dsp:nvSpPr>
        <dsp:cNvPr id="0" name=""/>
        <dsp:cNvSpPr/>
      </dsp:nvSpPr>
      <dsp:spPr>
        <a:xfrm rot="5400000">
          <a:off x="-390538" y="698506"/>
          <a:ext cx="2603593" cy="182251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Decrease in Health Spending</a:t>
          </a:r>
        </a:p>
      </dsp:txBody>
      <dsp:txXfrm rot="-5400000">
        <a:off x="2" y="1219225"/>
        <a:ext cx="1822515" cy="781078"/>
      </dsp:txXfrm>
    </dsp:sp>
    <dsp:sp modelId="{7853C91F-05F8-44DD-9FCA-2DEF777EAC99}">
      <dsp:nvSpPr>
        <dsp:cNvPr id="0" name=""/>
        <dsp:cNvSpPr/>
      </dsp:nvSpPr>
      <dsp:spPr>
        <a:xfrm rot="5400000">
          <a:off x="4744706" y="-2918538"/>
          <a:ext cx="2301855" cy="81462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Medicaid benefit spending (Idaho): $8,014 in FY2023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Idaho average-cost case estimates:</a:t>
          </a:r>
          <a:endParaRPr lang="en-US" sz="2400" b="1" kern="1200" dirty="0"/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Assuming 4,000 individuals/year: </a:t>
          </a:r>
          <a:r>
            <a:rPr lang="en-US" sz="2400" b="1" kern="1200" dirty="0"/>
            <a:t>$32 million/year</a:t>
          </a: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0" kern="1200" dirty="0"/>
            <a:t>Over the total 10 years: </a:t>
          </a:r>
          <a:r>
            <a:rPr lang="en-US" sz="2400" b="1" kern="1200" dirty="0"/>
            <a:t>321 million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Conversative estimate: $24 million/year; </a:t>
          </a:r>
          <a:r>
            <a:rPr lang="en-US" sz="2400" b="1" kern="1200" dirty="0"/>
            <a:t>$240 million </a:t>
          </a:r>
          <a:r>
            <a:rPr lang="en-US" sz="2400" b="0" kern="1200" dirty="0"/>
            <a:t>over 10 years</a:t>
          </a:r>
          <a:r>
            <a:rPr lang="en-US" sz="2400" b="1" kern="1200" dirty="0"/>
            <a:t> </a:t>
          </a:r>
        </a:p>
      </dsp:txBody>
      <dsp:txXfrm rot="-5400000">
        <a:off x="1822516" y="116019"/>
        <a:ext cx="8033870" cy="2077121"/>
      </dsp:txXfrm>
    </dsp:sp>
    <dsp:sp modelId="{5081BC41-824C-4E6A-8FC9-6005CAFD791C}">
      <dsp:nvSpPr>
        <dsp:cNvPr id="0" name=""/>
        <dsp:cNvSpPr/>
      </dsp:nvSpPr>
      <dsp:spPr>
        <a:xfrm rot="5400000">
          <a:off x="-390538" y="3036611"/>
          <a:ext cx="2603593" cy="182251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Decrease in Federal Money</a:t>
          </a:r>
        </a:p>
      </dsp:txBody>
      <dsp:txXfrm rot="-5400000">
        <a:off x="2" y="3557330"/>
        <a:ext cx="1822515" cy="781078"/>
      </dsp:txXfrm>
    </dsp:sp>
    <dsp:sp modelId="{B8DAEC51-E3BA-4493-ABB2-2FE6191A4632}">
      <dsp:nvSpPr>
        <dsp:cNvPr id="0" name=""/>
        <dsp:cNvSpPr/>
      </dsp:nvSpPr>
      <dsp:spPr>
        <a:xfrm rot="5400000">
          <a:off x="5049466" y="-580878"/>
          <a:ext cx="1692335" cy="81462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Federal match (90%): </a:t>
          </a:r>
          <a:r>
            <a:rPr lang="en-US" sz="2800" b="1" kern="1200" dirty="0"/>
            <a:t>$216 to $289 million </a:t>
          </a:r>
          <a:r>
            <a:rPr lang="en-US" sz="2800" kern="1200" dirty="0"/>
            <a:t>of decrease in spending is federal dollars</a:t>
          </a:r>
        </a:p>
      </dsp:txBody>
      <dsp:txXfrm rot="-5400000">
        <a:off x="1822516" y="2728685"/>
        <a:ext cx="8063624" cy="152710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6D4B1-8D89-4DE8-8AA7-1428266334B4}">
      <dsp:nvSpPr>
        <dsp:cNvPr id="0" name=""/>
        <dsp:cNvSpPr/>
      </dsp:nvSpPr>
      <dsp:spPr>
        <a:xfrm>
          <a:off x="4074023" y="0"/>
          <a:ext cx="6111035" cy="501024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Healthcare has sizable local ripple effects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Idaho Hospital Association: physician/health-sector multiplier is around 1.3 – 1.7; using a range from 1.4 – 1.6 </a:t>
          </a:r>
          <a:r>
            <a:rPr lang="en-US" sz="2400" kern="1200" dirty="0">
              <a:sym typeface="Wingdings" panose="05000000000000000000" pitchFamily="2" charset="2"/>
            </a:rPr>
            <a:t></a:t>
          </a:r>
          <a:endParaRPr lang="en-US" sz="2400" kern="1200" dirty="0"/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From $240M direct → </a:t>
          </a:r>
          <a:r>
            <a:rPr lang="en-US" sz="2400" b="1" kern="1200" dirty="0"/>
            <a:t>$336M to $384M</a:t>
          </a:r>
          <a:r>
            <a:rPr lang="en-US" sz="2400" kern="1200" dirty="0"/>
            <a:t> total output loss.</a:t>
          </a: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From $321M direct → </a:t>
          </a:r>
          <a:r>
            <a:rPr lang="en-US" sz="2400" b="1" kern="1200" dirty="0"/>
            <a:t>$449M to $514M</a:t>
          </a:r>
          <a:r>
            <a:rPr lang="en-US" sz="2400" kern="1200" dirty="0"/>
            <a:t> total output loss</a:t>
          </a:r>
        </a:p>
      </dsp:txBody>
      <dsp:txXfrm>
        <a:off x="4074023" y="626280"/>
        <a:ext cx="4232195" cy="3757680"/>
      </dsp:txXfrm>
    </dsp:sp>
    <dsp:sp modelId="{023C85FF-EA1C-4FB6-B789-94E7D63FD03A}">
      <dsp:nvSpPr>
        <dsp:cNvPr id="0" name=""/>
        <dsp:cNvSpPr/>
      </dsp:nvSpPr>
      <dsp:spPr>
        <a:xfrm>
          <a:off x="0" y="0"/>
          <a:ext cx="4074023" cy="501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118110" rIns="236220" bIns="11811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200" kern="1200" dirty="0"/>
            <a:t>Multiplier Effects</a:t>
          </a:r>
        </a:p>
      </dsp:txBody>
      <dsp:txXfrm>
        <a:off x="198877" y="198877"/>
        <a:ext cx="3676269" cy="461248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CFF26C-6411-4C1D-9153-DADE0DB614F7}">
      <dsp:nvSpPr>
        <dsp:cNvPr id="0" name=""/>
        <dsp:cNvSpPr/>
      </dsp:nvSpPr>
      <dsp:spPr>
        <a:xfrm>
          <a:off x="4084474" y="0"/>
          <a:ext cx="6126711" cy="452691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Increase in the use of uncompensated care </a:t>
          </a:r>
          <a:r>
            <a:rPr lang="en-US" sz="2500" kern="1200" dirty="0">
              <a:sym typeface="Wingdings" panose="05000000000000000000" pitchFamily="2" charset="2"/>
            </a:rPr>
            <a:t> pressuring hospital margins (especially in rural facilities)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Access and local jobs risks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Premium and cost-shift pressure 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Spillover to small business and lenders</a:t>
          </a:r>
        </a:p>
      </dsp:txBody>
      <dsp:txXfrm>
        <a:off x="4084474" y="565864"/>
        <a:ext cx="4429118" cy="3395187"/>
      </dsp:txXfrm>
    </dsp:sp>
    <dsp:sp modelId="{5F4FFD81-E3E6-448C-8B62-DA7CB5994F10}">
      <dsp:nvSpPr>
        <dsp:cNvPr id="0" name=""/>
        <dsp:cNvSpPr/>
      </dsp:nvSpPr>
      <dsp:spPr>
        <a:xfrm>
          <a:off x="0" y="0"/>
          <a:ext cx="4084474" cy="45269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Other Impacts</a:t>
          </a:r>
        </a:p>
      </dsp:txBody>
      <dsp:txXfrm>
        <a:off x="199388" y="199388"/>
        <a:ext cx="3685698" cy="41281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4ED0AC6-D137-2449-B607-46C7F68231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583D37-7FB8-C74F-BC5A-2D736908434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371D2C-1A8C-A24D-8A57-69FA7C4A322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D6189E-3157-C740-988F-070148560A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672A70-0CB8-3E41-BE28-BBD7ED5C449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4AB7E-1883-9445-8A94-C7882DBB0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760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39CF74-C8EF-41C5-90C7-AF4CE16B603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2509C0-9B9A-4B9F-B05C-B9D7ED022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87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2509C0-9B9A-4B9F-B05C-B9D7ED022B1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194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2509C0-9B9A-4B9F-B05C-B9D7ED022B1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3634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2509C0-9B9A-4B9F-B05C-B9D7ED022B1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2531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2509C0-9B9A-4B9F-B05C-B9D7ED022B1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443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2509C0-9B9A-4B9F-B05C-B9D7ED022B1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0192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2509C0-9B9A-4B9F-B05C-B9D7ED022B1E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7100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2509C0-9B9A-4B9F-B05C-B9D7ED022B1E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9078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2509C0-9B9A-4B9F-B05C-B9D7ED022B1E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0364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2509C0-9B9A-4B9F-B05C-B9D7ED022B1E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5212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Federal policy changes (OBBBA) will cut Medicaid funding and enrollment by 2034.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2509C0-9B9A-4B9F-B05C-B9D7ED022B1E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789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2509C0-9B9A-4B9F-B05C-B9D7ED022B1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349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2509C0-9B9A-4B9F-B05C-B9D7ED022B1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859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2509C0-9B9A-4B9F-B05C-B9D7ED022B1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7179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fontAlgn="base"/>
            <a:endParaRPr lang="en-US" b="0" i="0" dirty="0">
              <a:solidFill>
                <a:srgbClr val="444444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2509C0-9B9A-4B9F-B05C-B9D7ED022B1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8284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2509C0-9B9A-4B9F-B05C-B9D7ED022B1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101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Prices have outpaced price growth for rest of the economy for 20 years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2509C0-9B9A-4B9F-B05C-B9D7ED022B1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6564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2509C0-9B9A-4B9F-B05C-B9D7ED022B1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855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2509C0-9B9A-4B9F-B05C-B9D7ED022B1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474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3FBA1-7192-EA4F-944A-D94EB4F6F5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17558" y="3869357"/>
            <a:ext cx="9529010" cy="1989171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684B7A-927A-FF47-9BF4-6ABDF03ECB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17558" y="6073541"/>
            <a:ext cx="9529010" cy="56067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13397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525EB-E7DD-7947-9ADE-61E4C0AF4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CCD3D-234A-944D-A6D9-B83D56B75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780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F57AC-7706-494B-9F54-6D27D51B1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4E99D-BC7D-E94E-A4C1-1ED64B62AE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02054" y="1825625"/>
            <a:ext cx="4523874" cy="4738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474FB7-3045-A24C-BC58-8480E52AD9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70306" y="1825625"/>
            <a:ext cx="4985887" cy="4738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2067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28D0C-C3F1-7C48-B97F-F2331941D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55420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C19FB-D94B-4F48-8A8C-4EA726419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429" y="457200"/>
            <a:ext cx="337846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8894E-E91D-A14B-98BC-B1D920BDA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8199" y="457200"/>
            <a:ext cx="6172200" cy="61264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57DEF4-FA3A-F744-A2AB-43686B8EF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92429" y="2057400"/>
            <a:ext cx="337846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5354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909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B97DC4-7309-434D-B4DC-8539145D9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2054" y="365125"/>
            <a:ext cx="965414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531630-A15E-414E-9A9B-D5B6DFA42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02054" y="1825625"/>
            <a:ext cx="9654140" cy="4809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Google Shape;60;p14">
            <a:extLst>
              <a:ext uri="{FF2B5EF4-FFF2-40B4-BE49-F238E27FC236}">
                <a16:creationId xmlns:a16="http://schemas.microsoft.com/office/drawing/2014/main" id="{C014759B-16C6-E343-AAC2-AA03FF19D869}"/>
              </a:ext>
            </a:extLst>
          </p:cNvPr>
          <p:cNvSpPr/>
          <p:nvPr userDrawn="1"/>
        </p:nvSpPr>
        <p:spPr>
          <a:xfrm>
            <a:off x="0" y="-126"/>
            <a:ext cx="1817482" cy="686813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8" name="Google Shape;61;p14">
            <a:extLst>
              <a:ext uri="{FF2B5EF4-FFF2-40B4-BE49-F238E27FC236}">
                <a16:creationId xmlns:a16="http://schemas.microsoft.com/office/drawing/2014/main" id="{02F6B471-A908-814D-8A50-4F6BDD32A32F}"/>
              </a:ext>
            </a:extLst>
          </p:cNvPr>
          <p:cNvPicPr preferRelativeResize="0"/>
          <p:nvPr userDrawn="1"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55689" y="222971"/>
            <a:ext cx="1313919" cy="1975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EF83ED5-4E0E-194B-A234-8160A09DB099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433087" y="6205287"/>
            <a:ext cx="951307" cy="429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87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6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Roboto Slab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Roboto" panose="020000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Roboto" panose="020000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Roboto" panose="020000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Roboto" panose="020000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Roboto" panose="020000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mailto:irisbuder@isu.ed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DEB15-1E4F-4ECE-A594-9E66AE358B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Idaho Healthcare Landscape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72A6F2-5ABD-4D61-97D4-EAF75353D9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17558" y="5858528"/>
            <a:ext cx="9529010" cy="77568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Dr. Iris Buder, Associate Dean &amp; MHA Program Director; Professor of Economics, College of Business, Idaho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749045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B468F-01F5-4055-B4FB-AE52E6589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2642" y="45085"/>
            <a:ext cx="9654140" cy="1325563"/>
          </a:xfrm>
        </p:spPr>
        <p:txBody>
          <a:bodyPr/>
          <a:lstStyle/>
          <a:p>
            <a:r>
              <a:rPr lang="en-US" dirty="0"/>
              <a:t>Demand Drivers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DEF7AC4-CD6B-4C07-9141-1165412DB0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2642" y="1024483"/>
            <a:ext cx="10168711" cy="576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86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4ABF6-37E7-493E-8D71-47EC3BFB6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Demand Drivers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5AAFE-8A86-4EFA-8F2D-BB81C0D7A8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Aging Population: </a:t>
            </a:r>
          </a:p>
          <a:p>
            <a:pPr lvl="1"/>
            <a:r>
              <a:rPr lang="en-US" sz="2800" dirty="0"/>
              <a:t>Increased need for chronic disease management</a:t>
            </a:r>
          </a:p>
          <a:p>
            <a:pPr lvl="1"/>
            <a:r>
              <a:rPr lang="en-US" sz="2800" dirty="0"/>
              <a:t>Increase need for long-term care support services</a:t>
            </a:r>
          </a:p>
          <a:p>
            <a:pPr lvl="1"/>
            <a:r>
              <a:rPr lang="en-US" sz="2800" dirty="0"/>
              <a:t>Growth in areas such as post-acute care, rehab, and medication volume</a:t>
            </a:r>
          </a:p>
          <a:p>
            <a:pPr lvl="1"/>
            <a:r>
              <a:rPr lang="en-US" sz="2800" dirty="0"/>
              <a:t>Increase need for behavioral health and neurocognitive care</a:t>
            </a:r>
          </a:p>
          <a:p>
            <a:pPr lvl="1"/>
            <a:endParaRPr lang="en-US" sz="2800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1B7F4F53-F414-42AB-A49E-0A69A4D8EBC2}"/>
              </a:ext>
            </a:extLst>
          </p:cNvPr>
          <p:cNvSpPr/>
          <p:nvPr/>
        </p:nvSpPr>
        <p:spPr>
          <a:xfrm rot="16200000">
            <a:off x="-190551" y="3131796"/>
            <a:ext cx="2370370" cy="1421613"/>
          </a:xfrm>
          <a:prstGeom prst="rightArrow">
            <a:avLst/>
          </a:prstGeom>
          <a:solidFill>
            <a:srgbClr val="FF006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Demand for Services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DBB97F-3FBD-4F08-AEC7-FDD246D7ACC9}"/>
              </a:ext>
            </a:extLst>
          </p:cNvPr>
          <p:cNvSpPr txBox="1"/>
          <p:nvPr/>
        </p:nvSpPr>
        <p:spPr>
          <a:xfrm>
            <a:off x="1916973" y="6400634"/>
            <a:ext cx="7462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Centers for Disease Control and Prevention, 2025</a:t>
            </a:r>
          </a:p>
        </p:txBody>
      </p:sp>
    </p:spTree>
    <p:extLst>
      <p:ext uri="{BB962C8B-B14F-4D97-AF65-F5344CB8AC3E}">
        <p14:creationId xmlns:p14="http://schemas.microsoft.com/office/powerpoint/2010/main" val="3598086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ED9DE-67D0-DC44-A1E8-526838130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195" y="17395"/>
            <a:ext cx="9654140" cy="1325563"/>
          </a:xfrm>
        </p:spPr>
        <p:txBody>
          <a:bodyPr/>
          <a:lstStyle/>
          <a:p>
            <a:r>
              <a:rPr lang="en-US" dirty="0"/>
              <a:t>Demand Drivers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739490-237E-C642-BE27-DD316C507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7285" y="1225933"/>
            <a:ext cx="10234012" cy="5272522"/>
          </a:xfrm>
        </p:spPr>
        <p:txBody>
          <a:bodyPr>
            <a:normAutofit/>
          </a:bodyPr>
          <a:lstStyle/>
          <a:p>
            <a:r>
              <a:rPr lang="en-US" sz="3200" dirty="0"/>
              <a:t>Health Insurance Coverage: </a:t>
            </a:r>
          </a:p>
          <a:p>
            <a:pPr lvl="1"/>
            <a:r>
              <a:rPr lang="en-US" sz="2800" dirty="0"/>
              <a:t>Uninsured rate decreases: 18% (2008) to 9% in 2023.  </a:t>
            </a:r>
          </a:p>
          <a:p>
            <a:pPr lvl="1"/>
            <a:r>
              <a:rPr lang="en-US" sz="2800" dirty="0"/>
              <a:t>Employer-provided insurance remained relatively stable. </a:t>
            </a:r>
          </a:p>
          <a:p>
            <a:pPr lvl="1"/>
            <a:r>
              <a:rPr lang="en-US" sz="2800" dirty="0"/>
              <a:t>Significant increases in Medicaid and Medicare enrollment.</a:t>
            </a: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678D962F-B265-45DD-8308-A8A51C98215E}"/>
              </a:ext>
            </a:extLst>
          </p:cNvPr>
          <p:cNvSpPr/>
          <p:nvPr/>
        </p:nvSpPr>
        <p:spPr>
          <a:xfrm rot="16200000">
            <a:off x="-215381" y="3069076"/>
            <a:ext cx="2291140" cy="1404256"/>
          </a:xfrm>
          <a:prstGeom prst="rightArrow">
            <a:avLst/>
          </a:prstGeom>
          <a:solidFill>
            <a:srgbClr val="FF006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Demand for Services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B02CFCC6-09D0-4033-B7CF-432D0D3021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484547"/>
              </p:ext>
            </p:extLst>
          </p:nvPr>
        </p:nvGraphicFramePr>
        <p:xfrm>
          <a:off x="2067221" y="3375305"/>
          <a:ext cx="9715475" cy="3123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095">
                  <a:extLst>
                    <a:ext uri="{9D8B030D-6E8A-4147-A177-3AD203B41FA5}">
                      <a16:colId xmlns:a16="http://schemas.microsoft.com/office/drawing/2014/main" val="2227037694"/>
                    </a:ext>
                  </a:extLst>
                </a:gridCol>
                <a:gridCol w="1943095">
                  <a:extLst>
                    <a:ext uri="{9D8B030D-6E8A-4147-A177-3AD203B41FA5}">
                      <a16:colId xmlns:a16="http://schemas.microsoft.com/office/drawing/2014/main" val="2974065378"/>
                    </a:ext>
                  </a:extLst>
                </a:gridCol>
                <a:gridCol w="1943095">
                  <a:extLst>
                    <a:ext uri="{9D8B030D-6E8A-4147-A177-3AD203B41FA5}">
                      <a16:colId xmlns:a16="http://schemas.microsoft.com/office/drawing/2014/main" val="1780362548"/>
                    </a:ext>
                  </a:extLst>
                </a:gridCol>
                <a:gridCol w="1943095">
                  <a:extLst>
                    <a:ext uri="{9D8B030D-6E8A-4147-A177-3AD203B41FA5}">
                      <a16:colId xmlns:a16="http://schemas.microsoft.com/office/drawing/2014/main" val="1211868915"/>
                    </a:ext>
                  </a:extLst>
                </a:gridCol>
                <a:gridCol w="1943095">
                  <a:extLst>
                    <a:ext uri="{9D8B030D-6E8A-4147-A177-3AD203B41FA5}">
                      <a16:colId xmlns:a16="http://schemas.microsoft.com/office/drawing/2014/main" val="1369606445"/>
                    </a:ext>
                  </a:extLst>
                </a:gridCol>
              </a:tblGrid>
              <a:tr h="520525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Employer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Medicaid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Medicare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Uninsured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9001432"/>
                  </a:ext>
                </a:extLst>
              </a:tr>
              <a:tr h="520525">
                <a:tc>
                  <a:txBody>
                    <a:bodyPr/>
                    <a:lstStyle/>
                    <a:p>
                      <a:r>
                        <a:rPr lang="en-US" sz="2400" dirty="0"/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50.7%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17.6%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657740"/>
                  </a:ext>
                </a:extLst>
              </a:tr>
              <a:tr h="520525">
                <a:tc>
                  <a:txBody>
                    <a:bodyPr/>
                    <a:lstStyle/>
                    <a:p>
                      <a:r>
                        <a:rPr lang="en-US" sz="2400" dirty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46.9%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15.6%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16.1%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8433458"/>
                  </a:ext>
                </a:extLst>
              </a:tr>
              <a:tr h="520525">
                <a:tc>
                  <a:txBody>
                    <a:bodyPr/>
                    <a:lstStyle/>
                    <a:p>
                      <a:r>
                        <a:rPr lang="en-US" sz="2400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47.2%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16.8%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13.8%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10.3%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894184"/>
                  </a:ext>
                </a:extLst>
              </a:tr>
              <a:tr h="520525">
                <a:tc>
                  <a:txBody>
                    <a:bodyPr/>
                    <a:lstStyle/>
                    <a:p>
                      <a:r>
                        <a:rPr lang="en-US" sz="2400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47.9%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20.1%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14.9%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8675500"/>
                  </a:ext>
                </a:extLst>
              </a:tr>
              <a:tr h="520525">
                <a:tc>
                  <a:txBody>
                    <a:bodyPr/>
                    <a:lstStyle/>
                    <a:p>
                      <a:r>
                        <a:rPr lang="en-US" sz="2400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48.4%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18.3%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15.8%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9.0%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6290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185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ED9DE-67D0-DC44-A1E8-526838130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194" y="17395"/>
            <a:ext cx="10071463" cy="1325563"/>
          </a:xfrm>
        </p:spPr>
        <p:txBody>
          <a:bodyPr/>
          <a:lstStyle/>
          <a:p>
            <a:r>
              <a:rPr lang="en-US" dirty="0"/>
              <a:t>Behavioral &amp; Chronic Health Trends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F59248B-08C5-43EF-BF92-838B7DEF32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248269"/>
              </p:ext>
            </p:extLst>
          </p:nvPr>
        </p:nvGraphicFramePr>
        <p:xfrm>
          <a:off x="1881052" y="1090023"/>
          <a:ext cx="10071464" cy="55785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09646">
                  <a:extLst>
                    <a:ext uri="{9D8B030D-6E8A-4147-A177-3AD203B41FA5}">
                      <a16:colId xmlns:a16="http://schemas.microsoft.com/office/drawing/2014/main" val="2530431489"/>
                    </a:ext>
                  </a:extLst>
                </a:gridCol>
                <a:gridCol w="1280909">
                  <a:extLst>
                    <a:ext uri="{9D8B030D-6E8A-4147-A177-3AD203B41FA5}">
                      <a16:colId xmlns:a16="http://schemas.microsoft.com/office/drawing/2014/main" val="3074022423"/>
                    </a:ext>
                  </a:extLst>
                </a:gridCol>
                <a:gridCol w="1280909">
                  <a:extLst>
                    <a:ext uri="{9D8B030D-6E8A-4147-A177-3AD203B41FA5}">
                      <a16:colId xmlns:a16="http://schemas.microsoft.com/office/drawing/2014/main" val="1108692312"/>
                    </a:ext>
                  </a:extLst>
                </a:gridCol>
              </a:tblGrid>
              <a:tr h="6059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Indicator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Idaho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US Average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4752438"/>
                  </a:ext>
                </a:extLst>
              </a:tr>
              <a:tr h="38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Adults who are obese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31.20%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33.70%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4536325"/>
                  </a:ext>
                </a:extLst>
              </a:tr>
              <a:tr h="38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Adults who report fair or poor health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14.40%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17.40%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066698147"/>
                  </a:ext>
                </a:extLst>
              </a:tr>
              <a:tr h="38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Adults who smoke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10.30%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11.40%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772293529"/>
                  </a:ext>
                </a:extLst>
              </a:tr>
              <a:tr h="38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Adults who went without care because of cost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11.30%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11.70%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148706312"/>
                  </a:ext>
                </a:extLst>
              </a:tr>
              <a:tr h="38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Adults with age-appropriate vaccines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30.10%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39.30%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700368434"/>
                  </a:ext>
                </a:extLst>
              </a:tr>
              <a:tr h="38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Adults with any mental illness reporting unmet need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32%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28%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40731886"/>
                  </a:ext>
                </a:extLst>
              </a:tr>
              <a:tr h="38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Adults with substance use disorder who did not receive treatment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74%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77%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0050081"/>
                  </a:ext>
                </a:extLst>
              </a:tr>
              <a:tr h="38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Alcohol deaths per 100,000 population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17.1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12.6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243896579"/>
                  </a:ext>
                </a:extLst>
              </a:tr>
              <a:tr h="38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Breast cancer deaths per 100,000 female population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17.9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18.7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96305720"/>
                  </a:ext>
                </a:extLst>
              </a:tr>
              <a:tr h="38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Hospital 30-day mortality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15.20%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14.40%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25652106"/>
                  </a:ext>
                </a:extLst>
              </a:tr>
              <a:tr h="38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Infant mortality per 1,000 live births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5.3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5.6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8775902"/>
                  </a:ext>
                </a:extLst>
              </a:tr>
              <a:tr h="38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No early prenatal care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19.10%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23%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707768224"/>
                  </a:ext>
                </a:extLst>
              </a:tr>
              <a:tr h="38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Patients' overall hospital experience (out of 100 points)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67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36564973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AD6FA0B-376B-4878-BE03-A17468C00730}"/>
              </a:ext>
            </a:extLst>
          </p:cNvPr>
          <p:cNvSpPr txBox="1"/>
          <p:nvPr/>
        </p:nvSpPr>
        <p:spPr>
          <a:xfrm>
            <a:off x="8237091" y="17395"/>
            <a:ext cx="3954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The Commonwealth Fund, 2025</a:t>
            </a:r>
          </a:p>
        </p:txBody>
      </p:sp>
    </p:spTree>
    <p:extLst>
      <p:ext uri="{BB962C8B-B14F-4D97-AF65-F5344CB8AC3E}">
        <p14:creationId xmlns:p14="http://schemas.microsoft.com/office/powerpoint/2010/main" val="2181513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BCDDD-D1DD-42C0-8D4E-56963153D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Demand Drivers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3677A-266D-49B5-9E9E-13CA736DF7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2054" y="1489103"/>
            <a:ext cx="9840758" cy="5152458"/>
          </a:xfrm>
        </p:spPr>
        <p:txBody>
          <a:bodyPr>
            <a:normAutofit/>
          </a:bodyPr>
          <a:lstStyle/>
          <a:p>
            <a:r>
              <a:rPr lang="en-US" sz="3200" dirty="0"/>
              <a:t>Economic Factors</a:t>
            </a:r>
          </a:p>
          <a:p>
            <a:pPr lvl="1"/>
            <a:r>
              <a:rPr lang="en-US" sz="2800" dirty="0"/>
              <a:t>Medical care is a normal good; as income increases, demand for medical care increases.</a:t>
            </a:r>
          </a:p>
          <a:p>
            <a:endParaRPr lang="en-US" sz="3200" dirty="0"/>
          </a:p>
          <a:p>
            <a:r>
              <a:rPr lang="en-US" sz="3200" dirty="0"/>
              <a:t>Advances in Medicine/Technology 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en-US" sz="2800" dirty="0">
                <a:sym typeface="Wingdings" panose="05000000000000000000" pitchFamily="2" charset="2"/>
              </a:rPr>
              <a:t>Increased demand for specialized services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en-US" sz="2800" dirty="0">
                <a:sym typeface="Wingdings" panose="05000000000000000000" pitchFamily="2" charset="2"/>
              </a:rPr>
              <a:t>Changes the expectations of the patient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en-US" sz="2800" dirty="0">
                <a:sym typeface="Wingdings" panose="05000000000000000000" pitchFamily="2" charset="2"/>
              </a:rPr>
              <a:t>Extended life expectancy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68C2C37F-B573-4455-9AB7-27C7FB82618D}"/>
              </a:ext>
            </a:extLst>
          </p:cNvPr>
          <p:cNvSpPr/>
          <p:nvPr/>
        </p:nvSpPr>
        <p:spPr>
          <a:xfrm rot="16200000">
            <a:off x="-506184" y="3033849"/>
            <a:ext cx="2971800" cy="1815737"/>
          </a:xfrm>
          <a:prstGeom prst="rightArrow">
            <a:avLst/>
          </a:prstGeom>
          <a:solidFill>
            <a:srgbClr val="FF006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Demand for Services</a:t>
            </a:r>
          </a:p>
        </p:txBody>
      </p:sp>
    </p:spTree>
    <p:extLst>
      <p:ext uri="{BB962C8B-B14F-4D97-AF65-F5344CB8AC3E}">
        <p14:creationId xmlns:p14="http://schemas.microsoft.com/office/powerpoint/2010/main" val="1448487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C93FF-E2C4-4AFA-AE76-55BDC8BDD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5711" y="-52886"/>
            <a:ext cx="9654140" cy="1325563"/>
          </a:xfrm>
        </p:spPr>
        <p:txBody>
          <a:bodyPr/>
          <a:lstStyle/>
          <a:p>
            <a:r>
              <a:rPr lang="en-US" dirty="0"/>
              <a:t>Per Capita Spending (Idaho)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3FA59E-6161-4F82-AD07-CD1F2811AE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2859" y="1168503"/>
            <a:ext cx="10124970" cy="5473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675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8CD7796-7C13-450E-8177-7055A05F92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3244824"/>
              </p:ext>
            </p:extLst>
          </p:nvPr>
        </p:nvGraphicFramePr>
        <p:xfrm>
          <a:off x="2017059" y="224118"/>
          <a:ext cx="9973172" cy="6545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4BF821F-571E-43AF-AF0E-7F9FA551E0B6}"/>
              </a:ext>
            </a:extLst>
          </p:cNvPr>
          <p:cNvSpPr txBox="1"/>
          <p:nvPr/>
        </p:nvSpPr>
        <p:spPr>
          <a:xfrm>
            <a:off x="1712259" y="6549421"/>
            <a:ext cx="4957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Regence BlueShield of Idaho</a:t>
            </a:r>
          </a:p>
        </p:txBody>
      </p:sp>
    </p:spTree>
    <p:extLst>
      <p:ext uri="{BB962C8B-B14F-4D97-AF65-F5344CB8AC3E}">
        <p14:creationId xmlns:p14="http://schemas.microsoft.com/office/powerpoint/2010/main" val="35442067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682C1-E5A8-442E-A037-0C52978A1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0608" y="-84672"/>
            <a:ext cx="9654140" cy="1325563"/>
          </a:xfrm>
        </p:spPr>
        <p:txBody>
          <a:bodyPr/>
          <a:lstStyle/>
          <a:p>
            <a:r>
              <a:rPr lang="en-US" dirty="0"/>
              <a:t>Healthcare Employment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CB3DBB1-7408-4F77-B2DF-B04D1F9B08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793117"/>
              </p:ext>
            </p:extLst>
          </p:nvPr>
        </p:nvGraphicFramePr>
        <p:xfrm>
          <a:off x="1867437" y="878160"/>
          <a:ext cx="10167869" cy="5662269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3087911">
                  <a:extLst>
                    <a:ext uri="{9D8B030D-6E8A-4147-A177-3AD203B41FA5}">
                      <a16:colId xmlns:a16="http://schemas.microsoft.com/office/drawing/2014/main" val="1908222065"/>
                    </a:ext>
                  </a:extLst>
                </a:gridCol>
                <a:gridCol w="1418558">
                  <a:extLst>
                    <a:ext uri="{9D8B030D-6E8A-4147-A177-3AD203B41FA5}">
                      <a16:colId xmlns:a16="http://schemas.microsoft.com/office/drawing/2014/main" val="2841921666"/>
                    </a:ext>
                  </a:extLst>
                </a:gridCol>
                <a:gridCol w="2079812">
                  <a:extLst>
                    <a:ext uri="{9D8B030D-6E8A-4147-A177-3AD203B41FA5}">
                      <a16:colId xmlns:a16="http://schemas.microsoft.com/office/drawing/2014/main" val="2846570591"/>
                    </a:ext>
                  </a:extLst>
                </a:gridCol>
                <a:gridCol w="2017058">
                  <a:extLst>
                    <a:ext uri="{9D8B030D-6E8A-4147-A177-3AD203B41FA5}">
                      <a16:colId xmlns:a16="http://schemas.microsoft.com/office/drawing/2014/main" val="2457611293"/>
                    </a:ext>
                  </a:extLst>
                </a:gridCol>
                <a:gridCol w="1564530">
                  <a:extLst>
                    <a:ext uri="{9D8B030D-6E8A-4147-A177-3AD203B41FA5}">
                      <a16:colId xmlns:a16="http://schemas.microsoft.com/office/drawing/2014/main" val="1606367977"/>
                    </a:ext>
                  </a:extLst>
                </a:gridCol>
              </a:tblGrid>
              <a:tr h="8155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2015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2019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2022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3190619"/>
                  </a:ext>
                </a:extLst>
              </a:tr>
              <a:tr h="2056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Healthcare Practitioners &amp; Technical Occupations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+mn-cs"/>
                        </a:rPr>
                        <a:t>35,150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+mn-cs"/>
                        </a:rPr>
                        <a:t>42,100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+mn-cs"/>
                        </a:rPr>
                        <a:t>44,500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48,840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7730944"/>
                  </a:ext>
                </a:extLst>
              </a:tr>
              <a:tr h="16815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Healthcare Support Occupations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+mn-cs"/>
                        </a:rPr>
                        <a:t>18,130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+mn-cs"/>
                        </a:rPr>
                        <a:t>32,950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+mn-cs"/>
                        </a:rPr>
                        <a:t>35,850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36,520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2202779"/>
                  </a:ext>
                </a:extLst>
              </a:tr>
              <a:tr h="11087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All Occupations 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+mn-cs"/>
                        </a:rPr>
                        <a:t>642,700</a:t>
                      </a:r>
                    </a:p>
                  </a:txBody>
                  <a:tcPr marL="68580" marR="68580"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+mn-cs"/>
                        </a:rPr>
                        <a:t>727,160</a:t>
                      </a:r>
                    </a:p>
                  </a:txBody>
                  <a:tcPr marL="68580" marR="68580"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+mn-cs"/>
                        </a:rPr>
                        <a:t>797,420</a:t>
                      </a:r>
                    </a:p>
                  </a:txBody>
                  <a:tcPr marL="68580" marR="68580"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844,910</a:t>
                      </a:r>
                    </a:p>
                  </a:txBody>
                  <a:tcPr marL="68580" marR="68580"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5261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00EE6CC-3514-4EDF-A9A8-18C66BF4C72F}"/>
              </a:ext>
            </a:extLst>
          </p:cNvPr>
          <p:cNvSpPr txBox="1"/>
          <p:nvPr/>
        </p:nvSpPr>
        <p:spPr>
          <a:xfrm>
            <a:off x="1799925" y="6571464"/>
            <a:ext cx="10035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Sources: BLS Statistics (State Occupational Employment &amp; Wage Estimates)  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612DBCFE-8235-495C-828E-C43BDAAE3AC1}"/>
              </a:ext>
            </a:extLst>
          </p:cNvPr>
          <p:cNvSpPr/>
          <p:nvPr/>
        </p:nvSpPr>
        <p:spPr>
          <a:xfrm>
            <a:off x="5686021" y="2395470"/>
            <a:ext cx="5686023" cy="7984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+39%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FE42B66F-4E9E-4020-9C68-9C78E521CE56}"/>
              </a:ext>
            </a:extLst>
          </p:cNvPr>
          <p:cNvSpPr/>
          <p:nvPr/>
        </p:nvSpPr>
        <p:spPr>
          <a:xfrm>
            <a:off x="5724657" y="4430332"/>
            <a:ext cx="5608750" cy="7533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+101%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25EF4C4C-1CAC-44BC-9C4E-7EAD61921E14}"/>
              </a:ext>
            </a:extLst>
          </p:cNvPr>
          <p:cNvSpPr/>
          <p:nvPr/>
        </p:nvSpPr>
        <p:spPr>
          <a:xfrm>
            <a:off x="5486400" y="5824763"/>
            <a:ext cx="5885643" cy="7467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+31%</a:t>
            </a:r>
          </a:p>
        </p:txBody>
      </p:sp>
    </p:spTree>
    <p:extLst>
      <p:ext uri="{BB962C8B-B14F-4D97-AF65-F5344CB8AC3E}">
        <p14:creationId xmlns:p14="http://schemas.microsoft.com/office/powerpoint/2010/main" val="72707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682C1-E5A8-442E-A037-0C52978A1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0608" y="-84672"/>
            <a:ext cx="9654140" cy="1325563"/>
          </a:xfrm>
        </p:spPr>
        <p:txBody>
          <a:bodyPr/>
          <a:lstStyle/>
          <a:p>
            <a:r>
              <a:rPr lang="en-US" dirty="0"/>
              <a:t>Healthcare Annual Mean Wages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CB3DBB1-7408-4F77-B2DF-B04D1F9B08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453987"/>
              </p:ext>
            </p:extLst>
          </p:nvPr>
        </p:nvGraphicFramePr>
        <p:xfrm>
          <a:off x="1867437" y="878160"/>
          <a:ext cx="10167869" cy="5662269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3087911">
                  <a:extLst>
                    <a:ext uri="{9D8B030D-6E8A-4147-A177-3AD203B41FA5}">
                      <a16:colId xmlns:a16="http://schemas.microsoft.com/office/drawing/2014/main" val="1908222065"/>
                    </a:ext>
                  </a:extLst>
                </a:gridCol>
                <a:gridCol w="1418558">
                  <a:extLst>
                    <a:ext uri="{9D8B030D-6E8A-4147-A177-3AD203B41FA5}">
                      <a16:colId xmlns:a16="http://schemas.microsoft.com/office/drawing/2014/main" val="2841921666"/>
                    </a:ext>
                  </a:extLst>
                </a:gridCol>
                <a:gridCol w="2079812">
                  <a:extLst>
                    <a:ext uri="{9D8B030D-6E8A-4147-A177-3AD203B41FA5}">
                      <a16:colId xmlns:a16="http://schemas.microsoft.com/office/drawing/2014/main" val="2846570591"/>
                    </a:ext>
                  </a:extLst>
                </a:gridCol>
                <a:gridCol w="2017058">
                  <a:extLst>
                    <a:ext uri="{9D8B030D-6E8A-4147-A177-3AD203B41FA5}">
                      <a16:colId xmlns:a16="http://schemas.microsoft.com/office/drawing/2014/main" val="2457611293"/>
                    </a:ext>
                  </a:extLst>
                </a:gridCol>
                <a:gridCol w="1564530">
                  <a:extLst>
                    <a:ext uri="{9D8B030D-6E8A-4147-A177-3AD203B41FA5}">
                      <a16:colId xmlns:a16="http://schemas.microsoft.com/office/drawing/2014/main" val="1606367977"/>
                    </a:ext>
                  </a:extLst>
                </a:gridCol>
              </a:tblGrid>
              <a:tr h="8155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2015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2019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2022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3190619"/>
                  </a:ext>
                </a:extLst>
              </a:tr>
              <a:tr h="2056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Healthcare Practitioners &amp; Technical Occupations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$70,790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$78,290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$88,350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</a:rPr>
                        <a:t>$94,920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7730944"/>
                  </a:ext>
                </a:extLst>
              </a:tr>
              <a:tr h="16815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Healthcare Support Occupations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$27,320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$28,680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$32,990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</a:rPr>
                        <a:t>$37,760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2202779"/>
                  </a:ext>
                </a:extLst>
              </a:tr>
              <a:tr h="11087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All Occupations 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$40,810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$44,890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$51,350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</a:rPr>
                        <a:t>$58,440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5261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00EE6CC-3514-4EDF-A9A8-18C66BF4C72F}"/>
              </a:ext>
            </a:extLst>
          </p:cNvPr>
          <p:cNvSpPr txBox="1"/>
          <p:nvPr/>
        </p:nvSpPr>
        <p:spPr>
          <a:xfrm>
            <a:off x="1799925" y="6571464"/>
            <a:ext cx="10035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Sources: BLS Statistics (State Occupational Employment &amp; Wage Estimates)  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612DBCFE-8235-495C-828E-C43BDAAE3AC1}"/>
              </a:ext>
            </a:extLst>
          </p:cNvPr>
          <p:cNvSpPr/>
          <p:nvPr/>
        </p:nvSpPr>
        <p:spPr>
          <a:xfrm>
            <a:off x="5686021" y="2395470"/>
            <a:ext cx="5686023" cy="7984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+34%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FE42B66F-4E9E-4020-9C68-9C78E521CE56}"/>
              </a:ext>
            </a:extLst>
          </p:cNvPr>
          <p:cNvSpPr/>
          <p:nvPr/>
        </p:nvSpPr>
        <p:spPr>
          <a:xfrm>
            <a:off x="5724657" y="4430332"/>
            <a:ext cx="5608750" cy="7533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+38%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25EF4C4C-1CAC-44BC-9C4E-7EAD61921E14}"/>
              </a:ext>
            </a:extLst>
          </p:cNvPr>
          <p:cNvSpPr/>
          <p:nvPr/>
        </p:nvSpPr>
        <p:spPr>
          <a:xfrm>
            <a:off x="5486400" y="5824763"/>
            <a:ext cx="5885643" cy="7467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+43%</a:t>
            </a:r>
          </a:p>
        </p:txBody>
      </p:sp>
    </p:spTree>
    <p:extLst>
      <p:ext uri="{BB962C8B-B14F-4D97-AF65-F5344CB8AC3E}">
        <p14:creationId xmlns:p14="http://schemas.microsoft.com/office/powerpoint/2010/main" val="2897729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911580EF-D89C-48D3-9746-DB9BD17D7F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8629691"/>
              </p:ext>
            </p:extLst>
          </p:nvPr>
        </p:nvGraphicFramePr>
        <p:xfrm>
          <a:off x="1803042" y="373487"/>
          <a:ext cx="10238703" cy="60917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78478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FE34054-D756-4310-A738-E1D3202224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graphicEl>
                                              <a:dgm id="{8FE34054-D756-4310-A738-E1D3202224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graphicEl>
                                              <a:dgm id="{8FE34054-D756-4310-A738-E1D3202224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graphicEl>
                                              <a:dgm id="{8FE34054-D756-4310-A738-E1D3202224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1CF06A5-B380-41D4-8037-6610190096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graphicEl>
                                              <a:dgm id="{81CF06A5-B380-41D4-8037-6610190096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graphicEl>
                                              <a:dgm id="{81CF06A5-B380-41D4-8037-6610190096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graphicEl>
                                              <a:dgm id="{81CF06A5-B380-41D4-8037-6610190096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EC3D6D2-D96C-4E2E-9D04-7D01F91EDA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graphicEl>
                                              <a:dgm id="{9EC3D6D2-D96C-4E2E-9D04-7D01F91EDA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graphicEl>
                                              <a:dgm id="{9EC3D6D2-D96C-4E2E-9D04-7D01F91EDA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graphicEl>
                                              <a:dgm id="{9EC3D6D2-D96C-4E2E-9D04-7D01F91EDA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F577397-0AEB-4788-A935-D54D8BEE8F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graphicEl>
                                              <a:dgm id="{2F577397-0AEB-4788-A935-D54D8BEE8F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graphicEl>
                                              <a:dgm id="{2F577397-0AEB-4788-A935-D54D8BEE8F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graphicEl>
                                              <a:dgm id="{2F577397-0AEB-4788-A935-D54D8BEE8F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69170C3-9B25-4243-992B-F8570743B2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graphicEl>
                                              <a:dgm id="{E69170C3-9B25-4243-992B-F8570743B2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graphicEl>
                                              <a:dgm id="{E69170C3-9B25-4243-992B-F8570743B2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graphicEl>
                                              <a:dgm id="{E69170C3-9B25-4243-992B-F8570743B2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8C14612-E420-4BCB-9C76-C35D05B31E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>
                                            <p:graphicEl>
                                              <a:dgm id="{48C14612-E420-4BCB-9C76-C35D05B31E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graphicEl>
                                              <a:dgm id="{48C14612-E420-4BCB-9C76-C35D05B31E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graphicEl>
                                              <a:dgm id="{48C14612-E420-4BCB-9C76-C35D05B31E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51455-1C9D-4D1C-BDC9-644A9990A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5768" y="-41977"/>
            <a:ext cx="9654140" cy="1325563"/>
          </a:xfrm>
        </p:spPr>
        <p:txBody>
          <a:bodyPr/>
          <a:lstStyle/>
          <a:p>
            <a:r>
              <a:rPr lang="en-US" dirty="0"/>
              <a:t>Idaho Snapshot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C8B2B-6AB2-412E-84E9-C83A2D14D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911" y="1492521"/>
            <a:ext cx="9654140" cy="516953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Idaho ranks </a:t>
            </a:r>
            <a:r>
              <a:rPr lang="en-US" sz="3200" b="1" dirty="0"/>
              <a:t>14th largest</a:t>
            </a:r>
            <a:r>
              <a:rPr lang="en-US" sz="3200" dirty="0"/>
              <a:t> by land area in the U.S.</a:t>
            </a:r>
          </a:p>
          <a:p>
            <a:pPr lvl="1"/>
            <a:r>
              <a:rPr lang="en-US" sz="2800" dirty="0"/>
              <a:t>The state’s population of 2 million makes it 46th in population density, averaging just 22 residents per square mile.</a:t>
            </a:r>
          </a:p>
          <a:p>
            <a:pPr lvl="1"/>
            <a:r>
              <a:rPr lang="en-US" sz="2800" dirty="0"/>
              <a:t>Population density varies greatly by county.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Nearly </a:t>
            </a:r>
            <a:r>
              <a:rPr lang="en-US" sz="3200" b="1" dirty="0"/>
              <a:t>one-third (31%) </a:t>
            </a:r>
            <a:r>
              <a:rPr lang="en-US" sz="3200" dirty="0"/>
              <a:t>of Idahoans live in</a:t>
            </a:r>
            <a:r>
              <a:rPr lang="en-US" sz="3200" b="1" dirty="0"/>
              <a:t> rural or remote areas.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266875-8ED1-4787-9320-5492F7E5D403}"/>
              </a:ext>
            </a:extLst>
          </p:cNvPr>
          <p:cNvSpPr txBox="1"/>
          <p:nvPr/>
        </p:nvSpPr>
        <p:spPr>
          <a:xfrm>
            <a:off x="1805768" y="6520618"/>
            <a:ext cx="10045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Ericsson et al., 2025; America’s Health Rankings (2025); National Institute of Health (2023)</a:t>
            </a:r>
          </a:p>
        </p:txBody>
      </p:sp>
    </p:spTree>
    <p:extLst>
      <p:ext uri="{BB962C8B-B14F-4D97-AF65-F5344CB8AC3E}">
        <p14:creationId xmlns:p14="http://schemas.microsoft.com/office/powerpoint/2010/main" val="897070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C83F9-CA67-4A0B-A20A-7DE8BE135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8408" y="0"/>
            <a:ext cx="9654140" cy="1325563"/>
          </a:xfrm>
        </p:spPr>
        <p:txBody>
          <a:bodyPr/>
          <a:lstStyle/>
          <a:p>
            <a:r>
              <a:rPr lang="en-US" dirty="0"/>
              <a:t>Shortage Areas (SAs)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43F87F3-3D86-4115-A2C9-8B686BD488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2978461"/>
              </p:ext>
            </p:extLst>
          </p:nvPr>
        </p:nvGraphicFramePr>
        <p:xfrm>
          <a:off x="1886755" y="920839"/>
          <a:ext cx="10219385" cy="58565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490F443-D8E4-4671-AD6B-DAC4FC165E38}"/>
              </a:ext>
            </a:extLst>
          </p:cNvPr>
          <p:cNvSpPr txBox="1"/>
          <p:nvPr/>
        </p:nvSpPr>
        <p:spPr>
          <a:xfrm>
            <a:off x="8841347" y="6440"/>
            <a:ext cx="33506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Sources: KFF Primary Care Health Professionals Shortage Area; Centers for Disease Control &amp; Prevention</a:t>
            </a:r>
          </a:p>
        </p:txBody>
      </p:sp>
    </p:spTree>
    <p:extLst>
      <p:ext uri="{BB962C8B-B14F-4D97-AF65-F5344CB8AC3E}">
        <p14:creationId xmlns:p14="http://schemas.microsoft.com/office/powerpoint/2010/main" val="17789743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1FE6A3D-56EF-4ED5-9C56-41C4B1A3C6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5430" y="802341"/>
            <a:ext cx="10177275" cy="5253318"/>
          </a:xfrm>
          <a:prstGeom prst="rect">
            <a:avLst/>
          </a:prstGeom>
        </p:spPr>
      </p:pic>
      <p:sp>
        <p:nvSpPr>
          <p:cNvPr id="6" name="Arrow: Right 5">
            <a:extLst>
              <a:ext uri="{FF2B5EF4-FFF2-40B4-BE49-F238E27FC236}">
                <a16:creationId xmlns:a16="http://schemas.microsoft.com/office/drawing/2014/main" id="{D62515CE-B0AB-4D98-9FC3-8D9B2AA0C297}"/>
              </a:ext>
            </a:extLst>
          </p:cNvPr>
          <p:cNvSpPr/>
          <p:nvPr/>
        </p:nvSpPr>
        <p:spPr>
          <a:xfrm rot="20346768">
            <a:off x="3757488" y="2187752"/>
            <a:ext cx="8083378" cy="832685"/>
          </a:xfrm>
          <a:prstGeom prst="rightArrow">
            <a:avLst>
              <a:gd name="adj1" fmla="val 37611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Growth between 2016 – 2024: +53%</a:t>
            </a:r>
          </a:p>
        </p:txBody>
      </p:sp>
    </p:spTree>
    <p:extLst>
      <p:ext uri="{BB962C8B-B14F-4D97-AF65-F5344CB8AC3E}">
        <p14:creationId xmlns:p14="http://schemas.microsoft.com/office/powerpoint/2010/main" val="2458905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4E560-22CD-46DC-8B64-D28322CC4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6219" y="-13123"/>
            <a:ext cx="9654140" cy="1325563"/>
          </a:xfrm>
        </p:spPr>
        <p:txBody>
          <a:bodyPr/>
          <a:lstStyle/>
          <a:p>
            <a:r>
              <a:rPr lang="en-US" dirty="0"/>
              <a:t>Rising cost pressures, affordability, and utilization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FFF587-E4CE-4CD0-9E38-267E4BB5EBD2}"/>
              </a:ext>
            </a:extLst>
          </p:cNvPr>
          <p:cNvSpPr txBox="1"/>
          <p:nvPr/>
        </p:nvSpPr>
        <p:spPr>
          <a:xfrm>
            <a:off x="1801906" y="6450363"/>
            <a:ext cx="5190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KFF analysis of QSS data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D51B2E-0D6F-4ADF-B57C-71A1E2FBAA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3576" y="1312440"/>
            <a:ext cx="10278424" cy="523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7930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4E560-22CD-46DC-8B64-D28322CC4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6219" y="-13123"/>
            <a:ext cx="9654140" cy="1325563"/>
          </a:xfrm>
        </p:spPr>
        <p:txBody>
          <a:bodyPr/>
          <a:lstStyle/>
          <a:p>
            <a:r>
              <a:rPr lang="en-US" dirty="0"/>
              <a:t>Rising cost pressures, affordability, and utilization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758B4EE-A11A-4388-B47B-05FFE68730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0646" y="1378131"/>
            <a:ext cx="10123714" cy="5256898"/>
          </a:xfrm>
        </p:spPr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Hospital spending growth now outpaces pre-pandemic rates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Nursing/residential care spending up 10–13% annually since 2023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Hospital discharges remain below pre-pandemic levels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3600" dirty="0"/>
          </a:p>
          <a:p>
            <a:r>
              <a:rPr lang="en-US" sz="3600" dirty="0"/>
              <a:t>Inpatient admissions declining per capita over time and outpatient visits trending upward</a:t>
            </a:r>
          </a:p>
          <a:p>
            <a:endParaRPr lang="en-US" sz="3600" dirty="0"/>
          </a:p>
          <a:p>
            <a:r>
              <a:rPr lang="en-US" sz="3600" dirty="0"/>
              <a:t>ER and doctor visit rates back to pre-pandemic levels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99DADC-FD08-4CAA-9C70-ED722C802D63}"/>
              </a:ext>
            </a:extLst>
          </p:cNvPr>
          <p:cNvSpPr txBox="1"/>
          <p:nvPr/>
        </p:nvSpPr>
        <p:spPr>
          <a:xfrm>
            <a:off x="1801906" y="6450363"/>
            <a:ext cx="5190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KFF analysis of QSS data</a:t>
            </a:r>
          </a:p>
        </p:txBody>
      </p:sp>
    </p:spTree>
    <p:extLst>
      <p:ext uri="{BB962C8B-B14F-4D97-AF65-F5344CB8AC3E}">
        <p14:creationId xmlns:p14="http://schemas.microsoft.com/office/powerpoint/2010/main" val="18272398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4E560-22CD-46DC-8B64-D28322CC4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6219" y="-13123"/>
            <a:ext cx="9654140" cy="1325563"/>
          </a:xfrm>
        </p:spPr>
        <p:txBody>
          <a:bodyPr/>
          <a:lstStyle/>
          <a:p>
            <a:r>
              <a:rPr lang="en-US" dirty="0"/>
              <a:t>Rising cost pressures, affordability, and utilization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99DADC-FD08-4CAA-9C70-ED722C802D63}"/>
              </a:ext>
            </a:extLst>
          </p:cNvPr>
          <p:cNvSpPr txBox="1"/>
          <p:nvPr/>
        </p:nvSpPr>
        <p:spPr>
          <a:xfrm>
            <a:off x="1801906" y="6450363"/>
            <a:ext cx="5190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KFF analysis of QSS data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6B5F2F-F207-4763-9D0B-CAD046E4EF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7007" y="1352535"/>
            <a:ext cx="10195730" cy="5097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2794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4E560-22CD-46DC-8B64-D28322CC4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6219" y="-13123"/>
            <a:ext cx="9654140" cy="1325563"/>
          </a:xfrm>
        </p:spPr>
        <p:txBody>
          <a:bodyPr/>
          <a:lstStyle/>
          <a:p>
            <a:r>
              <a:rPr lang="en-US" dirty="0"/>
              <a:t>Areas of Concern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3CF3E-663B-46AB-94F9-AE25FC3B4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0519" y="1129554"/>
            <a:ext cx="10076328" cy="5505476"/>
          </a:xfrm>
        </p:spPr>
        <p:txBody>
          <a:bodyPr>
            <a:normAutofit/>
          </a:bodyPr>
          <a:lstStyle/>
          <a:p>
            <a:r>
              <a:rPr lang="en-US" sz="3200" dirty="0"/>
              <a:t>Regulatory burdens </a:t>
            </a:r>
          </a:p>
          <a:p>
            <a:pPr lvl="1"/>
            <a:r>
              <a:rPr lang="en-US" sz="2800" dirty="0">
                <a:sym typeface="Wingdings" panose="05000000000000000000" pitchFamily="2" charset="2"/>
              </a:rPr>
              <a:t>Changes in cost structures &amp; reimbursement rates </a:t>
            </a:r>
          </a:p>
          <a:p>
            <a:pPr lvl="1"/>
            <a:r>
              <a:rPr lang="en-US" sz="2800" dirty="0"/>
              <a:t>Drug-price negotiations, transparency rules, and mental health parity </a:t>
            </a:r>
          </a:p>
          <a:p>
            <a:pPr lvl="1"/>
            <a:endParaRPr lang="en-US" sz="2800" dirty="0"/>
          </a:p>
          <a:p>
            <a:r>
              <a:rPr lang="en-US" sz="3200" dirty="0"/>
              <a:t>If costs continue to climb and consumers struggle with affordability </a:t>
            </a:r>
            <a:r>
              <a:rPr lang="en-US" sz="3200" dirty="0">
                <a:sym typeface="Wingdings" panose="05000000000000000000" pitchFamily="2" charset="2"/>
              </a:rPr>
              <a:t> </a:t>
            </a:r>
          </a:p>
          <a:p>
            <a:pPr lvl="1"/>
            <a:r>
              <a:rPr lang="en-US" sz="2800" dirty="0">
                <a:sym typeface="Wingdings" panose="05000000000000000000" pitchFamily="2" charset="2"/>
              </a:rPr>
              <a:t>Worse health outcomes, higher uncompensated care, and pressure on public programs (Medicare/Medicaid)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FFF587-E4CE-4CD0-9E38-267E4BB5EBD2}"/>
              </a:ext>
            </a:extLst>
          </p:cNvPr>
          <p:cNvSpPr txBox="1"/>
          <p:nvPr/>
        </p:nvSpPr>
        <p:spPr>
          <a:xfrm>
            <a:off x="1801906" y="6450363"/>
            <a:ext cx="5190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McKinsey &amp; Company, 2025</a:t>
            </a:r>
          </a:p>
        </p:txBody>
      </p:sp>
    </p:spTree>
    <p:extLst>
      <p:ext uri="{BB962C8B-B14F-4D97-AF65-F5344CB8AC3E}">
        <p14:creationId xmlns:p14="http://schemas.microsoft.com/office/powerpoint/2010/main" val="21453561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6E84E-6DB5-4821-BB73-D8015F6CC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479" y="2622"/>
            <a:ext cx="9654140" cy="1325563"/>
          </a:xfrm>
        </p:spPr>
        <p:txBody>
          <a:bodyPr/>
          <a:lstStyle/>
          <a:p>
            <a:r>
              <a:rPr lang="en-US" dirty="0"/>
              <a:t>Hospital Payments &amp; Margins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AE546-99E0-43DB-BE8E-172B4E383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9482" y="1452282"/>
            <a:ext cx="10114878" cy="5235901"/>
          </a:xfrm>
        </p:spPr>
        <p:txBody>
          <a:bodyPr>
            <a:normAutofit/>
          </a:bodyPr>
          <a:lstStyle/>
          <a:p>
            <a:r>
              <a:rPr lang="en-US" sz="3200" b="1" dirty="0"/>
              <a:t>$130 billion</a:t>
            </a:r>
            <a:r>
              <a:rPr lang="en-US" sz="3200" dirty="0"/>
              <a:t> in hospital underpayments from Medicare &amp; Medicaid (2023)</a:t>
            </a:r>
          </a:p>
          <a:p>
            <a:r>
              <a:rPr lang="en-US" sz="3200" b="1" dirty="0"/>
              <a:t>Medicare reimburses only 83¢ per $1</a:t>
            </a:r>
            <a:r>
              <a:rPr lang="en-US" sz="3200" dirty="0"/>
              <a:t> spent on patient care</a:t>
            </a:r>
          </a:p>
          <a:p>
            <a:r>
              <a:rPr lang="en-US" sz="3200" b="1" dirty="0"/>
              <a:t>Inflation (2022–2024):</a:t>
            </a:r>
            <a:r>
              <a:rPr lang="en-US" sz="3200" dirty="0"/>
              <a:t> +14.1% vs. </a:t>
            </a:r>
            <a:r>
              <a:rPr lang="en-US" sz="3200" b="1" dirty="0"/>
              <a:t>Medicare rate increase:</a:t>
            </a:r>
            <a:r>
              <a:rPr lang="en-US" sz="3200" dirty="0"/>
              <a:t> +5.1% → </a:t>
            </a:r>
            <a:r>
              <a:rPr lang="en-US" sz="3200" i="1" dirty="0"/>
              <a:t>effective payment cut</a:t>
            </a:r>
          </a:p>
          <a:p>
            <a:r>
              <a:rPr lang="en-US" sz="3200" b="1" dirty="0"/>
              <a:t>Medicare Advantage plans</a:t>
            </a:r>
            <a:r>
              <a:rPr lang="en-US" sz="3200" dirty="0"/>
              <a:t> adding pressure through delays, denials, &amp; lower reimbursements</a:t>
            </a:r>
          </a:p>
          <a:p>
            <a:r>
              <a:rPr lang="en-US" sz="3200" b="1" dirty="0"/>
              <a:t>Rising costs ahead:</a:t>
            </a:r>
            <a:r>
              <a:rPr lang="en-US" sz="3200" dirty="0"/>
              <a:t> 70% of U.S. medical devices are imported; tariffs expected to raise hospital expenses</a:t>
            </a:r>
          </a:p>
          <a:p>
            <a:pPr lvl="1"/>
            <a:endParaRPr 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6ABA90-EF2D-423F-9735-D8EDD66C753C}"/>
              </a:ext>
            </a:extLst>
          </p:cNvPr>
          <p:cNvSpPr txBox="1"/>
          <p:nvPr/>
        </p:nvSpPr>
        <p:spPr>
          <a:xfrm>
            <a:off x="1775012" y="6488668"/>
            <a:ext cx="5737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American Hospital Association, 2025</a:t>
            </a:r>
          </a:p>
        </p:txBody>
      </p:sp>
    </p:spTree>
    <p:extLst>
      <p:ext uri="{BB962C8B-B14F-4D97-AF65-F5344CB8AC3E}">
        <p14:creationId xmlns:p14="http://schemas.microsoft.com/office/powerpoint/2010/main" val="15832212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4E560-22CD-46DC-8B64-D28322CC4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Areas of Concern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3CF3E-663B-46AB-94F9-AE25FC3B4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2054" y="1515035"/>
            <a:ext cx="9654140" cy="5119994"/>
          </a:xfrm>
        </p:spPr>
        <p:txBody>
          <a:bodyPr>
            <a:normAutofit/>
          </a:bodyPr>
          <a:lstStyle/>
          <a:p>
            <a:r>
              <a:rPr lang="en-US" dirty="0"/>
              <a:t>Workforce shortages, burnout, and aging workforce</a:t>
            </a:r>
          </a:p>
          <a:p>
            <a:pPr lvl="1"/>
            <a:r>
              <a:rPr lang="en-US" dirty="0"/>
              <a:t>Chronic disease management &amp; aging population </a:t>
            </a:r>
          </a:p>
          <a:p>
            <a:r>
              <a:rPr lang="en-US" dirty="0"/>
              <a:t>Access &amp; equity</a:t>
            </a:r>
          </a:p>
          <a:p>
            <a:pPr lvl="1"/>
            <a:r>
              <a:rPr lang="en-US" dirty="0"/>
              <a:t>Geographic, socioeconomic, and insurance-based disparities remain challenging. </a:t>
            </a:r>
          </a:p>
          <a:p>
            <a:pPr lvl="1"/>
            <a:r>
              <a:rPr lang="en-US" dirty="0"/>
              <a:t>Patients increasingly delay or avoid care because of cost of access issues. </a:t>
            </a:r>
          </a:p>
          <a:p>
            <a:r>
              <a:rPr lang="en-US" dirty="0"/>
              <a:t>Cybersecurity &amp; infrastructure</a:t>
            </a:r>
          </a:p>
          <a:p>
            <a:pPr lvl="1"/>
            <a:r>
              <a:rPr lang="en-US" dirty="0"/>
              <a:t>Healthcare sector had the highest number of cyberthreats in 2023</a:t>
            </a:r>
          </a:p>
          <a:p>
            <a:r>
              <a:rPr lang="en-US" dirty="0"/>
              <a:t>Healthcare policy environment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FFF587-E4CE-4CD0-9E38-267E4BB5EBD2}"/>
              </a:ext>
            </a:extLst>
          </p:cNvPr>
          <p:cNvSpPr txBox="1"/>
          <p:nvPr/>
        </p:nvSpPr>
        <p:spPr>
          <a:xfrm>
            <a:off x="1801906" y="6450363"/>
            <a:ext cx="5190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McKinsey &amp; Company, 2025</a:t>
            </a:r>
          </a:p>
        </p:txBody>
      </p:sp>
    </p:spTree>
    <p:extLst>
      <p:ext uri="{BB962C8B-B14F-4D97-AF65-F5344CB8AC3E}">
        <p14:creationId xmlns:p14="http://schemas.microsoft.com/office/powerpoint/2010/main" val="35326374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D57BA-AD1A-4420-9E03-AFD5270DF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2054" y="371656"/>
            <a:ext cx="9654140" cy="1325563"/>
          </a:xfrm>
        </p:spPr>
        <p:txBody>
          <a:bodyPr/>
          <a:lstStyle/>
          <a:p>
            <a:r>
              <a:rPr lang="en-US" dirty="0"/>
              <a:t>Changes in Healthcare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5E2F3-6BC4-4B8D-B524-2EE16AB2A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2053" y="1521823"/>
            <a:ext cx="10009243" cy="5113206"/>
          </a:xfrm>
        </p:spPr>
        <p:txBody>
          <a:bodyPr>
            <a:normAutofit/>
          </a:bodyPr>
          <a:lstStyle/>
          <a:p>
            <a:r>
              <a:rPr lang="en-US" b="1" dirty="0"/>
              <a:t>Medicaid reimbursement cuts in Idaho</a:t>
            </a:r>
          </a:p>
          <a:p>
            <a:pPr lvl="1"/>
            <a:r>
              <a:rPr lang="en-US" dirty="0"/>
              <a:t>IDHW enacted a 4% reduction across most provider types and services </a:t>
            </a:r>
          </a:p>
          <a:p>
            <a:pPr marL="457200" lvl="1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1B7C533-97B9-4A51-9015-8960855F56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839534"/>
              </p:ext>
            </p:extLst>
          </p:nvPr>
        </p:nvGraphicFramePr>
        <p:xfrm>
          <a:off x="2001838" y="3162299"/>
          <a:ext cx="9653588" cy="24481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13397">
                  <a:extLst>
                    <a:ext uri="{9D8B030D-6E8A-4147-A177-3AD203B41FA5}">
                      <a16:colId xmlns:a16="http://schemas.microsoft.com/office/drawing/2014/main" val="3883745847"/>
                    </a:ext>
                  </a:extLst>
                </a:gridCol>
                <a:gridCol w="2413397">
                  <a:extLst>
                    <a:ext uri="{9D8B030D-6E8A-4147-A177-3AD203B41FA5}">
                      <a16:colId xmlns:a16="http://schemas.microsoft.com/office/drawing/2014/main" val="2829491447"/>
                    </a:ext>
                  </a:extLst>
                </a:gridCol>
                <a:gridCol w="2413397">
                  <a:extLst>
                    <a:ext uri="{9D8B030D-6E8A-4147-A177-3AD203B41FA5}">
                      <a16:colId xmlns:a16="http://schemas.microsoft.com/office/drawing/2014/main" val="1708327546"/>
                    </a:ext>
                  </a:extLst>
                </a:gridCol>
                <a:gridCol w="2413397">
                  <a:extLst>
                    <a:ext uri="{9D8B030D-6E8A-4147-A177-3AD203B41FA5}">
                      <a16:colId xmlns:a16="http://schemas.microsoft.com/office/drawing/2014/main" val="250745704"/>
                    </a:ext>
                  </a:extLst>
                </a:gridCol>
              </a:tblGrid>
              <a:tr h="8160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Category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Before Cut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After 4% Cut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Difference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137155"/>
                  </a:ext>
                </a:extLst>
              </a:tr>
              <a:tr h="8160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Average per enrollee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$8,014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$7,693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−$321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600814"/>
                  </a:ext>
                </a:extLst>
              </a:tr>
              <a:tr h="8160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Total Medicaid spending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$3.09 billion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$2.96 billion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−$130 million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4671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36008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D57BA-AD1A-4420-9E03-AFD5270DF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2054" y="371656"/>
            <a:ext cx="9654140" cy="1325563"/>
          </a:xfrm>
        </p:spPr>
        <p:txBody>
          <a:bodyPr/>
          <a:lstStyle/>
          <a:p>
            <a:r>
              <a:rPr lang="en-US" dirty="0"/>
              <a:t>Changes in Healthcare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5E2F3-6BC4-4B8D-B524-2EE16AB2A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2053" y="1521823"/>
            <a:ext cx="10009243" cy="5113206"/>
          </a:xfrm>
        </p:spPr>
        <p:txBody>
          <a:bodyPr>
            <a:normAutofit/>
          </a:bodyPr>
          <a:lstStyle/>
          <a:p>
            <a:r>
              <a:rPr lang="en-US" b="1" dirty="0"/>
              <a:t>Impacts:</a:t>
            </a:r>
            <a:endParaRPr lang="en-US" dirty="0"/>
          </a:p>
          <a:p>
            <a:pPr lvl="1"/>
            <a:r>
              <a:rPr lang="en-US" dirty="0"/>
              <a:t>Many rural hospitals operate on </a:t>
            </a:r>
            <a:r>
              <a:rPr lang="en-US" b="1" dirty="0"/>
              <a:t>&lt;2% margins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Risk of </a:t>
            </a:r>
            <a:r>
              <a:rPr lang="en-US" b="1" dirty="0"/>
              <a:t>service cuts</a:t>
            </a:r>
            <a:r>
              <a:rPr lang="en-US" dirty="0"/>
              <a:t> in obstetrics, behavioral health, and emergency care.</a:t>
            </a:r>
          </a:p>
          <a:p>
            <a:pPr lvl="1"/>
            <a:r>
              <a:rPr lang="en-US" b="1" dirty="0"/>
              <a:t>Reduced access</a:t>
            </a:r>
            <a:r>
              <a:rPr lang="en-US" dirty="0"/>
              <a:t>: longer wait times, service closures, or longer travel for care.</a:t>
            </a:r>
          </a:p>
          <a:p>
            <a:pPr lvl="1"/>
            <a:r>
              <a:rPr lang="en-US" b="1" dirty="0"/>
              <a:t>Cost shifting</a:t>
            </a:r>
            <a:r>
              <a:rPr lang="en-US" dirty="0"/>
              <a:t>: higher commercial rates and out-of-pocket costs for privately insured patients.</a:t>
            </a:r>
          </a:p>
        </p:txBody>
      </p:sp>
    </p:spTree>
    <p:extLst>
      <p:ext uri="{BB962C8B-B14F-4D97-AF65-F5344CB8AC3E}">
        <p14:creationId xmlns:p14="http://schemas.microsoft.com/office/powerpoint/2010/main" val="394202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0237A-C29E-4FE2-9F60-860809763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8768" y="-41757"/>
            <a:ext cx="9421415" cy="1047598"/>
          </a:xfrm>
        </p:spPr>
        <p:txBody>
          <a:bodyPr/>
          <a:lstStyle/>
          <a:p>
            <a:r>
              <a:rPr lang="en-US" dirty="0"/>
              <a:t>Idaho Snapshot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466275-3328-4FE2-AD6C-C350A4AF5694}"/>
              </a:ext>
            </a:extLst>
          </p:cNvPr>
          <p:cNvSpPr txBox="1"/>
          <p:nvPr/>
        </p:nvSpPr>
        <p:spPr>
          <a:xfrm>
            <a:off x="8130988" y="112710"/>
            <a:ext cx="4195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The Commonwealth Fund,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F7581BF-156D-44A9-8D1C-169801A5BD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5461"/>
              </p:ext>
            </p:extLst>
          </p:nvPr>
        </p:nvGraphicFramePr>
        <p:xfrm>
          <a:off x="1913709" y="829491"/>
          <a:ext cx="10045338" cy="5785881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6165914">
                  <a:extLst>
                    <a:ext uri="{9D8B030D-6E8A-4147-A177-3AD203B41FA5}">
                      <a16:colId xmlns:a16="http://schemas.microsoft.com/office/drawing/2014/main" val="3842856866"/>
                    </a:ext>
                  </a:extLst>
                </a:gridCol>
                <a:gridCol w="2162368">
                  <a:extLst>
                    <a:ext uri="{9D8B030D-6E8A-4147-A177-3AD203B41FA5}">
                      <a16:colId xmlns:a16="http://schemas.microsoft.com/office/drawing/2014/main" val="1658788384"/>
                    </a:ext>
                  </a:extLst>
                </a:gridCol>
                <a:gridCol w="1717056">
                  <a:extLst>
                    <a:ext uri="{9D8B030D-6E8A-4147-A177-3AD203B41FA5}">
                      <a16:colId xmlns:a16="http://schemas.microsoft.com/office/drawing/2014/main" val="949649434"/>
                    </a:ext>
                  </a:extLst>
                </a:gridCol>
              </a:tblGrid>
              <a:tr h="656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u="none" strike="noStrike" dirty="0">
                          <a:effectLst/>
                        </a:rPr>
                        <a:t>Indicator</a:t>
                      </a:r>
                      <a:endParaRPr lang="en-US" sz="2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effectLst/>
                        </a:rPr>
                        <a:t>Idaho</a:t>
                      </a:r>
                      <a:endParaRPr lang="en-US" sz="2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u="none" strike="noStrike" dirty="0">
                          <a:effectLst/>
                        </a:rPr>
                        <a:t>US Average</a:t>
                      </a:r>
                      <a:endParaRPr lang="en-US" sz="2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462616"/>
                  </a:ext>
                </a:extLst>
              </a:tr>
              <a:tr h="656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Uninsured adults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12.40%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11%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79547877"/>
                  </a:ext>
                </a:extLst>
              </a:tr>
              <a:tr h="656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Uninsured children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7.10%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5.40%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958158119"/>
                  </a:ext>
                </a:extLst>
              </a:tr>
              <a:tr h="656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People with medical debt in collections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3.25%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5.04%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6849744"/>
                  </a:ext>
                </a:extLst>
              </a:tr>
              <a:tr h="1254852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Employee contribution to total premium cost for employer-sponsored health insurance plans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$5,043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$5,510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878321924"/>
                  </a:ext>
                </a:extLst>
              </a:tr>
              <a:tr h="93772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Employee total potential out-of-pocket medical costs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$7,953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$8,769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712374806"/>
                  </a:ext>
                </a:extLst>
              </a:tr>
              <a:tr h="93772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Total premium cost for employer-sponsored health insurance plans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$18,982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$19,799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864895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28561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EADF7-4DE6-418A-83A7-4464D059A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Projections of OBBBA on Idaho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5481D-B3FB-42B0-A297-F3568F43F4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2054" y="1690688"/>
            <a:ext cx="9654140" cy="4944341"/>
          </a:xfrm>
        </p:spPr>
        <p:txBody>
          <a:bodyPr>
            <a:normAutofit/>
          </a:bodyPr>
          <a:lstStyle/>
          <a:p>
            <a:r>
              <a:rPr lang="en-US" sz="3200" dirty="0"/>
              <a:t>Overall Fiscal &amp; Coverage Impact</a:t>
            </a:r>
          </a:p>
          <a:p>
            <a:pPr lvl="1"/>
            <a:r>
              <a:rPr lang="en-US" sz="2800" dirty="0"/>
              <a:t>Federal health cuts: $1.1 trillion over next 10 years</a:t>
            </a:r>
          </a:p>
          <a:p>
            <a:pPr lvl="1"/>
            <a:r>
              <a:rPr lang="en-US" sz="2800" dirty="0"/>
              <a:t>Decrease Medicaid funding in Idaho by 9% over next 10 years </a:t>
            </a:r>
          </a:p>
          <a:p>
            <a:r>
              <a:rPr lang="en-US" sz="3200" dirty="0"/>
              <a:t>Medicaid Changes</a:t>
            </a:r>
          </a:p>
          <a:p>
            <a:pPr lvl="1"/>
            <a:r>
              <a:rPr lang="en-US" sz="2800" dirty="0"/>
              <a:t>Estimated 40,000 Idahoans will lose Medicaid coverage by 2034</a:t>
            </a:r>
          </a:p>
          <a:p>
            <a:r>
              <a:rPr lang="en-US" sz="3200" dirty="0"/>
              <a:t>Marketplace Changes</a:t>
            </a:r>
          </a:p>
          <a:p>
            <a:pPr lvl="1"/>
            <a:r>
              <a:rPr lang="en-US" sz="2800" dirty="0"/>
              <a:t>Estimated 35,000 Idahoans will lose marketplace health insurance by 2034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9E8BA30-B4FA-48CD-BB76-4A544A420623}"/>
              </a:ext>
            </a:extLst>
          </p:cNvPr>
          <p:cNvSpPr txBox="1"/>
          <p:nvPr/>
        </p:nvSpPr>
        <p:spPr>
          <a:xfrm>
            <a:off x="1810870" y="6497632"/>
            <a:ext cx="6051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Idaho Supports Medicaid Fact Sheet (2025)</a:t>
            </a:r>
          </a:p>
        </p:txBody>
      </p:sp>
    </p:spTree>
    <p:extLst>
      <p:ext uri="{BB962C8B-B14F-4D97-AF65-F5344CB8AC3E}">
        <p14:creationId xmlns:p14="http://schemas.microsoft.com/office/powerpoint/2010/main" val="22929921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161A3-D753-4E3E-BD29-8F991DAAF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Projections: Medicaid (OBBBA)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24BC046-BD8A-4A15-972C-DA5AC89516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0113344"/>
              </p:ext>
            </p:extLst>
          </p:nvPr>
        </p:nvGraphicFramePr>
        <p:xfrm>
          <a:off x="2070847" y="1515035"/>
          <a:ext cx="9968753" cy="5253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48BE30C-E56D-4A5D-A6B1-E8214C20A906}"/>
              </a:ext>
            </a:extLst>
          </p:cNvPr>
          <p:cNvSpPr txBox="1"/>
          <p:nvPr/>
        </p:nvSpPr>
        <p:spPr>
          <a:xfrm>
            <a:off x="3189453" y="6535271"/>
            <a:ext cx="3639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</a:t>
            </a:r>
            <a:r>
              <a:rPr lang="en-US" dirty="0" err="1"/>
              <a:t>USAFacts</a:t>
            </a:r>
            <a:r>
              <a:rPr lang="en-US" dirty="0"/>
              <a:t>, 2025</a:t>
            </a:r>
          </a:p>
        </p:txBody>
      </p:sp>
    </p:spTree>
    <p:extLst>
      <p:ext uri="{BB962C8B-B14F-4D97-AF65-F5344CB8AC3E}">
        <p14:creationId xmlns:p14="http://schemas.microsoft.com/office/powerpoint/2010/main" val="16852102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161A3-D753-4E3E-BD29-8F991DAAF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Projections (OBBBA)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24BC046-BD8A-4A15-972C-DA5AC89516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8064166"/>
              </p:ext>
            </p:extLst>
          </p:nvPr>
        </p:nvGraphicFramePr>
        <p:xfrm>
          <a:off x="1891551" y="1482635"/>
          <a:ext cx="10185059" cy="5010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521578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161A3-D753-4E3E-BD29-8F991DAAF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Projections (OBBBA)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24BC046-BD8A-4A15-972C-DA5AC89516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1757371"/>
              </p:ext>
            </p:extLst>
          </p:nvPr>
        </p:nvGraphicFramePr>
        <p:xfrm>
          <a:off x="1891551" y="1593667"/>
          <a:ext cx="10211185" cy="4526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097003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89C50-4A52-464C-AE6E-D893C10D9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5A592-46E3-4D80-9DCC-A5806966C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2054" y="1825624"/>
            <a:ext cx="10048432" cy="4921341"/>
          </a:xfrm>
        </p:spPr>
        <p:txBody>
          <a:bodyPr>
            <a:normAutofit/>
          </a:bodyPr>
          <a:lstStyle/>
          <a:p>
            <a:pPr marL="0" marR="0" lvl="0" indent="0">
              <a:spcBef>
                <a:spcPts val="180"/>
              </a:spcBef>
              <a:spcAft>
                <a:spcPts val="180"/>
              </a:spcAft>
              <a:buNone/>
            </a:pPr>
            <a:r>
              <a:rPr lang="en-US" b="1" i="1" dirty="0"/>
              <a:t>A story of supply and demand imbalance…</a:t>
            </a:r>
          </a:p>
          <a:p>
            <a:pPr marL="342900" marR="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endParaRPr lang="en-US" dirty="0"/>
          </a:p>
          <a:p>
            <a:pPr marL="342900" marR="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en-US" dirty="0"/>
              <a:t>Idaho’s aging and rural demographics are driving demand.</a:t>
            </a:r>
            <a:br>
              <a:rPr lang="en-US" dirty="0"/>
            </a:br>
            <a:endParaRPr lang="en-US" dirty="0"/>
          </a:p>
          <a:p>
            <a:pPr marL="342900" marR="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en-US" dirty="0"/>
              <a:t>Physician, nursing shortages, and work shortages remain an operational risk.</a:t>
            </a:r>
            <a:br>
              <a:rPr lang="en-US" dirty="0"/>
            </a:br>
            <a:endParaRPr lang="en-US" dirty="0"/>
          </a:p>
          <a:p>
            <a:pPr marL="342900" marR="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en-US" dirty="0"/>
              <a:t>Cost and reimbursement pressures threaten hospital margins statewide.</a:t>
            </a:r>
          </a:p>
        </p:txBody>
      </p:sp>
    </p:spTree>
    <p:extLst>
      <p:ext uri="{BB962C8B-B14F-4D97-AF65-F5344CB8AC3E}">
        <p14:creationId xmlns:p14="http://schemas.microsoft.com/office/powerpoint/2010/main" val="14866144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6E836-CE39-4DBA-B25B-16F52B6B8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79A4A-472E-48F3-9FC6-669D95EC7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Email: </a:t>
            </a:r>
            <a:r>
              <a:rPr lang="en-US" dirty="0">
                <a:hlinkClick r:id="rId2"/>
              </a:rPr>
              <a:t>irisbuder@isu.edu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31850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51455-1C9D-4D1C-BDC9-644A9990A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5300" y="0"/>
            <a:ext cx="9654140" cy="1325563"/>
          </a:xfrm>
        </p:spPr>
        <p:txBody>
          <a:bodyPr/>
          <a:lstStyle/>
          <a:p>
            <a:r>
              <a:rPr lang="en-US" dirty="0"/>
              <a:t>Idaho Snapshot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C8B2B-6AB2-412E-84E9-C83A2D14D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910" y="1492521"/>
            <a:ext cx="10055135" cy="516953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Idaho ranks </a:t>
            </a:r>
            <a:r>
              <a:rPr lang="en-US" b="1" dirty="0"/>
              <a:t>last (50th)</a:t>
            </a:r>
            <a:r>
              <a:rPr lang="en-US" dirty="0"/>
              <a:t> among U.S. states in the </a:t>
            </a:r>
            <a:r>
              <a:rPr lang="en-US" b="1" dirty="0"/>
              <a:t>number of active physicians per capita</a:t>
            </a:r>
            <a:r>
              <a:rPr lang="en-US" dirty="0"/>
              <a:t>, highlighting a severe healthcare workforce shortage.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b="1" dirty="0"/>
              <a:t>physician-to-patient ratio</a:t>
            </a:r>
            <a:r>
              <a:rPr lang="en-US" dirty="0"/>
              <a:t> is strained further as Idaho continues to be one of the </a:t>
            </a:r>
            <a:r>
              <a:rPr lang="en-US" b="1" dirty="0"/>
              <a:t>fastest-growing states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Over </a:t>
            </a:r>
            <a:r>
              <a:rPr lang="en-US" b="1" dirty="0"/>
              <a:t>25% of Idaho’s physicians are aged 60 or older</a:t>
            </a:r>
            <a:r>
              <a:rPr lang="en-US" dirty="0"/>
              <a:t>, meaning many are approaching retirement, which will exacerbate existing shortages.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266875-8ED1-4787-9320-5492F7E5D403}"/>
              </a:ext>
            </a:extLst>
          </p:cNvPr>
          <p:cNvSpPr txBox="1"/>
          <p:nvPr/>
        </p:nvSpPr>
        <p:spPr>
          <a:xfrm>
            <a:off x="1903910" y="6400634"/>
            <a:ext cx="6588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Ericsson et al., 2025; Becker’s ASC Review</a:t>
            </a:r>
          </a:p>
        </p:txBody>
      </p:sp>
    </p:spTree>
    <p:extLst>
      <p:ext uri="{BB962C8B-B14F-4D97-AF65-F5344CB8AC3E}">
        <p14:creationId xmlns:p14="http://schemas.microsoft.com/office/powerpoint/2010/main" val="2450621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51455-1C9D-4D1C-BDC9-644A9990A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454" y="0"/>
            <a:ext cx="9654140" cy="1325563"/>
          </a:xfrm>
        </p:spPr>
        <p:txBody>
          <a:bodyPr/>
          <a:lstStyle/>
          <a:p>
            <a:r>
              <a:rPr lang="en-US" dirty="0"/>
              <a:t>Idaho Snapshot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266875-8ED1-4787-9320-5492F7E5D403}"/>
              </a:ext>
            </a:extLst>
          </p:cNvPr>
          <p:cNvSpPr txBox="1"/>
          <p:nvPr/>
        </p:nvSpPr>
        <p:spPr>
          <a:xfrm>
            <a:off x="1903910" y="6400634"/>
            <a:ext cx="6588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Becker’s ASC Review, 2025; KFF, 2025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9185CDF3-3B14-4D89-AC24-3D23AC559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005983"/>
              </p:ext>
            </p:extLst>
          </p:nvPr>
        </p:nvGraphicFramePr>
        <p:xfrm>
          <a:off x="1903909" y="1227909"/>
          <a:ext cx="9989820" cy="5077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9940">
                  <a:extLst>
                    <a:ext uri="{9D8B030D-6E8A-4147-A177-3AD203B41FA5}">
                      <a16:colId xmlns:a16="http://schemas.microsoft.com/office/drawing/2014/main" val="3553992890"/>
                    </a:ext>
                  </a:extLst>
                </a:gridCol>
                <a:gridCol w="3329940">
                  <a:extLst>
                    <a:ext uri="{9D8B030D-6E8A-4147-A177-3AD203B41FA5}">
                      <a16:colId xmlns:a16="http://schemas.microsoft.com/office/drawing/2014/main" val="1969574276"/>
                    </a:ext>
                  </a:extLst>
                </a:gridCol>
                <a:gridCol w="3329940">
                  <a:extLst>
                    <a:ext uri="{9D8B030D-6E8A-4147-A177-3AD203B41FA5}">
                      <a16:colId xmlns:a16="http://schemas.microsoft.com/office/drawing/2014/main" val="245699106"/>
                    </a:ext>
                  </a:extLst>
                </a:gridCol>
              </a:tblGrid>
              <a:tr h="1344145">
                <a:tc>
                  <a:txBody>
                    <a:bodyPr/>
                    <a:lstStyle/>
                    <a:p>
                      <a:r>
                        <a:rPr lang="en-US" sz="2800" dirty="0"/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Total Active Physicians (2023)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Active Physicians Per 100,000 (2023)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5323282"/>
                  </a:ext>
                </a:extLst>
              </a:tr>
              <a:tr h="746746">
                <a:tc>
                  <a:txBody>
                    <a:bodyPr/>
                    <a:lstStyle/>
                    <a:p>
                      <a:r>
                        <a:rPr lang="en-US" sz="2800" dirty="0"/>
                        <a:t>Massachusetts (#1)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32,116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1466116"/>
                  </a:ext>
                </a:extLst>
              </a:tr>
              <a:tr h="746746">
                <a:tc>
                  <a:txBody>
                    <a:bodyPr/>
                    <a:lstStyle/>
                    <a:p>
                      <a:r>
                        <a:rPr lang="en-US" sz="2800" dirty="0"/>
                        <a:t>Colorado (#17)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16,956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294.4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454412"/>
                  </a:ext>
                </a:extLst>
              </a:tr>
              <a:tr h="746746">
                <a:tc>
                  <a:txBody>
                    <a:bodyPr/>
                    <a:lstStyle/>
                    <a:p>
                      <a:r>
                        <a:rPr lang="en-US" sz="2800" dirty="0"/>
                        <a:t>Montana (#30)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2,750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257.3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116728"/>
                  </a:ext>
                </a:extLst>
              </a:tr>
              <a:tr h="746746">
                <a:tc>
                  <a:txBody>
                    <a:bodyPr/>
                    <a:lstStyle/>
                    <a:p>
                      <a:r>
                        <a:rPr lang="en-US" sz="2800" dirty="0"/>
                        <a:t>Utah (#42)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7,198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224.5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310998"/>
                  </a:ext>
                </a:extLst>
              </a:tr>
              <a:tr h="746746">
                <a:tc>
                  <a:txBody>
                    <a:bodyPr/>
                    <a:lstStyle/>
                    <a:p>
                      <a:r>
                        <a:rPr lang="en-US" sz="2800" b="1" dirty="0"/>
                        <a:t>Idaho (#50)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3,504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196.1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532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1144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51455-1C9D-4D1C-BDC9-644A9990A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454" y="0"/>
            <a:ext cx="9654140" cy="1325563"/>
          </a:xfrm>
        </p:spPr>
        <p:txBody>
          <a:bodyPr/>
          <a:lstStyle/>
          <a:p>
            <a:r>
              <a:rPr lang="en-US" dirty="0"/>
              <a:t>Idaho Snapshot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266875-8ED1-4787-9320-5492F7E5D403}"/>
              </a:ext>
            </a:extLst>
          </p:cNvPr>
          <p:cNvSpPr txBox="1"/>
          <p:nvPr/>
        </p:nvSpPr>
        <p:spPr>
          <a:xfrm>
            <a:off x="1903910" y="6400634"/>
            <a:ext cx="6588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Becker’s Hospital Review, 2025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9185CDF3-3B14-4D89-AC24-3D23AC559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985652"/>
              </p:ext>
            </p:extLst>
          </p:nvPr>
        </p:nvGraphicFramePr>
        <p:xfrm>
          <a:off x="1903909" y="1227909"/>
          <a:ext cx="9989820" cy="5077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9940">
                  <a:extLst>
                    <a:ext uri="{9D8B030D-6E8A-4147-A177-3AD203B41FA5}">
                      <a16:colId xmlns:a16="http://schemas.microsoft.com/office/drawing/2014/main" val="3553992890"/>
                    </a:ext>
                  </a:extLst>
                </a:gridCol>
                <a:gridCol w="3329940">
                  <a:extLst>
                    <a:ext uri="{9D8B030D-6E8A-4147-A177-3AD203B41FA5}">
                      <a16:colId xmlns:a16="http://schemas.microsoft.com/office/drawing/2014/main" val="1969574276"/>
                    </a:ext>
                  </a:extLst>
                </a:gridCol>
                <a:gridCol w="3329940">
                  <a:extLst>
                    <a:ext uri="{9D8B030D-6E8A-4147-A177-3AD203B41FA5}">
                      <a16:colId xmlns:a16="http://schemas.microsoft.com/office/drawing/2014/main" val="245699106"/>
                    </a:ext>
                  </a:extLst>
                </a:gridCol>
              </a:tblGrid>
              <a:tr h="1344145">
                <a:tc>
                  <a:txBody>
                    <a:bodyPr/>
                    <a:lstStyle/>
                    <a:p>
                      <a:r>
                        <a:rPr lang="en-US" sz="2800" dirty="0"/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Total Nurse Practitioners (2025)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Nurse Practitioners Per Capita (2025)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5323282"/>
                  </a:ext>
                </a:extLst>
              </a:tr>
              <a:tr h="746746">
                <a:tc>
                  <a:txBody>
                    <a:bodyPr/>
                    <a:lstStyle/>
                    <a:p>
                      <a:r>
                        <a:rPr lang="en-US" sz="2800" dirty="0"/>
                        <a:t>Rhode Island (#1)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2,747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246.96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1466116"/>
                  </a:ext>
                </a:extLst>
              </a:tr>
              <a:tr h="746746">
                <a:tc>
                  <a:txBody>
                    <a:bodyPr/>
                    <a:lstStyle/>
                    <a:p>
                      <a:r>
                        <a:rPr lang="en-US" sz="2800" dirty="0"/>
                        <a:t>Florida (#16)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36,336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155.47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454412"/>
                  </a:ext>
                </a:extLst>
              </a:tr>
              <a:tr h="746746">
                <a:tc>
                  <a:txBody>
                    <a:bodyPr/>
                    <a:lstStyle/>
                    <a:p>
                      <a:r>
                        <a:rPr lang="en-US" sz="2800" b="1" dirty="0"/>
                        <a:t>Idaho (#37)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2,332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116.51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116728"/>
                  </a:ext>
                </a:extLst>
              </a:tr>
              <a:tr h="746746">
                <a:tc>
                  <a:txBody>
                    <a:bodyPr/>
                    <a:lstStyle/>
                    <a:p>
                      <a:r>
                        <a:rPr lang="en-US" sz="2800" dirty="0"/>
                        <a:t>Utah (#48)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2,667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76.12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310998"/>
                  </a:ext>
                </a:extLst>
              </a:tr>
              <a:tr h="746746">
                <a:tc>
                  <a:txBody>
                    <a:bodyPr/>
                    <a:lstStyle/>
                    <a:p>
                      <a:r>
                        <a:rPr lang="en-US" sz="2800" b="0" dirty="0"/>
                        <a:t>Hawaii (#50)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/>
                        <a:t>845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/>
                        <a:t>58.43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532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3196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4723D-1853-4A9F-BFFF-3C66E1F52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8408" y="2810"/>
            <a:ext cx="9654140" cy="1325563"/>
          </a:xfrm>
        </p:spPr>
        <p:txBody>
          <a:bodyPr/>
          <a:lstStyle/>
          <a:p>
            <a:r>
              <a:rPr lang="en-US" dirty="0"/>
              <a:t>Facilities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2C33A-8398-4AF4-8FDA-53FECBAD1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806241" y="927847"/>
            <a:ext cx="3982859" cy="5733029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B7CB82-1CDB-4D1F-88BB-1CE884E0BCA0}"/>
              </a:ext>
            </a:extLst>
          </p:cNvPr>
          <p:cNvSpPr txBox="1"/>
          <p:nvPr/>
        </p:nvSpPr>
        <p:spPr>
          <a:xfrm>
            <a:off x="1748408" y="6491599"/>
            <a:ext cx="10035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Sources: KFF Total Hospitals; Total Hospital Beds; Beds for 1,000 Population ; Community Health Centers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E17535B-001A-4250-BD6B-DC45F1041682}"/>
              </a:ext>
            </a:extLst>
          </p:cNvPr>
          <p:cNvGraphicFramePr/>
          <p:nvPr/>
        </p:nvGraphicFramePr>
        <p:xfrm>
          <a:off x="2032000" y="820271"/>
          <a:ext cx="9942338" cy="5632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9413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ED9DE-67D0-DC44-A1E8-526838130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195" y="17395"/>
            <a:ext cx="9654140" cy="1325563"/>
          </a:xfrm>
        </p:spPr>
        <p:txBody>
          <a:bodyPr/>
          <a:lstStyle/>
          <a:p>
            <a:r>
              <a:rPr lang="en-US" dirty="0"/>
              <a:t>Demand Drivers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739490-237E-C642-BE27-DD316C507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7285" y="1225932"/>
            <a:ext cx="10051132" cy="5494907"/>
          </a:xfrm>
        </p:spPr>
        <p:txBody>
          <a:bodyPr>
            <a:normAutofit/>
          </a:bodyPr>
          <a:lstStyle/>
          <a:p>
            <a:r>
              <a:rPr lang="en-US" sz="3600" dirty="0"/>
              <a:t>Population growth: population growth is outpacing national growth averages.</a:t>
            </a:r>
          </a:p>
          <a:p>
            <a:pPr lvl="1"/>
            <a:r>
              <a:rPr lang="en-US" sz="3200" dirty="0"/>
              <a:t>Idaho was the </a:t>
            </a:r>
            <a:r>
              <a:rPr lang="en-US" sz="3200" b="1" dirty="0"/>
              <a:t>fastest-growing state at 1.7% per year</a:t>
            </a:r>
            <a:r>
              <a:rPr lang="en-US" sz="3200" dirty="0"/>
              <a:t> (2009 – 2024).</a:t>
            </a:r>
          </a:p>
          <a:p>
            <a:pPr lvl="1"/>
            <a:r>
              <a:rPr lang="en-US" sz="3200" b="1" dirty="0"/>
              <a:t>Projections: </a:t>
            </a:r>
            <a:r>
              <a:rPr lang="en-US" sz="3200" dirty="0"/>
              <a:t>Idaho’s population is projected to grow about 1.5% per year through 2034.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4B5DAAF3-2144-48EC-9ACE-F80591FA391E}"/>
              </a:ext>
            </a:extLst>
          </p:cNvPr>
          <p:cNvSpPr/>
          <p:nvPr/>
        </p:nvSpPr>
        <p:spPr>
          <a:xfrm rot="16200000">
            <a:off x="-301586" y="3151388"/>
            <a:ext cx="2370370" cy="1421613"/>
          </a:xfrm>
          <a:prstGeom prst="rightArrow">
            <a:avLst/>
          </a:prstGeom>
          <a:solidFill>
            <a:srgbClr val="FF006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Demand for Services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EC9D04-19BD-4A1A-8E9F-83ADBE456CF8}"/>
              </a:ext>
            </a:extLst>
          </p:cNvPr>
          <p:cNvSpPr txBox="1"/>
          <p:nvPr/>
        </p:nvSpPr>
        <p:spPr>
          <a:xfrm>
            <a:off x="1916973" y="6400634"/>
            <a:ext cx="4503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Pew (2025)</a:t>
            </a:r>
          </a:p>
        </p:txBody>
      </p:sp>
    </p:spTree>
    <p:extLst>
      <p:ext uri="{BB962C8B-B14F-4D97-AF65-F5344CB8AC3E}">
        <p14:creationId xmlns:p14="http://schemas.microsoft.com/office/powerpoint/2010/main" val="2866222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FC774-1A74-42A6-8B8F-4C87BD3A8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0209" y="-110602"/>
            <a:ext cx="9654140" cy="1325563"/>
          </a:xfrm>
        </p:spPr>
        <p:txBody>
          <a:bodyPr/>
          <a:lstStyle/>
          <a:p>
            <a:r>
              <a:rPr lang="en-US" dirty="0"/>
              <a:t>Demand Drivers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69821E3-A677-4283-8BD5-2036169985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8364" y="903411"/>
            <a:ext cx="10263967" cy="5738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068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daho State">
      <a:dk1>
        <a:srgbClr val="000000"/>
      </a:dk1>
      <a:lt1>
        <a:srgbClr val="FFFFFF"/>
      </a:lt1>
      <a:dk2>
        <a:srgbClr val="828282"/>
      </a:dk2>
      <a:lt2>
        <a:srgbClr val="E6E7E8"/>
      </a:lt2>
      <a:accent1>
        <a:srgbClr val="F37920"/>
      </a:accent1>
      <a:accent2>
        <a:srgbClr val="A7A7A7"/>
      </a:accent2>
      <a:accent3>
        <a:srgbClr val="A7A7A7"/>
      </a:accent3>
      <a:accent4>
        <a:srgbClr val="FFFFFF"/>
      </a:accent4>
      <a:accent5>
        <a:srgbClr val="F69240"/>
      </a:accent5>
      <a:accent6>
        <a:srgbClr val="F37920"/>
      </a:accent6>
      <a:hlink>
        <a:srgbClr val="F37920"/>
      </a:hlink>
      <a:folHlink>
        <a:srgbClr val="82828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-1-test" id="{0514A3DF-56A7-E04D-B803-63C64B2DE8EF}" vid="{AB0789F3-992A-9045-B18F-D9A574E356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15006</TotalTime>
  <Words>1990</Words>
  <Application>Microsoft Office PowerPoint</Application>
  <PresentationFormat>Widescreen</PresentationFormat>
  <Paragraphs>394</Paragraphs>
  <Slides>35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4" baseType="lpstr">
      <vt:lpstr>Arial</vt:lpstr>
      <vt:lpstr>Calibri</vt:lpstr>
      <vt:lpstr>Open Sans</vt:lpstr>
      <vt:lpstr>Roboto</vt:lpstr>
      <vt:lpstr>Roboto Slab</vt:lpstr>
      <vt:lpstr>Symbol</vt:lpstr>
      <vt:lpstr>Times New Roman</vt:lpstr>
      <vt:lpstr>Wingdings</vt:lpstr>
      <vt:lpstr>Office Theme</vt:lpstr>
      <vt:lpstr>Idaho Healthcare Landscape </vt:lpstr>
      <vt:lpstr>Idaho Snapshot</vt:lpstr>
      <vt:lpstr>Idaho Snapshot</vt:lpstr>
      <vt:lpstr>Idaho Snapshot</vt:lpstr>
      <vt:lpstr>Idaho Snapshot</vt:lpstr>
      <vt:lpstr>Idaho Snapshot</vt:lpstr>
      <vt:lpstr>Facilities Overview</vt:lpstr>
      <vt:lpstr>Demand Drivers</vt:lpstr>
      <vt:lpstr>Demand Drivers</vt:lpstr>
      <vt:lpstr>Demand Drivers</vt:lpstr>
      <vt:lpstr>Demand Drivers</vt:lpstr>
      <vt:lpstr>Demand Drivers</vt:lpstr>
      <vt:lpstr>Behavioral &amp; Chronic Health Trends</vt:lpstr>
      <vt:lpstr>Additional Demand Drivers</vt:lpstr>
      <vt:lpstr>Per Capita Spending (Idaho)</vt:lpstr>
      <vt:lpstr>PowerPoint Presentation</vt:lpstr>
      <vt:lpstr>Healthcare Employment </vt:lpstr>
      <vt:lpstr>Healthcare Annual Mean Wages</vt:lpstr>
      <vt:lpstr>PowerPoint Presentation</vt:lpstr>
      <vt:lpstr>Shortage Areas (SAs)</vt:lpstr>
      <vt:lpstr>PowerPoint Presentation</vt:lpstr>
      <vt:lpstr>Rising cost pressures, affordability, and utilization</vt:lpstr>
      <vt:lpstr>Rising cost pressures, affordability, and utilization</vt:lpstr>
      <vt:lpstr>Rising cost pressures, affordability, and utilization</vt:lpstr>
      <vt:lpstr>Areas of Concern</vt:lpstr>
      <vt:lpstr>Hospital Payments &amp; Margins</vt:lpstr>
      <vt:lpstr>Areas of Concern</vt:lpstr>
      <vt:lpstr>Changes in Healthcare Policy</vt:lpstr>
      <vt:lpstr>Changes in Healthcare Policy</vt:lpstr>
      <vt:lpstr>Projections of OBBBA on Idaho</vt:lpstr>
      <vt:lpstr>Economic Projections: Medicaid (OBBBA)</vt:lpstr>
      <vt:lpstr>Economic Projections (OBBBA)</vt:lpstr>
      <vt:lpstr>Economic Projections (OBBBA)</vt:lpstr>
      <vt:lpstr>Key Takeaways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Iris Buder</cp:lastModifiedBy>
  <cp:revision>402</cp:revision>
  <dcterms:created xsi:type="dcterms:W3CDTF">2019-07-30T18:56:19Z</dcterms:created>
  <dcterms:modified xsi:type="dcterms:W3CDTF">2026-01-22T00:06:45Z</dcterms:modified>
</cp:coreProperties>
</file>