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46.jpg" ContentType="image/jpe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92" r:id="rId4"/>
  </p:sldMasterIdLst>
  <p:notesMasterIdLst>
    <p:notesMasterId r:id="rId40"/>
  </p:notesMasterIdLst>
  <p:sldIdLst>
    <p:sldId id="256" r:id="rId5"/>
    <p:sldId id="2147470766" r:id="rId6"/>
    <p:sldId id="274" r:id="rId7"/>
    <p:sldId id="2147470715" r:id="rId8"/>
    <p:sldId id="2147470744" r:id="rId9"/>
    <p:sldId id="2147470758" r:id="rId10"/>
    <p:sldId id="2147470754" r:id="rId11"/>
    <p:sldId id="2147469604" r:id="rId12"/>
    <p:sldId id="2147470763" r:id="rId13"/>
    <p:sldId id="2147470762" r:id="rId14"/>
    <p:sldId id="2147470755" r:id="rId15"/>
    <p:sldId id="823" r:id="rId16"/>
    <p:sldId id="3236" r:id="rId17"/>
    <p:sldId id="2147469603" r:id="rId18"/>
    <p:sldId id="2134803762" r:id="rId19"/>
    <p:sldId id="3238" r:id="rId20"/>
    <p:sldId id="3237" r:id="rId21"/>
    <p:sldId id="2147470756" r:id="rId22"/>
    <p:sldId id="2147349001" r:id="rId23"/>
    <p:sldId id="2147349002" r:id="rId24"/>
    <p:sldId id="2134803715" r:id="rId25"/>
    <p:sldId id="2134803723" r:id="rId26"/>
    <p:sldId id="281" r:id="rId27"/>
    <p:sldId id="3192" r:id="rId28"/>
    <p:sldId id="3221" r:id="rId29"/>
    <p:sldId id="3199" r:id="rId30"/>
    <p:sldId id="2147470757" r:id="rId31"/>
    <p:sldId id="2134803712" r:id="rId32"/>
    <p:sldId id="2147349038" r:id="rId33"/>
    <p:sldId id="2147470723" r:id="rId34"/>
    <p:sldId id="2147470765" r:id="rId35"/>
    <p:sldId id="2147348994" r:id="rId36"/>
    <p:sldId id="2147470767" r:id="rId37"/>
    <p:sldId id="2147470753" r:id="rId38"/>
    <p:sldId id="258"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7519E"/>
    <a:srgbClr val="F5FCFF"/>
    <a:srgbClr val="CBCCD6"/>
    <a:srgbClr val="2DA9E1"/>
    <a:srgbClr val="1C3665"/>
    <a:srgbClr val="8EC42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711F47B-1B98-7343-BF92-1DB0DB7BE8F7}" v="151" dt="2026-01-23T04:44:09.6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405"/>
    <p:restoredTop sz="79970"/>
  </p:normalViewPr>
  <p:slideViewPr>
    <p:cSldViewPr snapToGrid="0" snapToObjects="1">
      <p:cViewPr varScale="1">
        <p:scale>
          <a:sx n="78" d="100"/>
          <a:sy n="78" d="100"/>
        </p:scale>
        <p:origin x="1648" y="472"/>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09992B-A26C-6A4B-AC27-2602734F2866}" type="datetimeFigureOut">
              <a:rPr lang="en-US" smtClean="0"/>
              <a:t>1/22/26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0CCFD4-A7F8-054B-8822-BC244B953582}" type="slidenum">
              <a:rPr lang="en-US" smtClean="0"/>
              <a:t>‹#›</a:t>
            </a:fld>
            <a:endParaRPr lang="en-US"/>
          </a:p>
        </p:txBody>
      </p:sp>
    </p:spTree>
    <p:extLst>
      <p:ext uri="{BB962C8B-B14F-4D97-AF65-F5344CB8AC3E}">
        <p14:creationId xmlns:p14="http://schemas.microsoft.com/office/powerpoint/2010/main" val="24370120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spglobal.com/marketintelligence/en/news-insights/latest-news-headlines/new-build-nuclear-must-face-down-industry-s-costly-past-72854285"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spglobal.com/marketintelligence/en/news-insights/latest-news-headlines/new-build-nuclear-must-face-down-industry-s-costly-past-72854285"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s://gcc02.safelinks.protection.outlook.com/?url=https%3A%2F%2Fwww.iaea.org%2Fnewscenter%2Fpressreleases%2Fiaea-outlook-for-nuclear-power-increases-for-fourth-straight-year-adding-to-global-momentum-for-nuclear-expansion&amp;data=05%7C02%7Ckristyn.stclair%40inl.gov%7C4cd89a222825438d73f308dcebb25cee%7C4cf464b7869a42368da2a98566485554%7C0%7C0%7C638644398517551497%7CUnknown%7CTWFpbGZsb3d8eyJWIjoiMC4wLjAwMDAiLCJQIjoiV2luMzIiLCJBTiI6Ik1haWwiLCJXVCI6Mn0%3D%7C0%7C%7C%7C&amp;sdata=svjElwF26VcnM3%2By9%2FiROUJpMVcDTLa0dQdXjkdNXZI%3D&amp;reserved=0" TargetMode="External"/><Relationship Id="rId5" Type="http://schemas.openxmlformats.org/officeDocument/2006/relationships/hyperlink" Target="https://www.eia.gov/todayinenergy/detail.php?id=30972" TargetMode="External"/><Relationship Id="rId4" Type="http://schemas.openxmlformats.org/officeDocument/2006/relationships/hyperlink" Target="https://www.eia.gov/todayinenergy/detail.php?id=57280"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Affordability has taken center stage – energy prices are central to that</a:t>
            </a:r>
          </a:p>
          <a:p>
            <a:endParaRPr lang="en-US" dirty="0"/>
          </a:p>
          <a:p>
            <a:r>
              <a:rPr lang="en-US" dirty="0"/>
              <a:t>1990 – 2024 very little new load growth</a:t>
            </a:r>
          </a:p>
          <a:p>
            <a:endParaRPr lang="en-US" dirty="0"/>
          </a:p>
          <a:p>
            <a:r>
              <a:rPr lang="en-US" dirty="0"/>
              <a:t>Electrification homes and business, re-shoring manufacturing, data centers </a:t>
            </a:r>
          </a:p>
          <a:p>
            <a:endParaRPr lang="en-US" dirty="0"/>
          </a:p>
          <a:p>
            <a:r>
              <a:rPr lang="en-US" dirty="0"/>
              <a:t>Energy </a:t>
            </a:r>
            <a:r>
              <a:rPr lang="en-US" dirty="0" err="1"/>
              <a:t>infrastrufgutre</a:t>
            </a:r>
            <a:r>
              <a:rPr lang="en-US" dirty="0"/>
              <a:t> in US reaching end of its useful life, “D”</a:t>
            </a:r>
          </a:p>
          <a:p>
            <a:endParaRPr lang="en-US" dirty="0"/>
          </a:p>
          <a:p>
            <a:r>
              <a:rPr lang="en-US" dirty="0"/>
              <a:t>Decline in prices due to fracking, natural gas</a:t>
            </a:r>
          </a:p>
          <a:p>
            <a:endParaRPr lang="en-US" dirty="0"/>
          </a:p>
          <a:p>
            <a:r>
              <a:rPr lang="en-US" dirty="0"/>
              <a:t>TX, CA, Europe blackouts</a:t>
            </a:r>
          </a:p>
          <a:p>
            <a:endParaRPr lang="en-US" dirty="0"/>
          </a:p>
          <a:p>
            <a:r>
              <a:rPr lang="en-US" dirty="0"/>
              <a:t>Global </a:t>
            </a:r>
            <a:r>
              <a:rPr lang="en-US" dirty="0" err="1"/>
              <a:t>lng</a:t>
            </a:r>
            <a:r>
              <a:rPr lang="en-US" dirty="0"/>
              <a:t> markets, </a:t>
            </a:r>
          </a:p>
          <a:p>
            <a:endParaRPr lang="en-US" dirty="0"/>
          </a:p>
          <a:p>
            <a:r>
              <a:rPr lang="en-US" dirty="0"/>
              <a:t>1 in 6 households struggle to pay existing energy bills</a:t>
            </a:r>
          </a:p>
        </p:txBody>
      </p:sp>
      <p:sp>
        <p:nvSpPr>
          <p:cNvPr id="4" name="Slide Number Placeholder 3"/>
          <p:cNvSpPr>
            <a:spLocks noGrp="1"/>
          </p:cNvSpPr>
          <p:nvPr>
            <p:ph type="sldNum" sz="quarter" idx="5"/>
          </p:nvPr>
        </p:nvSpPr>
        <p:spPr/>
        <p:txBody>
          <a:bodyPr/>
          <a:lstStyle/>
          <a:p>
            <a:fld id="{9A0CCFD4-A7F8-054B-8822-BC244B953582}" type="slidenum">
              <a:rPr lang="en-US" smtClean="0"/>
              <a:t>2</a:t>
            </a:fld>
            <a:endParaRPr lang="en-US"/>
          </a:p>
        </p:txBody>
      </p:sp>
    </p:spTree>
    <p:extLst>
      <p:ext uri="{BB962C8B-B14F-4D97-AF65-F5344CB8AC3E}">
        <p14:creationId xmlns:p14="http://schemas.microsoft.com/office/powerpoint/2010/main" val="34272014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300" dirty="0">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9A0CCFD4-A7F8-054B-8822-BC244B953582}" type="slidenum">
              <a:rPr lang="en-US" smtClean="0"/>
              <a:t>21</a:t>
            </a:fld>
            <a:endParaRPr lang="en-US"/>
          </a:p>
        </p:txBody>
      </p:sp>
    </p:spTree>
    <p:extLst>
      <p:ext uri="{BB962C8B-B14F-4D97-AF65-F5344CB8AC3E}">
        <p14:creationId xmlns:p14="http://schemas.microsoft.com/office/powerpoint/2010/main" val="25239265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spcAft>
                <a:spcPct val="0"/>
              </a:spcAft>
            </a:pPr>
            <a:r>
              <a:rPr lang="en-US" sz="1200" dirty="0">
                <a:solidFill>
                  <a:schemeClr val="tx2"/>
                </a:solidFill>
                <a:latin typeface="Arial" panose="020B0604020202020204" pitchFamily="34" charset="0"/>
                <a:cs typeface="Arial" panose="020B0604020202020204" pitchFamily="34" charset="0"/>
              </a:rPr>
              <a:t>Reduce operating costs</a:t>
            </a:r>
          </a:p>
          <a:p>
            <a:pPr fontAlgn="base">
              <a:spcAft>
                <a:spcPct val="0"/>
              </a:spcAft>
            </a:pPr>
            <a:r>
              <a:rPr lang="en-US" sz="1200" dirty="0"/>
              <a:t>Automate operations with AI and ML</a:t>
            </a:r>
          </a:p>
          <a:p>
            <a:pPr fontAlgn="base">
              <a:spcAft>
                <a:spcPct val="0"/>
              </a:spcAft>
            </a:pPr>
            <a:r>
              <a:rPr lang="en-US" sz="1200" dirty="0"/>
              <a:t>Enhance advanced nuclear power plant design, licensing, and deployment life cycle through AI and digital engineering </a:t>
            </a:r>
            <a:endParaRPr lang="en-US" sz="1200" dirty="0">
              <a:latin typeface="Arial" panose="020B0604020202020204" pitchFamily="34" charset="0"/>
              <a:cs typeface="Arial" panose="020B0604020202020204" pitchFamily="34" charset="0"/>
            </a:endParaRPr>
          </a:p>
          <a:p>
            <a:pPr fontAlgn="base">
              <a:spcAft>
                <a:spcPct val="0"/>
              </a:spcAft>
            </a:pPr>
            <a:r>
              <a:rPr lang="en-US" sz="1200" dirty="0"/>
              <a:t>Increase safety and </a:t>
            </a:r>
            <a:br>
              <a:rPr lang="en-US" sz="1200" dirty="0"/>
            </a:br>
            <a:r>
              <a:rPr lang="en-US" sz="1200" dirty="0"/>
              <a:t>enhance performance of </a:t>
            </a:r>
            <a:br>
              <a:rPr lang="en-US" sz="1200" dirty="0"/>
            </a:br>
            <a:r>
              <a:rPr lang="en-US" sz="1200" dirty="0"/>
              <a:t>nuclear fuels and materials</a:t>
            </a:r>
          </a:p>
          <a:p>
            <a:pPr fontAlgn="base">
              <a:spcAft>
                <a:spcPct val="0"/>
              </a:spcAft>
            </a:pPr>
            <a:r>
              <a:rPr lang="en-US" sz="1200" dirty="0"/>
              <a:t>Enable LWR fuel burnup </a:t>
            </a:r>
            <a:br>
              <a:rPr lang="en-US" sz="1200" dirty="0"/>
            </a:br>
            <a:r>
              <a:rPr lang="en-US" sz="1200" dirty="0"/>
              <a:t>extension through new </a:t>
            </a:r>
            <a:br>
              <a:rPr lang="en-US" sz="1200" dirty="0"/>
            </a:br>
            <a:r>
              <a:rPr lang="en-US" sz="1200" dirty="0"/>
              <a:t>capability development</a:t>
            </a:r>
            <a:endParaRPr lang="en-US" sz="1200" dirty="0">
              <a:solidFill>
                <a:schemeClr val="tx2"/>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9A0CCFD4-A7F8-054B-8822-BC244B953582}" type="slidenum">
              <a:rPr lang="en-US" smtClean="0"/>
              <a:t>23</a:t>
            </a:fld>
            <a:endParaRPr lang="en-US"/>
          </a:p>
        </p:txBody>
      </p:sp>
    </p:spTree>
    <p:extLst>
      <p:ext uri="{BB962C8B-B14F-4D97-AF65-F5344CB8AC3E}">
        <p14:creationId xmlns:p14="http://schemas.microsoft.com/office/powerpoint/2010/main" val="28814541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609C3A-622C-40C2-A273-2671CE62CD3A}" type="slidenum">
              <a:rPr lang="en-US" smtClean="0"/>
              <a:t>25</a:t>
            </a:fld>
            <a:endParaRPr lang="en-US"/>
          </a:p>
        </p:txBody>
      </p:sp>
    </p:spTree>
    <p:extLst>
      <p:ext uri="{BB962C8B-B14F-4D97-AF65-F5344CB8AC3E}">
        <p14:creationId xmlns:p14="http://schemas.microsoft.com/office/powerpoint/2010/main" val="34141084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42941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t>23-50477-R1_Economic_Impact</a:t>
            </a:r>
            <a:endParaRPr lang="en-US" sz="800" b="1">
              <a:effectLst/>
              <a:ea typeface="Calibri" panose="020F0502020204030204" pitchFamily="34" charset="0"/>
              <a:cs typeface="Times New Roman" panose="02020603050405020304" pitchFamily="18" charset="0"/>
            </a:endParaRPr>
          </a:p>
          <a:p>
            <a:pPr marR="0" lvl="0">
              <a:spcBef>
                <a:spcPts val="0"/>
              </a:spcBef>
              <a:spcAft>
                <a:spcPts val="0"/>
              </a:spcAft>
            </a:pPr>
            <a:endParaRPr lang="en-US" sz="800" b="1">
              <a:effectLst/>
              <a:ea typeface="Calibri" panose="020F0502020204030204" pitchFamily="34" charset="0"/>
              <a:cs typeface="Times New Roman" panose="02020603050405020304" pitchFamily="18" charset="0"/>
            </a:endParaRPr>
          </a:p>
          <a:p>
            <a:pPr marR="0" lvl="0">
              <a:spcBef>
                <a:spcPts val="0"/>
              </a:spcBef>
              <a:spcAft>
                <a:spcPts val="0"/>
              </a:spcAft>
            </a:pPr>
            <a:r>
              <a:rPr lang="en-US" sz="800" b="1">
                <a:ea typeface="Calibri" panose="020F0502020204030204" pitchFamily="34" charset="0"/>
                <a:cs typeface="Calibri"/>
              </a:rPr>
              <a:t>FY22</a:t>
            </a:r>
            <a:r>
              <a:rPr lang="en-US" sz="800" b="1">
                <a:effectLst/>
                <a:ea typeface="Calibri" panose="020F0502020204030204" pitchFamily="34" charset="0"/>
                <a:cs typeface="Calibri"/>
              </a:rPr>
              <a:t> numbers for comparison and % increase in </a:t>
            </a:r>
            <a:r>
              <a:rPr lang="en-US" sz="800" b="1">
                <a:ea typeface="Calibri" panose="020F0502020204030204" pitchFamily="34" charset="0"/>
                <a:cs typeface="Calibri"/>
              </a:rPr>
              <a:t>FY23</a:t>
            </a:r>
            <a:r>
              <a:rPr lang="en-US" sz="800">
                <a:effectLst/>
                <a:ea typeface="Calibri" panose="020F0502020204030204" pitchFamily="34" charset="0"/>
                <a:cs typeface="Calibri"/>
              </a:rPr>
              <a:t>:</a:t>
            </a:r>
          </a:p>
          <a:p>
            <a:pPr marL="171450" marR="0" lvl="1" indent="-171450">
              <a:spcBef>
                <a:spcPts val="0"/>
              </a:spcBef>
              <a:spcAft>
                <a:spcPts val="0"/>
              </a:spcAft>
              <a:buFont typeface="Arial" panose="020B0604020202020204" pitchFamily="34" charset="0"/>
              <a:buChar char="•"/>
            </a:pPr>
            <a:r>
              <a:rPr lang="en-US" sz="800">
                <a:effectLst/>
                <a:ea typeface="Calibri" panose="020F0502020204030204" pitchFamily="34" charset="0"/>
                <a:cs typeface="Calibri"/>
              </a:rPr>
              <a:t>$</a:t>
            </a:r>
            <a:r>
              <a:rPr lang="en-US" sz="800">
                <a:ea typeface="Calibri" panose="020F0502020204030204" pitchFamily="34" charset="0"/>
                <a:cs typeface="Calibri"/>
              </a:rPr>
              <a:t>3.38B</a:t>
            </a:r>
            <a:r>
              <a:rPr lang="en-US" sz="800">
                <a:effectLst/>
                <a:ea typeface="Calibri" panose="020F0502020204030204" pitchFamily="34" charset="0"/>
                <a:cs typeface="Calibri"/>
              </a:rPr>
              <a:t> impact- 11.5% increase</a:t>
            </a:r>
          </a:p>
          <a:p>
            <a:pPr marL="171450" marR="0" lvl="1" indent="-171450">
              <a:spcBef>
                <a:spcPts val="0"/>
              </a:spcBef>
              <a:spcAft>
                <a:spcPts val="0"/>
              </a:spcAft>
              <a:buFont typeface="Arial" panose="020B0604020202020204" pitchFamily="34" charset="0"/>
              <a:buChar char="•"/>
            </a:pPr>
            <a:r>
              <a:rPr lang="en-US" sz="800">
                <a:effectLst/>
                <a:ea typeface="Calibri" panose="020F0502020204030204" pitchFamily="34" charset="0"/>
                <a:cs typeface="Times New Roman" panose="02020603050405020304" pitchFamily="18" charset="0"/>
              </a:rPr>
              <a:t>6</a:t>
            </a:r>
            <a:r>
              <a:rPr lang="en-US" sz="800" baseline="30000">
                <a:effectLst/>
                <a:ea typeface="Calibri" panose="020F0502020204030204" pitchFamily="34" charset="0"/>
                <a:cs typeface="Times New Roman" panose="02020603050405020304" pitchFamily="18" charset="0"/>
              </a:rPr>
              <a:t>th</a:t>
            </a:r>
            <a:r>
              <a:rPr lang="en-US" sz="800">
                <a:effectLst/>
                <a:ea typeface="Calibri" panose="020F0502020204030204" pitchFamily="34" charset="0"/>
                <a:cs typeface="Times New Roman" panose="02020603050405020304" pitchFamily="18" charset="0"/>
              </a:rPr>
              <a:t> largest employer- Same</a:t>
            </a:r>
          </a:p>
          <a:p>
            <a:pPr marL="171450" marR="0" lvl="1" indent="-171450">
              <a:spcBef>
                <a:spcPts val="0"/>
              </a:spcBef>
              <a:spcAft>
                <a:spcPts val="0"/>
              </a:spcAft>
              <a:buFont typeface="Arial" panose="020B0604020202020204" pitchFamily="34" charset="0"/>
              <a:buChar char="•"/>
            </a:pPr>
            <a:r>
              <a:rPr lang="en-US" sz="800">
                <a:effectLst/>
                <a:ea typeface="Calibri" panose="020F0502020204030204" pitchFamily="34" charset="0"/>
                <a:cs typeface="Calibri"/>
              </a:rPr>
              <a:t>$</a:t>
            </a:r>
            <a:r>
              <a:rPr lang="en-US" sz="800">
                <a:ea typeface="Calibri" panose="020F0502020204030204" pitchFamily="34" charset="0"/>
                <a:cs typeface="Calibri"/>
              </a:rPr>
              <a:t>243M</a:t>
            </a:r>
            <a:r>
              <a:rPr lang="en-US" sz="800">
                <a:effectLst/>
                <a:ea typeface="Calibri" panose="020F0502020204030204" pitchFamily="34" charset="0"/>
                <a:cs typeface="Calibri"/>
              </a:rPr>
              <a:t> in subcontracts- 19.3% increase</a:t>
            </a:r>
          </a:p>
          <a:p>
            <a:pPr marL="171450" marR="0" lvl="1" indent="-171450">
              <a:spcBef>
                <a:spcPts val="0"/>
              </a:spcBef>
              <a:spcAft>
                <a:spcPts val="0"/>
              </a:spcAft>
              <a:buFont typeface="Arial" panose="020B0604020202020204" pitchFamily="34" charset="0"/>
              <a:buChar char="•"/>
            </a:pPr>
            <a:r>
              <a:rPr lang="en-US" sz="800">
                <a:effectLst/>
                <a:ea typeface="Calibri" panose="020F0502020204030204" pitchFamily="34" charset="0"/>
                <a:cs typeface="Times New Roman" panose="02020603050405020304" pitchFamily="18" charset="0"/>
              </a:rPr>
              <a:t>For every 1 INL job another 2.01 creates- 5.5% decrease (</a:t>
            </a:r>
            <a:r>
              <a:rPr lang="en-US" sz="800">
                <a:effectLst/>
                <a:ea typeface="Calibri" panose="020F0502020204030204" pitchFamily="34" charset="0"/>
              </a:rPr>
              <a:t>The decrease from 2.01 to 1.88 is a result of changes in the underlying data that feeds the model. That data includes industry spending patterns and household spending statistics that are updated each year by the Bureau of Economic Analysis and the Bureau of Labor Statistics. Based on that data those multipliers would decrease if businesses or households make more purchases outside of Idaho than they did last year.)</a:t>
            </a:r>
            <a:endParaRPr lang="en-US" sz="800">
              <a:effectLst/>
              <a:ea typeface="Calibri" panose="020F0502020204030204" pitchFamily="34" charset="0"/>
              <a:cs typeface="Times New Roman" panose="02020603050405020304" pitchFamily="18" charset="0"/>
            </a:endParaRPr>
          </a:p>
          <a:p>
            <a:pPr marL="171450" marR="0" lvl="1" indent="-171450">
              <a:spcBef>
                <a:spcPts val="0"/>
              </a:spcBef>
              <a:spcAft>
                <a:spcPts val="0"/>
              </a:spcAft>
              <a:buFont typeface="Arial" panose="020B0604020202020204" pitchFamily="34" charset="0"/>
              <a:buChar char="•"/>
            </a:pPr>
            <a:r>
              <a:rPr lang="en-US" sz="800">
                <a:effectLst/>
                <a:ea typeface="Calibri" panose="020F0502020204030204" pitchFamily="34" charset="0"/>
                <a:cs typeface="Times New Roman" panose="02020603050405020304" pitchFamily="18" charset="0"/>
              </a:rPr>
              <a:t>11,000 Idaho jobs- Same (</a:t>
            </a:r>
            <a:r>
              <a:rPr lang="en-US" sz="800">
                <a:effectLst/>
                <a:ea typeface="Calibri" panose="020F0502020204030204" pitchFamily="34" charset="0"/>
              </a:rPr>
              <a:t>Last year the exact number of additional jobs supported by INL was 10,985 and this year it was 11,137, it was a slight increase but rounding mutes things a little. Even though we spent more, the federal data is suggesting that less of that money and those jobs are staying in Idaho.)</a:t>
            </a:r>
            <a:endParaRPr lang="en-US" sz="800">
              <a:effectLst/>
              <a:ea typeface="Calibri" panose="020F0502020204030204" pitchFamily="34" charset="0"/>
              <a:cs typeface="Times New Roman" panose="02020603050405020304" pitchFamily="18" charset="0"/>
            </a:endParaRPr>
          </a:p>
          <a:p>
            <a:pPr marL="171450" marR="0" lvl="1" indent="-171450">
              <a:spcBef>
                <a:spcPts val="0"/>
              </a:spcBef>
              <a:spcAft>
                <a:spcPts val="0"/>
              </a:spcAft>
              <a:buFont typeface="Arial" panose="020B0604020202020204" pitchFamily="34" charset="0"/>
              <a:buChar char="•"/>
            </a:pPr>
            <a:r>
              <a:rPr lang="en-US" sz="800">
                <a:effectLst/>
                <a:ea typeface="Calibri" panose="020F0502020204030204" pitchFamily="34" charset="0"/>
                <a:cs typeface="Times New Roman" panose="02020603050405020304" pitchFamily="18" charset="0"/>
              </a:rPr>
              <a:t>$108,142 average- 10.5% increase (inflation fell to 3% in November 2023 compared to around 8% in 2022)</a:t>
            </a:r>
          </a:p>
          <a:p>
            <a:pPr marL="0" marR="0" lvl="1">
              <a:spcBef>
                <a:spcPts val="0"/>
              </a:spcBef>
              <a:spcAft>
                <a:spcPts val="0"/>
              </a:spcAft>
            </a:pPr>
            <a:endParaRPr lang="en-US" sz="800">
              <a:effectLst/>
              <a:ea typeface="Calibri" panose="020F0502020204030204" pitchFamily="34" charset="0"/>
              <a:cs typeface="Times New Roman" panose="02020603050405020304" pitchFamily="18" charset="0"/>
            </a:endParaRPr>
          </a:p>
          <a:p>
            <a:pPr marL="0" lvl="1"/>
            <a:r>
              <a:rPr lang="en-US" sz="800" b="1">
                <a:effectLst/>
                <a:ea typeface="Calibri" panose="020F0502020204030204" pitchFamily="34" charset="0"/>
                <a:cs typeface="Times New Roman" panose="02020603050405020304" pitchFamily="18" charset="0"/>
              </a:rPr>
              <a:t>Average salary </a:t>
            </a:r>
            <a:r>
              <a:rPr lang="en-US" sz="800">
                <a:effectLst/>
                <a:ea typeface="Calibri" panose="020F0502020204030204" pitchFamily="34" charset="0"/>
                <a:cs typeface="Times New Roman" panose="02020603050405020304" pitchFamily="18" charset="0"/>
              </a:rPr>
              <a:t>calculated using </a:t>
            </a:r>
            <a:r>
              <a:rPr lang="en-US" sz="800" err="1">
                <a:ea typeface="Calibri" panose="020F0502020204030204" pitchFamily="34" charset="0"/>
                <a:cs typeface="Times New Roman" panose="02020603050405020304" pitchFamily="18" charset="0"/>
              </a:rPr>
              <a:t>p</a:t>
            </a:r>
            <a:r>
              <a:rPr lang="en-US" sz="800" err="1">
                <a:effectLst/>
                <a:ea typeface="Calibri" panose="020F0502020204030204" pitchFamily="34" charset="0"/>
              </a:rPr>
              <a:t>ayrolll</a:t>
            </a:r>
            <a:r>
              <a:rPr lang="en-US" sz="800">
                <a:effectLst/>
                <a:ea typeface="Calibri" panose="020F0502020204030204" pitchFamily="34" charset="0"/>
              </a:rPr>
              <a:t> less employee income tax over total employment as it was the most consistent with the previous report. Total labor income over employment can get that number up closer to $150,000. </a:t>
            </a:r>
          </a:p>
          <a:p>
            <a:pPr marL="169863" marR="0" lvl="0" indent="-169863">
              <a:spcBef>
                <a:spcPts val="0"/>
              </a:spcBef>
              <a:spcAft>
                <a:spcPts val="0"/>
              </a:spcAft>
              <a:buFont typeface="Arial" panose="020B0604020202020204" pitchFamily="34" charset="0"/>
              <a:buChar char="•"/>
            </a:pPr>
            <a:r>
              <a:rPr lang="en-US" sz="800">
                <a:effectLst/>
                <a:ea typeface="Times New Roman" panose="02020603050405020304" pitchFamily="18" charset="0"/>
              </a:rPr>
              <a:t>All staff - $119.4k</a:t>
            </a:r>
            <a:endParaRPr lang="en-US" sz="800">
              <a:effectLst/>
              <a:ea typeface="Calibri" panose="020F0502020204030204" pitchFamily="34" charset="0"/>
            </a:endParaRPr>
          </a:p>
          <a:p>
            <a:pPr marL="169863" marR="0" lvl="0" indent="-169863">
              <a:spcBef>
                <a:spcPts val="0"/>
              </a:spcBef>
              <a:spcAft>
                <a:spcPts val="0"/>
              </a:spcAft>
              <a:buFont typeface="Arial" panose="020B0604020202020204" pitchFamily="34" charset="0"/>
              <a:buChar char="•"/>
            </a:pPr>
            <a:r>
              <a:rPr lang="en-US" sz="800">
                <a:effectLst/>
                <a:ea typeface="Times New Roman" panose="02020603050405020304" pitchFamily="18" charset="0"/>
              </a:rPr>
              <a:t>Exempt only (less SLT, Seconded, Emeritus) - $138.7k</a:t>
            </a:r>
            <a:endParaRPr lang="en-US" sz="800">
              <a:effectLst/>
              <a:ea typeface="Calibri" panose="020F0502020204030204" pitchFamily="34" charset="0"/>
            </a:endParaRPr>
          </a:p>
          <a:p>
            <a:pPr marL="169863" marR="0" lvl="0" indent="-169863">
              <a:spcBef>
                <a:spcPts val="0"/>
              </a:spcBef>
              <a:spcAft>
                <a:spcPts val="0"/>
              </a:spcAft>
              <a:buFont typeface="Arial" panose="020B0604020202020204" pitchFamily="34" charset="0"/>
              <a:buChar char="•"/>
            </a:pPr>
            <a:r>
              <a:rPr lang="en-US" sz="800">
                <a:effectLst/>
                <a:ea typeface="Times New Roman" panose="02020603050405020304" pitchFamily="18" charset="0"/>
              </a:rPr>
              <a:t>Non-exempt and Union (less Interns) - $84.6k</a:t>
            </a:r>
            <a:endParaRPr lang="en-US" sz="800">
              <a:effectLst/>
              <a:ea typeface="Calibri" panose="020F0502020204030204" pitchFamily="34" charset="0"/>
            </a:endParaRPr>
          </a:p>
          <a:p>
            <a:pPr marL="169863" marR="0" lvl="0" indent="-169863">
              <a:spcBef>
                <a:spcPts val="0"/>
              </a:spcBef>
              <a:spcAft>
                <a:spcPts val="0"/>
              </a:spcAft>
              <a:buFont typeface="Arial" panose="020B0604020202020204" pitchFamily="34" charset="0"/>
              <a:buChar char="•"/>
            </a:pPr>
            <a:r>
              <a:rPr lang="en-US" sz="800">
                <a:effectLst/>
                <a:ea typeface="Times New Roman" panose="02020603050405020304" pitchFamily="18" charset="0"/>
              </a:rPr>
              <a:t>All staff (less SLT, Interns, seconded, emeritus) - $120.0k</a:t>
            </a:r>
            <a:endParaRPr lang="en-US" sz="800">
              <a:effectLst/>
              <a:ea typeface="Calibri" panose="020F0502020204030204" pitchFamily="34" charset="0"/>
            </a:endParaRPr>
          </a:p>
          <a:p>
            <a:pPr marL="0" lvl="1"/>
            <a:endParaRPr lang="en-US" sz="800">
              <a:effectLst/>
              <a:ea typeface="Calibri" panose="020F0502020204030204" pitchFamily="34" charset="0"/>
              <a:cs typeface="Times New Roman" panose="02020603050405020304" pitchFamily="18" charset="0"/>
            </a:endParaRPr>
          </a:p>
          <a:p>
            <a:pPr marR="0" lvl="0">
              <a:spcBef>
                <a:spcPts val="0"/>
              </a:spcBef>
              <a:spcAft>
                <a:spcPts val="0"/>
              </a:spcAft>
              <a:buFont typeface="Symbol" panose="05050102010706020507" pitchFamily="18" charset="2"/>
              <a:buChar char=""/>
            </a:pPr>
            <a:endParaRPr lang="en-US" sz="800">
              <a:effectLst/>
              <a:ea typeface="Calibri" panose="020F0502020204030204" pitchFamily="34" charset="0"/>
              <a:cs typeface="Times New Roman" panose="02020603050405020304" pitchFamily="18" charset="0"/>
            </a:endParaRPr>
          </a:p>
          <a:p>
            <a:pPr marR="0">
              <a:spcBef>
                <a:spcPts val="0"/>
              </a:spcBef>
              <a:spcAft>
                <a:spcPts val="0"/>
              </a:spcAft>
            </a:pPr>
            <a:r>
              <a:rPr lang="en-US" sz="800" b="1">
                <a:effectLst/>
                <a:ea typeface="Calibri" panose="020F0502020204030204" pitchFamily="34" charset="0"/>
                <a:cs typeface="Times New Roman" panose="02020603050405020304" pitchFamily="18" charset="0"/>
              </a:rPr>
              <a:t>Top 10 public/private employers in Idaho as of 2021 (no 2022 update yet): </a:t>
            </a:r>
            <a:r>
              <a:rPr lang="en-US" sz="800" b="0">
                <a:effectLst/>
                <a:ea typeface="Calibri" panose="020F0502020204030204" pitchFamily="34" charset="0"/>
                <a:cs typeface="Times New Roman" panose="02020603050405020304" pitchFamily="18" charset="0"/>
              </a:rPr>
              <a:t>https://lmi.idaho.gov/data-tools/business-listings/</a:t>
            </a:r>
          </a:p>
          <a:p>
            <a:pPr marL="228600" marR="0" indent="-228600">
              <a:spcBef>
                <a:spcPts val="0"/>
              </a:spcBef>
              <a:spcAft>
                <a:spcPts val="0"/>
              </a:spcAft>
              <a:buFont typeface="+mj-lt"/>
              <a:buAutoNum type="arabicPeriod"/>
            </a:pPr>
            <a:r>
              <a:rPr lang="en-US" sz="800" b="0">
                <a:effectLst/>
                <a:ea typeface="Calibri" panose="020F0502020204030204" pitchFamily="34" charset="0"/>
                <a:cs typeface="Times New Roman" panose="02020603050405020304" pitchFamily="18" charset="0"/>
              </a:rPr>
              <a:t>St. Luke’s Health System</a:t>
            </a:r>
          </a:p>
          <a:p>
            <a:pPr marL="228600" marR="0" indent="-228600">
              <a:spcBef>
                <a:spcPts val="0"/>
              </a:spcBef>
              <a:spcAft>
                <a:spcPts val="0"/>
              </a:spcAft>
              <a:buFont typeface="+mj-lt"/>
              <a:buAutoNum type="arabicPeriod"/>
            </a:pPr>
            <a:r>
              <a:rPr lang="en-US" sz="800" b="0">
                <a:effectLst/>
                <a:ea typeface="Calibri" panose="020F0502020204030204" pitchFamily="34" charset="0"/>
                <a:cs typeface="Times New Roman" panose="02020603050405020304" pitchFamily="18" charset="0"/>
              </a:rPr>
              <a:t>Wal-Mart</a:t>
            </a:r>
          </a:p>
          <a:p>
            <a:pPr marL="228600" marR="0" indent="-228600">
              <a:spcBef>
                <a:spcPts val="0"/>
              </a:spcBef>
              <a:spcAft>
                <a:spcPts val="0"/>
              </a:spcAft>
              <a:buFont typeface="+mj-lt"/>
              <a:buAutoNum type="arabicPeriod"/>
            </a:pPr>
            <a:r>
              <a:rPr lang="en-US" sz="800" b="0">
                <a:effectLst/>
                <a:ea typeface="Calibri" panose="020F0502020204030204" pitchFamily="34" charset="0"/>
                <a:cs typeface="Times New Roman" panose="02020603050405020304" pitchFamily="18" charset="0"/>
              </a:rPr>
              <a:t>Micron</a:t>
            </a:r>
          </a:p>
          <a:p>
            <a:pPr marL="228600" marR="0" indent="-228600">
              <a:spcBef>
                <a:spcPts val="0"/>
              </a:spcBef>
              <a:spcAft>
                <a:spcPts val="0"/>
              </a:spcAft>
              <a:buFont typeface="+mj-lt"/>
              <a:buAutoNum type="arabicPeriod"/>
            </a:pPr>
            <a:r>
              <a:rPr lang="en-US" sz="800" b="0">
                <a:effectLst/>
                <a:ea typeface="Calibri" panose="020F0502020204030204" pitchFamily="34" charset="0"/>
                <a:cs typeface="Times New Roman" panose="02020603050405020304" pitchFamily="18" charset="0"/>
              </a:rPr>
              <a:t>St. Alphonsus Health System</a:t>
            </a:r>
          </a:p>
          <a:p>
            <a:pPr marL="228600" marR="0" indent="-228600">
              <a:spcBef>
                <a:spcPts val="0"/>
              </a:spcBef>
              <a:spcAft>
                <a:spcPts val="0"/>
              </a:spcAft>
              <a:buFont typeface="+mj-lt"/>
              <a:buAutoNum type="arabicPeriod"/>
            </a:pPr>
            <a:r>
              <a:rPr lang="en-US" sz="800" b="0">
                <a:effectLst/>
                <a:ea typeface="Calibri" panose="020F0502020204030204" pitchFamily="34" charset="0"/>
                <a:cs typeface="Times New Roman" panose="02020603050405020304" pitchFamily="18" charset="0"/>
              </a:rPr>
              <a:t>Albertsons</a:t>
            </a:r>
          </a:p>
          <a:p>
            <a:pPr marL="228600" marR="0" indent="-228600">
              <a:spcBef>
                <a:spcPts val="0"/>
              </a:spcBef>
              <a:spcAft>
                <a:spcPts val="0"/>
              </a:spcAft>
              <a:buFont typeface="+mj-lt"/>
              <a:buAutoNum type="arabicPeriod"/>
            </a:pPr>
            <a:r>
              <a:rPr lang="en-US" sz="800" b="0">
                <a:effectLst/>
                <a:ea typeface="Calibri" panose="020F0502020204030204" pitchFamily="34" charset="0"/>
                <a:cs typeface="Times New Roman" panose="02020603050405020304" pitchFamily="18" charset="0"/>
              </a:rPr>
              <a:t>Battelle Energy Alliance</a:t>
            </a:r>
          </a:p>
          <a:p>
            <a:pPr marL="228600" marR="0" indent="-228600">
              <a:spcBef>
                <a:spcPts val="0"/>
              </a:spcBef>
              <a:spcAft>
                <a:spcPts val="0"/>
              </a:spcAft>
              <a:buFont typeface="+mj-lt"/>
              <a:buAutoNum type="arabicPeriod" startAt="9"/>
            </a:pPr>
            <a:r>
              <a:rPr lang="en-US" sz="800" b="0">
                <a:effectLst/>
                <a:ea typeface="Calibri" panose="020F0502020204030204" pitchFamily="34" charset="0"/>
                <a:cs typeface="Times New Roman" panose="02020603050405020304" pitchFamily="18" charset="0"/>
              </a:rPr>
              <a:t>J.R. Simplot Company*</a:t>
            </a:r>
          </a:p>
          <a:p>
            <a:pPr marL="228600" marR="0" indent="-228600">
              <a:spcBef>
                <a:spcPts val="0"/>
              </a:spcBef>
              <a:spcAft>
                <a:spcPts val="0"/>
              </a:spcAft>
              <a:buFont typeface="+mj-lt"/>
              <a:buAutoNum type="arabicPeriod" startAt="9"/>
            </a:pPr>
            <a:r>
              <a:rPr lang="en-US" sz="800" b="0">
                <a:effectLst/>
                <a:ea typeface="Calibri" panose="020F0502020204030204" pitchFamily="34" charset="0"/>
                <a:cs typeface="Times New Roman" panose="02020603050405020304" pitchFamily="18" charset="0"/>
              </a:rPr>
              <a:t>Fred Meyer Stores</a:t>
            </a:r>
          </a:p>
          <a:p>
            <a:pPr marL="0" marR="0" indent="0">
              <a:spcBef>
                <a:spcPts val="0"/>
              </a:spcBef>
              <a:spcAft>
                <a:spcPts val="0"/>
              </a:spcAft>
              <a:buFont typeface="+mj-lt"/>
              <a:buNone/>
            </a:pPr>
            <a:r>
              <a:rPr lang="en-US" sz="800" b="0">
                <a:effectLst/>
                <a:ea typeface="Calibri" panose="020F0502020204030204" pitchFamily="34" charset="0"/>
                <a:cs typeface="Times New Roman" panose="02020603050405020304" pitchFamily="18" charset="0"/>
              </a:rPr>
              <a:t>* The businesses in the 7</a:t>
            </a:r>
            <a:r>
              <a:rPr lang="en-US" sz="800" b="0" baseline="30000">
                <a:effectLst/>
                <a:ea typeface="Calibri" panose="020F0502020204030204" pitchFamily="34" charset="0"/>
                <a:cs typeface="Times New Roman" panose="02020603050405020304" pitchFamily="18" charset="0"/>
              </a:rPr>
              <a:t>th</a:t>
            </a:r>
            <a:r>
              <a:rPr lang="en-US" sz="800" b="0">
                <a:effectLst/>
                <a:ea typeface="Calibri" panose="020F0502020204030204" pitchFamily="34" charset="0"/>
                <a:cs typeface="Times New Roman" panose="02020603050405020304" pitchFamily="18" charset="0"/>
              </a:rPr>
              <a:t> and 8</a:t>
            </a:r>
            <a:r>
              <a:rPr lang="en-US" sz="800" b="0" baseline="30000">
                <a:effectLst/>
                <a:ea typeface="Calibri" panose="020F0502020204030204" pitchFamily="34" charset="0"/>
                <a:cs typeface="Times New Roman" panose="02020603050405020304" pitchFamily="18" charset="0"/>
              </a:rPr>
              <a:t>th</a:t>
            </a:r>
            <a:r>
              <a:rPr lang="en-US" sz="800" b="0">
                <a:effectLst/>
                <a:ea typeface="Calibri" panose="020F0502020204030204" pitchFamily="34" charset="0"/>
                <a:cs typeface="Times New Roman" panose="02020603050405020304" pitchFamily="18" charset="0"/>
              </a:rPr>
              <a:t> positions did not give permission for their names to be included</a:t>
            </a:r>
          </a:p>
          <a:p>
            <a:pPr marR="0">
              <a:spcBef>
                <a:spcPts val="0"/>
              </a:spcBef>
              <a:spcAft>
                <a:spcPts val="0"/>
              </a:spcAft>
            </a:pPr>
            <a:endParaRPr lang="en-US" sz="800" b="1">
              <a:effectLst/>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A0CCFD4-A7F8-054B-8822-BC244B953582}" type="slidenum">
              <a:rPr lang="en-US" smtClean="0"/>
              <a:t>28</a:t>
            </a:fld>
            <a:endParaRPr lang="en-US"/>
          </a:p>
        </p:txBody>
      </p:sp>
    </p:spTree>
    <p:extLst>
      <p:ext uri="{BB962C8B-B14F-4D97-AF65-F5344CB8AC3E}">
        <p14:creationId xmlns:p14="http://schemas.microsoft.com/office/powerpoint/2010/main" val="7582028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7" name="Notes Placeholder 2">
            <a:extLst>
              <a:ext uri="{FF2B5EF4-FFF2-40B4-BE49-F238E27FC236}">
                <a16:creationId xmlns:a16="http://schemas.microsoft.com/office/drawing/2014/main" id="{9ABDA4AE-DAC4-CC7A-B404-5290C21CDDFC}"/>
              </a:ext>
            </a:extLst>
          </p:cNvPr>
          <p:cNvSpPr>
            <a:spLocks noGrp="1"/>
          </p:cNvSpPr>
          <p:nvPr>
            <p:ph type="body" sz="quarter" idx="3"/>
          </p:nvPr>
        </p:nvSpPr>
        <p:spPr>
          <a:xfrm>
            <a:off x="731768" y="4666303"/>
            <a:ext cx="6251038" cy="4484841"/>
          </a:xfrm>
        </p:spPr>
        <p:txBody>
          <a:bodyPr/>
          <a:lstStyle/>
          <a:p>
            <a:endParaRPr lang="en-US" sz="1000" b="1" dirty="0"/>
          </a:p>
        </p:txBody>
      </p:sp>
    </p:spTree>
    <p:extLst>
      <p:ext uri="{BB962C8B-B14F-4D97-AF65-F5344CB8AC3E}">
        <p14:creationId xmlns:p14="http://schemas.microsoft.com/office/powerpoint/2010/main" val="19936765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9A0CCFD4-A7F8-054B-8822-BC244B953582}" type="slidenum">
              <a:rPr lang="en-US" smtClean="0"/>
              <a:t>30</a:t>
            </a:fld>
            <a:endParaRPr lang="en-US"/>
          </a:p>
        </p:txBody>
      </p:sp>
    </p:spTree>
    <p:extLst>
      <p:ext uri="{BB962C8B-B14F-4D97-AF65-F5344CB8AC3E}">
        <p14:creationId xmlns:p14="http://schemas.microsoft.com/office/powerpoint/2010/main" val="25777313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https://world-</a:t>
            </a:r>
            <a:r>
              <a:rPr lang="en-US" err="1"/>
              <a:t>nuclear.org</a:t>
            </a:r>
            <a:r>
              <a:rPr lang="en-US"/>
              <a:t>/news-and-media/press-statements/14-major-global-banks-and-financial-institutions-express-support-to-triple-nuclear-energy-by-2050-23-september-2024</a:t>
            </a:r>
          </a:p>
          <a:p>
            <a:endParaRPr lang="en-US"/>
          </a:p>
        </p:txBody>
      </p:sp>
      <p:sp>
        <p:nvSpPr>
          <p:cNvPr id="4" name="Slide Number Placeholder 3"/>
          <p:cNvSpPr>
            <a:spLocks noGrp="1"/>
          </p:cNvSpPr>
          <p:nvPr>
            <p:ph type="sldNum" sz="quarter" idx="5"/>
          </p:nvPr>
        </p:nvSpPr>
        <p:spPr/>
        <p:txBody>
          <a:bodyPr/>
          <a:lstStyle/>
          <a:p>
            <a:fld id="{9A0CCFD4-A7F8-054B-8822-BC244B953582}" type="slidenum">
              <a:rPr lang="en-US" smtClean="0"/>
              <a:t>32</a:t>
            </a:fld>
            <a:endParaRPr lang="en-US"/>
          </a:p>
        </p:txBody>
      </p:sp>
    </p:spTree>
    <p:extLst>
      <p:ext uri="{BB962C8B-B14F-4D97-AF65-F5344CB8AC3E}">
        <p14:creationId xmlns:p14="http://schemas.microsoft.com/office/powerpoint/2010/main" val="26868981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 This insight, often discussed by Buffett to describe market volatility versus fundamental value, highlights that while stocks are driven by popularity and emotion in the short term, they ultimately reflect their intrinsic business value over time. </a:t>
            </a:r>
            <a:endParaRPr lang="en-US" dirty="0"/>
          </a:p>
        </p:txBody>
      </p:sp>
      <p:sp>
        <p:nvSpPr>
          <p:cNvPr id="4" name="Slide Number Placeholder 3"/>
          <p:cNvSpPr>
            <a:spLocks noGrp="1"/>
          </p:cNvSpPr>
          <p:nvPr>
            <p:ph type="sldNum" sz="quarter" idx="5"/>
          </p:nvPr>
        </p:nvSpPr>
        <p:spPr/>
        <p:txBody>
          <a:bodyPr/>
          <a:lstStyle/>
          <a:p>
            <a:fld id="{9A0CCFD4-A7F8-054B-8822-BC244B953582}" type="slidenum">
              <a:rPr lang="en-US" smtClean="0"/>
              <a:t>33</a:t>
            </a:fld>
            <a:endParaRPr lang="en-US"/>
          </a:p>
        </p:txBody>
      </p:sp>
    </p:spTree>
    <p:extLst>
      <p:ext uri="{BB962C8B-B14F-4D97-AF65-F5344CB8AC3E}">
        <p14:creationId xmlns:p14="http://schemas.microsoft.com/office/powerpoint/2010/main" val="40694128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0CCFD4-A7F8-054B-8822-BC244B953582}" type="slidenum">
              <a:rPr lang="en-US" smtClean="0"/>
              <a:t>4</a:t>
            </a:fld>
            <a:endParaRPr lang="en-US"/>
          </a:p>
        </p:txBody>
      </p:sp>
    </p:spTree>
    <p:extLst>
      <p:ext uri="{BB962C8B-B14F-4D97-AF65-F5344CB8AC3E}">
        <p14:creationId xmlns:p14="http://schemas.microsoft.com/office/powerpoint/2010/main" val="8577584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494986-D576-FFDA-55AB-091DE89112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92D56D-5891-6BB0-F1F7-CF5FCF679E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9C02AD-64FA-FC3A-EAFF-E694489DDC27}"/>
              </a:ext>
            </a:extLst>
          </p:cNvPr>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Idaho is at the center of a once-in-a-generation energy investment cycle—but only if markets, technology, and policy align fast enough</a:t>
            </a:r>
            <a:endParaRPr lang="en-US" dirty="0"/>
          </a:p>
        </p:txBody>
      </p:sp>
      <p:sp>
        <p:nvSpPr>
          <p:cNvPr id="4" name="Slide Number Placeholder 3">
            <a:extLst>
              <a:ext uri="{FF2B5EF4-FFF2-40B4-BE49-F238E27FC236}">
                <a16:creationId xmlns:a16="http://schemas.microsoft.com/office/drawing/2014/main" id="{F47ACE60-A20B-1B81-AC26-B5CC75D85FD5}"/>
              </a:ext>
            </a:extLst>
          </p:cNvPr>
          <p:cNvSpPr>
            <a:spLocks noGrp="1"/>
          </p:cNvSpPr>
          <p:nvPr>
            <p:ph type="sldNum" sz="quarter" idx="5"/>
          </p:nvPr>
        </p:nvSpPr>
        <p:spPr/>
        <p:txBody>
          <a:bodyPr/>
          <a:lstStyle/>
          <a:p>
            <a:fld id="{9A0CCFD4-A7F8-054B-8822-BC244B953582}" type="slidenum">
              <a:rPr lang="en-US" smtClean="0"/>
              <a:t>5</a:t>
            </a:fld>
            <a:endParaRPr lang="en-US"/>
          </a:p>
        </p:txBody>
      </p:sp>
    </p:spTree>
    <p:extLst>
      <p:ext uri="{BB962C8B-B14F-4D97-AF65-F5344CB8AC3E}">
        <p14:creationId xmlns:p14="http://schemas.microsoft.com/office/powerpoint/2010/main" val="22291329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Electrification homes and business, re-shoring manufacturing, data centers </a:t>
            </a:r>
          </a:p>
          <a:p>
            <a:endParaRPr lang="en-US" dirty="0"/>
          </a:p>
        </p:txBody>
      </p:sp>
      <p:sp>
        <p:nvSpPr>
          <p:cNvPr id="4" name="Slide Number Placeholder 3"/>
          <p:cNvSpPr>
            <a:spLocks noGrp="1"/>
          </p:cNvSpPr>
          <p:nvPr>
            <p:ph type="sldNum" sz="quarter" idx="5"/>
          </p:nvPr>
        </p:nvSpPr>
        <p:spPr/>
        <p:txBody>
          <a:bodyPr/>
          <a:lstStyle/>
          <a:p>
            <a:fld id="{9A0CCFD4-A7F8-054B-8822-BC244B953582}" type="slidenum">
              <a:rPr lang="en-US" smtClean="0"/>
              <a:t>9</a:t>
            </a:fld>
            <a:endParaRPr lang="en-US"/>
          </a:p>
        </p:txBody>
      </p:sp>
    </p:spTree>
    <p:extLst>
      <p:ext uri="{BB962C8B-B14F-4D97-AF65-F5344CB8AC3E}">
        <p14:creationId xmlns:p14="http://schemas.microsoft.com/office/powerpoint/2010/main" val="3982147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ctr">
              <a:buNone/>
            </a:pPr>
            <a:r>
              <a:rPr lang="en-US" dirty="0"/>
              <a:t>How much will it cost? </a:t>
            </a:r>
          </a:p>
          <a:p>
            <a:pPr marL="0" indent="0" algn="ctr">
              <a:buNone/>
            </a:pPr>
            <a:r>
              <a:rPr lang="en-US" dirty="0"/>
              <a:t>Is it financially risky? How risky? </a:t>
            </a:r>
          </a:p>
          <a:p>
            <a:pPr marL="0" indent="0" algn="ctr">
              <a:buNone/>
            </a:pPr>
            <a:r>
              <a:rPr lang="en-US" dirty="0"/>
              <a:t>When will it be ready? </a:t>
            </a:r>
          </a:p>
          <a:p>
            <a:pPr marL="0" indent="0" algn="ctr">
              <a:buNone/>
            </a:pPr>
            <a:r>
              <a:rPr lang="en-US" dirty="0"/>
              <a:t>Which reactor offers the best value?</a:t>
            </a:r>
          </a:p>
          <a:p>
            <a:r>
              <a:rPr lang="en-US" dirty="0"/>
              <a:t>Economic viability means that diverse attributes of nuclear  technology fit together in a systematic way to create value.  </a:t>
            </a:r>
          </a:p>
          <a:p>
            <a:r>
              <a:rPr lang="en-US" dirty="0"/>
              <a:t>Economic efficiency (i.e., best use of resources) means that the benefits/value of technology are proportional to the costs.   </a:t>
            </a:r>
          </a:p>
          <a:p>
            <a:r>
              <a:rPr lang="en-US" sz="1200" b="0" i="0" u="none" strike="noStrike" kern="1200" dirty="0">
                <a:solidFill>
                  <a:schemeClr val="tx1"/>
                </a:solidFill>
                <a:effectLst/>
                <a:latin typeface="+mn-lt"/>
                <a:ea typeface="+mn-ea"/>
                <a:cs typeface="+mn-cs"/>
              </a:rPr>
              <a:t>Every energy debate collapses to economics once reliability is non-negotiable</a:t>
            </a:r>
            <a:endParaRPr lang="en-US" dirty="0"/>
          </a:p>
          <a:p>
            <a:pPr marL="0" indent="0" algn="ctr">
              <a:buNone/>
            </a:pPr>
            <a:endParaRPr lang="en-US" dirty="0"/>
          </a:p>
          <a:p>
            <a:endParaRPr lang="en-US" dirty="0"/>
          </a:p>
        </p:txBody>
      </p:sp>
      <p:sp>
        <p:nvSpPr>
          <p:cNvPr id="4" name="Slide Number Placeholder 3"/>
          <p:cNvSpPr>
            <a:spLocks noGrp="1"/>
          </p:cNvSpPr>
          <p:nvPr>
            <p:ph type="sldNum" sz="quarter" idx="5"/>
          </p:nvPr>
        </p:nvSpPr>
        <p:spPr/>
        <p:txBody>
          <a:bodyPr/>
          <a:lstStyle/>
          <a:p>
            <a:fld id="{9A0CCFD4-A7F8-054B-8822-BC244B953582}" type="slidenum">
              <a:rPr lang="en-US" smtClean="0"/>
              <a:t>12</a:t>
            </a:fld>
            <a:endParaRPr lang="en-US"/>
          </a:p>
        </p:txBody>
      </p:sp>
    </p:spTree>
    <p:extLst>
      <p:ext uri="{BB962C8B-B14F-4D97-AF65-F5344CB8AC3E}">
        <p14:creationId xmlns:p14="http://schemas.microsoft.com/office/powerpoint/2010/main" val="41897046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0CCFD4-A7F8-054B-8822-BC244B953582}" type="slidenum">
              <a:rPr lang="en-US" smtClean="0"/>
              <a:t>14</a:t>
            </a:fld>
            <a:endParaRPr lang="en-US"/>
          </a:p>
        </p:txBody>
      </p:sp>
    </p:spTree>
    <p:extLst>
      <p:ext uri="{BB962C8B-B14F-4D97-AF65-F5344CB8AC3E}">
        <p14:creationId xmlns:p14="http://schemas.microsoft.com/office/powerpoint/2010/main" val="14866525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www.bloomberg.com</a:t>
            </a:r>
            <a:r>
              <a:rPr lang="en-US" dirty="0"/>
              <a:t>/graphics/2021-energy-land-</a:t>
            </a:r>
          </a:p>
          <a:p>
            <a:endParaRPr lang="en-US" dirty="0"/>
          </a:p>
          <a:p>
            <a:r>
              <a:rPr lang="en-US" dirty="0"/>
              <a:t>https://</a:t>
            </a:r>
            <a:r>
              <a:rPr lang="en-US" dirty="0" err="1"/>
              <a:t>ourworldindata.org</a:t>
            </a:r>
            <a:r>
              <a:rPr lang="en-US" dirty="0"/>
              <a:t>/land-use-per-energy-</a:t>
            </a:r>
            <a:r>
              <a:rPr lang="en-US" dirty="0" err="1"/>
              <a:t>sourceuse</a:t>
            </a:r>
            <a:r>
              <a:rPr lang="en-US" dirty="0"/>
              <a:t>-economy/?</a:t>
            </a:r>
            <a:r>
              <a:rPr lang="en-US" dirty="0" err="1"/>
              <a:t>leadSource</a:t>
            </a:r>
            <a:r>
              <a:rPr lang="en-US" dirty="0"/>
              <a:t>=uverify%20wall</a:t>
            </a:r>
          </a:p>
          <a:p>
            <a:endParaRPr lang="en-US" dirty="0"/>
          </a:p>
          <a:p>
            <a:r>
              <a:rPr lang="en-US" dirty="0"/>
              <a:t>https://</a:t>
            </a:r>
            <a:r>
              <a:rPr lang="en-US" dirty="0" err="1"/>
              <a:t>www.bloomberg.com</a:t>
            </a:r>
            <a:r>
              <a:rPr lang="en-US" dirty="0"/>
              <a:t>/graphics/2021-energy-land-use-economy/?</a:t>
            </a:r>
            <a:r>
              <a:rPr lang="en-US" dirty="0" err="1"/>
              <a:t>leadSource</a:t>
            </a:r>
            <a:r>
              <a:rPr lang="en-US" dirty="0"/>
              <a:t>=uverify%20wall</a:t>
            </a:r>
          </a:p>
          <a:p>
            <a:endParaRPr lang="en-US" dirty="0"/>
          </a:p>
          <a:p>
            <a:r>
              <a:rPr lang="en-US" dirty="0"/>
              <a:t>https://world-</a:t>
            </a:r>
            <a:r>
              <a:rPr lang="en-US" dirty="0" err="1"/>
              <a:t>nuclear.org</a:t>
            </a:r>
            <a:r>
              <a:rPr lang="en-US" dirty="0"/>
              <a:t>/information-library/energy-and-the-environment/nuclear-energy-and-sustainable-</a:t>
            </a:r>
            <a:r>
              <a:rPr lang="en-US" dirty="0" err="1"/>
              <a:t>development.aspx</a:t>
            </a:r>
            <a:endParaRPr lang="en-US" dirty="0"/>
          </a:p>
        </p:txBody>
      </p:sp>
      <p:sp>
        <p:nvSpPr>
          <p:cNvPr id="4" name="Slide Number Placeholder 3"/>
          <p:cNvSpPr>
            <a:spLocks noGrp="1"/>
          </p:cNvSpPr>
          <p:nvPr>
            <p:ph type="sldNum" sz="quarter" idx="5"/>
          </p:nvPr>
        </p:nvSpPr>
        <p:spPr/>
        <p:txBody>
          <a:bodyPr/>
          <a:lstStyle/>
          <a:p>
            <a:fld id="{9A0CCFD4-A7F8-054B-8822-BC244B953582}" type="slidenum">
              <a:rPr lang="en-US" smtClean="0"/>
              <a:t>15</a:t>
            </a:fld>
            <a:endParaRPr lang="en-US"/>
          </a:p>
        </p:txBody>
      </p:sp>
    </p:spTree>
    <p:extLst>
      <p:ext uri="{BB962C8B-B14F-4D97-AF65-F5344CB8AC3E}">
        <p14:creationId xmlns:p14="http://schemas.microsoft.com/office/powerpoint/2010/main" val="19199173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23-50477-R14b_Nuclear_History_Timeline*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a:t>
            </a:r>
            <a:r>
              <a:rPr lang="en-US" kern="0" dirty="0">
                <a:solidFill>
                  <a:srgbClr val="0563C1"/>
                </a:solidFill>
                <a:effectLst/>
                <a:ea typeface="Times New Roman" panose="02020603050405020304" pitchFamily="18" charset="0"/>
                <a:cs typeface="Calibri" panose="020F0502020204030204" pitchFamily="34" charset="0"/>
                <a:hlinkClick r:id="rId3" tooltip="Original URL: https://www.spglobal.com/marketintelligence/en/news-insights/latest-news-headlines/new-build-nuclear-must-face-down-industry-s-costly-past-72854285. Click or tap if you trust this link."/>
              </a:rPr>
              <a:t>https://www.spglobal.com/marketintelligence/en/news-insights/latest-news-headlines/new-build-nuclear-must-face-down-industry-s-costly-past-72854285</a:t>
            </a:r>
            <a:endParaRPr lang="en-US" kern="100" dirty="0">
              <a:effectLst/>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A0CCFD4-A7F8-054B-8822-BC244B953582}" type="slidenum">
              <a:rPr lang="en-US" smtClean="0"/>
              <a:t>19</a:t>
            </a:fld>
            <a:endParaRPr lang="en-US"/>
          </a:p>
        </p:txBody>
      </p:sp>
    </p:spTree>
    <p:extLst>
      <p:ext uri="{BB962C8B-B14F-4D97-AF65-F5344CB8AC3E}">
        <p14:creationId xmlns:p14="http://schemas.microsoft.com/office/powerpoint/2010/main" val="5592589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1"/>
            <a:ext cx="5608320" cy="4177739"/>
          </a:xfrm>
        </p:spPr>
        <p:txBody>
          <a:bodyPr/>
          <a:lstStyle/>
          <a:p>
            <a:r>
              <a:rPr lang="en-US" dirty="0"/>
              <a:t>23-50477-R15a_Nuclear_History_Timeline*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Source: </a:t>
            </a:r>
            <a:r>
              <a:rPr lang="en-US" sz="1000" kern="0" dirty="0">
                <a:solidFill>
                  <a:srgbClr val="0563C1"/>
                </a:solidFill>
                <a:effectLst/>
                <a:ea typeface="Times New Roman" panose="02020603050405020304" pitchFamily="18" charset="0"/>
                <a:cs typeface="Calibri" panose="020F0502020204030204" pitchFamily="34" charset="0"/>
                <a:hlinkClick r:id="rId3" tooltip="Original URL: https://www.spglobal.com/marketintelligence/en/news-insights/latest-news-headlines/new-build-nuclear-must-face-down-industry-s-costly-past-72854285. Click or tap if you trust this link."/>
              </a:rPr>
              <a:t>https://www.spglobal.com/marketintelligence/en/news-insights/latest-news-headlines/new-build-nuclear-must-face-down-industry-s-costly-past-72854285</a:t>
            </a:r>
            <a:endParaRPr lang="en-US" sz="1000" kern="100" dirty="0">
              <a:effectLst/>
              <a:ea typeface="Calibri" panose="020F0502020204030204" pitchFamily="34" charset="0"/>
              <a:cs typeface="Times New Roman" panose="02020603050405020304" pitchFamily="18" charset="0"/>
            </a:endParaRPr>
          </a:p>
          <a:p>
            <a:endParaRPr lang="en-US" sz="1000" dirty="0"/>
          </a:p>
          <a:p>
            <a:endParaRPr lang="en-US"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effectLst/>
                <a:ea typeface="Calibri" panose="020F0502020204030204" pitchFamily="34" charset="0"/>
              </a:rPr>
              <a:t>All global capacity including US) additions 1960- present plus projection to 2050: </a:t>
            </a:r>
            <a:r>
              <a:rPr lang="en-US" sz="1000" u="sng" dirty="0">
                <a:solidFill>
                  <a:srgbClr val="0563C1"/>
                </a:solidFill>
                <a:effectLst/>
                <a:ea typeface="Calibri" panose="020F0502020204030204" pitchFamily="34" charset="0"/>
                <a:hlinkClick r:id="rId3"/>
              </a:rPr>
              <a:t>https://www.spglobal.com/marketintelligence/en/news-insights/latest-news-headlines/new-build-nuclear-must-face-down-industry-s-costly-past-72854285</a:t>
            </a:r>
            <a:endParaRPr lang="en-US" sz="1000" dirty="0">
              <a:effectLst/>
              <a:ea typeface="Calibri" panose="020F0502020204030204" pitchFamily="34" charset="0"/>
            </a:endParaRPr>
          </a:p>
          <a:p>
            <a:endParaRPr lang="en-US"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effectLst/>
                <a:ea typeface="Calibri" panose="020F0502020204030204" pitchFamily="34" charset="0"/>
              </a:rPr>
              <a:t>U.S capacity: 1970-2023: </a:t>
            </a:r>
            <a:r>
              <a:rPr lang="en-US" sz="1000" u="sng" dirty="0">
                <a:solidFill>
                  <a:srgbClr val="0563C1"/>
                </a:solidFill>
                <a:effectLst/>
                <a:ea typeface="Calibri" panose="020F0502020204030204" pitchFamily="34" charset="0"/>
                <a:hlinkClick r:id="rId4"/>
              </a:rPr>
              <a:t>https://www.eia.gov/todayinenergy/detail.php?id=57280</a:t>
            </a:r>
            <a:endParaRPr lang="en-US" sz="1000" dirty="0">
              <a:effectLst/>
              <a:ea typeface="Calibri" panose="020F0502020204030204" pitchFamily="34" charset="0"/>
            </a:endParaRPr>
          </a:p>
          <a:p>
            <a:endParaRPr lang="en-US"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effectLst/>
                <a:ea typeface="Calibri" panose="020F0502020204030204" pitchFamily="34" charset="0"/>
              </a:rPr>
              <a:t>US capacity prior to 1960: </a:t>
            </a:r>
            <a:r>
              <a:rPr lang="en-US" sz="1000" u="sng" dirty="0">
                <a:solidFill>
                  <a:srgbClr val="0563C1"/>
                </a:solidFill>
                <a:effectLst/>
                <a:ea typeface="Calibri" panose="020F0502020204030204" pitchFamily="34" charset="0"/>
                <a:hlinkClick r:id="rId5"/>
              </a:rPr>
              <a:t>https://www.eia.gov/todayinenergy/detail.php?id=30972</a:t>
            </a:r>
            <a:endParaRPr lang="en-US" sz="1000" dirty="0">
              <a:effectLst/>
              <a:ea typeface="Calibri" panose="020F0502020204030204" pitchFamily="34" charset="0"/>
            </a:endParaRPr>
          </a:p>
          <a:p>
            <a:endParaRPr lang="en-US" sz="1000" dirty="0"/>
          </a:p>
          <a:p>
            <a:r>
              <a:rPr lang="en-US" sz="1000" dirty="0"/>
              <a:t>US projected capacity: https://</a:t>
            </a:r>
            <a:r>
              <a:rPr lang="en-US" sz="1000" dirty="0" err="1"/>
              <a:t>liftoff.energy.gov</a:t>
            </a:r>
            <a:r>
              <a:rPr lang="en-US" sz="1000" dirty="0"/>
              <a:t>/advanced-nuclear/</a:t>
            </a:r>
          </a:p>
          <a:p>
            <a:endParaRPr lang="en-US" sz="1000" dirty="0"/>
          </a:p>
          <a:p>
            <a:pPr marL="0" marR="0" algn="l">
              <a:spcBef>
                <a:spcPts val="0"/>
              </a:spcBef>
              <a:spcAft>
                <a:spcPts val="0"/>
              </a:spcAft>
            </a:pPr>
            <a:r>
              <a:rPr lang="en-US" sz="1000" b="0" i="0" dirty="0">
                <a:solidFill>
                  <a:srgbClr val="242424"/>
                </a:solidFill>
                <a:effectLst/>
              </a:rPr>
              <a:t> </a:t>
            </a:r>
            <a:r>
              <a:rPr lang="en-US" sz="1000" b="0" i="0" u="sng" dirty="0">
                <a:solidFill>
                  <a:srgbClr val="467886"/>
                </a:solidFill>
                <a:effectLst/>
                <a:hlinkClick r:id="rId6" tooltip="Original URL: https://www.iaea.org/newscenter/pressreleases/iaea-outlook-for-nuclear-power-increases-for-fourth-straight-year-adding-to-global-momentum-for-nuclear-expansion. Click or tap if you trust this link."/>
              </a:rPr>
              <a:t>https://www.iaea.org/newscenter/pressreleases/iaea-outlook-for-nuclear-power-increases-for-fourth-straight-year-adding-to-global-momentum-for-nuclear-expansion</a:t>
            </a:r>
            <a:endParaRPr lang="en-US" sz="1000" b="0" i="0" dirty="0">
              <a:solidFill>
                <a:srgbClr val="242424"/>
              </a:solidFill>
              <a:effectLst/>
            </a:endParaRPr>
          </a:p>
          <a:p>
            <a:pPr marL="0" marR="0" algn="l">
              <a:spcBef>
                <a:spcPts val="0"/>
              </a:spcBef>
              <a:spcAft>
                <a:spcPts val="0"/>
              </a:spcAft>
            </a:pPr>
            <a:r>
              <a:rPr lang="en-US" sz="1000" b="0" i="0" dirty="0">
                <a:solidFill>
                  <a:srgbClr val="242424"/>
                </a:solidFill>
                <a:effectLst/>
              </a:rPr>
              <a:t>  </a:t>
            </a:r>
          </a:p>
          <a:p>
            <a:pPr marL="0" marR="0" algn="l">
              <a:spcBef>
                <a:spcPts val="0"/>
              </a:spcBef>
              <a:spcAft>
                <a:spcPts val="0"/>
              </a:spcAft>
            </a:pPr>
            <a:r>
              <a:rPr lang="en-US" sz="1000" b="0" i="0" dirty="0">
                <a:solidFill>
                  <a:srgbClr val="242424"/>
                </a:solidFill>
                <a:effectLst/>
              </a:rPr>
              <a:t>“at the end of 2023, 413 nuclear power reactors were operational, with a global capacity of 371.5 GW(e). In the high case scenario of the new IAEA outlook, nuclear electrical generating capacity is projected to increase to 950 gigawatts by 2050. In this case, global capacity in 2050 would be slightly more than 2.5 times what it was in 2023. In the low case projection, capacity rises 40 per cent to 514 gigawatts. Small modular reactors, or SMRs, account for about one quarter of the capacity added in the high case and for 6 per cent in the low case scenario.”</a:t>
            </a:r>
            <a:endParaRPr lang="en-US" sz="1000" dirty="0"/>
          </a:p>
          <a:p>
            <a:endParaRPr lang="en-US" dirty="0"/>
          </a:p>
        </p:txBody>
      </p:sp>
      <p:sp>
        <p:nvSpPr>
          <p:cNvPr id="4" name="Slide Number Placeholder 3"/>
          <p:cNvSpPr>
            <a:spLocks noGrp="1"/>
          </p:cNvSpPr>
          <p:nvPr>
            <p:ph type="sldNum" sz="quarter" idx="5"/>
          </p:nvPr>
        </p:nvSpPr>
        <p:spPr/>
        <p:txBody>
          <a:bodyPr/>
          <a:lstStyle/>
          <a:p>
            <a:fld id="{9A0CCFD4-A7F8-054B-8822-BC244B953582}" type="slidenum">
              <a:rPr lang="en-US" smtClean="0"/>
              <a:t>20</a:t>
            </a:fld>
            <a:endParaRPr lang="en-US"/>
          </a:p>
        </p:txBody>
      </p:sp>
    </p:spTree>
    <p:extLst>
      <p:ext uri="{BB962C8B-B14F-4D97-AF65-F5344CB8AC3E}">
        <p14:creationId xmlns:p14="http://schemas.microsoft.com/office/powerpoint/2010/main" val="4577598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choose 1 image)">
    <p:bg>
      <p:bgPr>
        <a:solidFill>
          <a:schemeClr val="bg1"/>
        </a:solidFill>
        <a:effectLst/>
      </p:bgPr>
    </p:bg>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DB3D172A-EB9F-DE48-BEA7-EAF396F15D4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400800"/>
          </a:xfrm>
          <a:prstGeom prst="rect">
            <a:avLst/>
          </a:prstGeom>
        </p:spPr>
      </p:pic>
      <p:sp>
        <p:nvSpPr>
          <p:cNvPr id="15" name="Text Placeholder 20">
            <a:extLst>
              <a:ext uri="{FF2B5EF4-FFF2-40B4-BE49-F238E27FC236}">
                <a16:creationId xmlns:a16="http://schemas.microsoft.com/office/drawing/2014/main" id="{7FE4112F-D4CC-6F4D-8884-133F9ADDDAE8}"/>
              </a:ext>
            </a:extLst>
          </p:cNvPr>
          <p:cNvSpPr>
            <a:spLocks noGrp="1"/>
          </p:cNvSpPr>
          <p:nvPr>
            <p:ph type="body" sz="quarter" idx="13" hasCustomPrompt="1"/>
          </p:nvPr>
        </p:nvSpPr>
        <p:spPr>
          <a:xfrm>
            <a:off x="4063999" y="3047999"/>
            <a:ext cx="8128000" cy="2292350"/>
          </a:xfrm>
          <a:gradFill flip="none" rotWithShape="1">
            <a:gsLst>
              <a:gs pos="0">
                <a:srgbClr val="2DA9E1">
                  <a:alpha val="0"/>
                </a:srgbClr>
              </a:gs>
              <a:gs pos="100000">
                <a:srgbClr val="2DA9E1"/>
              </a:gs>
            </a:gsLst>
            <a:lin ang="10800000" scaled="1"/>
            <a:tileRect/>
          </a:gradFill>
        </p:spPr>
        <p:txBody>
          <a:bodyPr wrap="square" lIns="365760" tIns="822960" rIns="274320" bIns="822960" anchor="ctr" anchorCtr="0">
            <a:noAutofit/>
          </a:bodyPr>
          <a:lstStyle>
            <a:lvl1pPr marL="0" indent="0">
              <a:buFont typeface="Arial" panose="020B0604020202020204" pitchFamily="34" charset="0"/>
              <a:buNone/>
              <a:tabLst/>
              <a:defRPr sz="3600" b="1" i="0">
                <a:solidFill>
                  <a:schemeClr val="bg1"/>
                </a:solidFill>
                <a:latin typeface="Arial" panose="020B0604020202020204" pitchFamily="34" charset="0"/>
                <a:cs typeface="Arial" panose="020B0604020202020204" pitchFamily="34" charset="0"/>
              </a:defRPr>
            </a:lvl1pPr>
            <a:lvl2pPr marL="9525" indent="0">
              <a:buFontTx/>
              <a:buNone/>
              <a:tabLst/>
              <a:defRPr sz="2400">
                <a:solidFill>
                  <a:schemeClr val="bg1"/>
                </a:solidFill>
                <a:latin typeface="Arial" panose="020B0604020202020204" pitchFamily="34" charset="0"/>
                <a:cs typeface="Arial" panose="020B0604020202020204" pitchFamily="34" charset="0"/>
              </a:defRPr>
            </a:lvl2pPr>
            <a:lvl3pPr marL="914400" indent="0">
              <a:buFontTx/>
              <a:buNone/>
              <a:defRPr/>
            </a:lvl3pPr>
            <a:lvl4pPr marL="1371600" indent="0">
              <a:buFontTx/>
              <a:buNone/>
              <a:defRPr/>
            </a:lvl4pPr>
            <a:lvl5pPr marL="1828800" indent="0">
              <a:buFontTx/>
              <a:buNone/>
              <a:defRPr/>
            </a:lvl5pPr>
          </a:lstStyle>
          <a:p>
            <a:pPr lvl="0"/>
            <a:r>
              <a:rPr lang="en-US" dirty="0"/>
              <a:t>Click to edit title</a:t>
            </a:r>
          </a:p>
          <a:p>
            <a:pPr lvl="1"/>
            <a:r>
              <a:rPr lang="en-US" dirty="0"/>
              <a:t>Click to edit subtitle</a:t>
            </a:r>
          </a:p>
        </p:txBody>
      </p:sp>
      <p:sp>
        <p:nvSpPr>
          <p:cNvPr id="11" name="Rectangle 10">
            <a:extLst>
              <a:ext uri="{FF2B5EF4-FFF2-40B4-BE49-F238E27FC236}">
                <a16:creationId xmlns:a16="http://schemas.microsoft.com/office/drawing/2014/main" id="{7C04B8F3-C379-C04D-8634-1CDEC81586E2}"/>
              </a:ext>
            </a:extLst>
          </p:cNvPr>
          <p:cNvSpPr/>
          <p:nvPr userDrawn="1"/>
        </p:nvSpPr>
        <p:spPr bwMode="auto">
          <a:xfrm>
            <a:off x="0" y="5444519"/>
            <a:ext cx="12192000" cy="1413481"/>
          </a:xfrm>
          <a:prstGeom prst="rect">
            <a:avLst/>
          </a:prstGeom>
          <a:solidFill>
            <a:srgbClr val="07519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2" name="Rectangle 11">
            <a:extLst>
              <a:ext uri="{FF2B5EF4-FFF2-40B4-BE49-F238E27FC236}">
                <a16:creationId xmlns:a16="http://schemas.microsoft.com/office/drawing/2014/main" id="{003207E4-91BC-AB48-939F-AAC2AA29BF23}"/>
              </a:ext>
            </a:extLst>
          </p:cNvPr>
          <p:cNvSpPr/>
          <p:nvPr userDrawn="1"/>
        </p:nvSpPr>
        <p:spPr bwMode="auto">
          <a:xfrm>
            <a:off x="0" y="5340350"/>
            <a:ext cx="12192000" cy="104169"/>
          </a:xfrm>
          <a:prstGeom prst="rect">
            <a:avLst/>
          </a:prstGeom>
          <a:solidFill>
            <a:srgbClr val="8EC42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6" name="Text Placeholder 46">
            <a:extLst>
              <a:ext uri="{FF2B5EF4-FFF2-40B4-BE49-F238E27FC236}">
                <a16:creationId xmlns:a16="http://schemas.microsoft.com/office/drawing/2014/main" id="{F5014510-E6EF-3147-9268-B01445A04D38}"/>
              </a:ext>
            </a:extLst>
          </p:cNvPr>
          <p:cNvSpPr>
            <a:spLocks noGrp="1"/>
          </p:cNvSpPr>
          <p:nvPr>
            <p:ph type="body" sz="quarter" idx="16" hasCustomPrompt="1"/>
          </p:nvPr>
        </p:nvSpPr>
        <p:spPr>
          <a:xfrm>
            <a:off x="670142" y="455004"/>
            <a:ext cx="2167002" cy="1048200"/>
          </a:xfrm>
          <a:prstGeom prst="rect">
            <a:avLst/>
          </a:prstGeom>
          <a:effectLst/>
        </p:spPr>
        <p:txBody>
          <a:bodyPr lIns="0" rIns="0" bIns="0" anchor="b" anchorCtr="0">
            <a:noAutofit/>
          </a:bodyPr>
          <a:lstStyle>
            <a:lvl1pPr marL="7938" indent="0" algn="l">
              <a:buFontTx/>
              <a:buNone/>
              <a:tabLst/>
              <a:defRPr sz="1600" b="0" i="0">
                <a:solidFill>
                  <a:schemeClr val="bg1"/>
                </a:solidFill>
                <a:latin typeface="Arial" panose="020B0604020202020204" pitchFamily="34" charset="0"/>
                <a:cs typeface="Arial" panose="020B0604020202020204" pitchFamily="34" charset="0"/>
              </a:defRPr>
            </a:lvl1pPr>
            <a:lvl2pPr marL="457200" indent="0">
              <a:buFontTx/>
              <a:buNone/>
              <a:defRPr b="0" i="0">
                <a:solidFill>
                  <a:schemeClr val="bg1"/>
                </a:solidFill>
                <a:latin typeface="Myriad Pro Cond" panose="020B0506030403020204" pitchFamily="34" charset="0"/>
              </a:defRPr>
            </a:lvl2pPr>
            <a:lvl3pPr marL="7938" indent="0" algn="l">
              <a:buFontTx/>
              <a:buNone/>
              <a:tabLst/>
              <a:defRPr sz="1600" b="0" i="0">
                <a:solidFill>
                  <a:schemeClr val="bg1"/>
                </a:solidFill>
                <a:latin typeface="Arial" panose="020B0604020202020204" pitchFamily="34" charset="0"/>
                <a:cs typeface="Arial" panose="020B0604020202020204" pitchFamily="34" charset="0"/>
              </a:defRPr>
            </a:lvl3pPr>
            <a:lvl4pPr marL="1371600" indent="0">
              <a:buFontTx/>
              <a:buNone/>
              <a:defRPr b="0" i="0">
                <a:solidFill>
                  <a:schemeClr val="bg1"/>
                </a:solidFill>
                <a:latin typeface="Myriad Pro Cond" panose="020B0506030403020204" pitchFamily="34" charset="0"/>
              </a:defRPr>
            </a:lvl4pPr>
            <a:lvl5pPr marL="1828800" indent="0">
              <a:buFontTx/>
              <a:buNone/>
              <a:defRPr b="0" i="0">
                <a:solidFill>
                  <a:schemeClr val="bg1"/>
                </a:solidFill>
                <a:latin typeface="Myriad Pro Cond" panose="020B0506030403020204" pitchFamily="34" charset="0"/>
              </a:defRPr>
            </a:lvl5pPr>
          </a:lstStyle>
          <a:p>
            <a:pPr lvl="0"/>
            <a:r>
              <a:rPr lang="en-US" dirty="0"/>
              <a:t>Click to edit date and presenter name</a:t>
            </a:r>
          </a:p>
          <a:p>
            <a:pPr lvl="2"/>
            <a:r>
              <a:rPr lang="en-US" dirty="0"/>
              <a:t>Presenter Name</a:t>
            </a:r>
          </a:p>
        </p:txBody>
      </p:sp>
      <p:pic>
        <p:nvPicPr>
          <p:cNvPr id="8" name="Picture 7">
            <a:extLst>
              <a:ext uri="{FF2B5EF4-FFF2-40B4-BE49-F238E27FC236}">
                <a16:creationId xmlns:a16="http://schemas.microsoft.com/office/drawing/2014/main" id="{BABC01B4-6321-54A3-C0AA-1A9BB3A48F66}"/>
              </a:ext>
            </a:extLst>
          </p:cNvPr>
          <p:cNvPicPr>
            <a:picLocks noChangeAspect="1"/>
          </p:cNvPicPr>
          <p:nvPr userDrawn="1"/>
        </p:nvPicPr>
        <p:blipFill>
          <a:blip r:embed="rId3"/>
          <a:stretch>
            <a:fillRect/>
          </a:stretch>
        </p:blipFill>
        <p:spPr>
          <a:xfrm>
            <a:off x="5804279" y="5913998"/>
            <a:ext cx="5842000" cy="469900"/>
          </a:xfrm>
          <a:prstGeom prst="rect">
            <a:avLst/>
          </a:prstGeom>
        </p:spPr>
      </p:pic>
    </p:spTree>
    <p:extLst>
      <p:ext uri="{BB962C8B-B14F-4D97-AF65-F5344CB8AC3E}">
        <p14:creationId xmlns:p14="http://schemas.microsoft.com/office/powerpoint/2010/main" val="327223423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pos="3840">
          <p15:clr>
            <a:srgbClr val="FBAE40"/>
          </p15:clr>
        </p15:guide>
        <p15:guide id="3" orient="horz" pos="1920">
          <p15:clr>
            <a:srgbClr val="FBAE40"/>
          </p15:clr>
        </p15:guide>
        <p15:guide id="4" pos="544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ight Blue Box Photo Righ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938149" y="1739901"/>
            <a:ext cx="6704153" cy="420704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1/22/26</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8" name="Rectangle 7">
            <a:extLst>
              <a:ext uri="{FF2B5EF4-FFF2-40B4-BE49-F238E27FC236}">
                <a16:creationId xmlns:a16="http://schemas.microsoft.com/office/drawing/2014/main" id="{9B2EB56D-A175-2340-8316-CB2D73FC70C2}"/>
              </a:ext>
            </a:extLst>
          </p:cNvPr>
          <p:cNvSpPr/>
          <p:nvPr userDrawn="1"/>
        </p:nvSpPr>
        <p:spPr>
          <a:xfrm>
            <a:off x="8465770" y="-1"/>
            <a:ext cx="3726230" cy="623779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5">
            <a:extLst>
              <a:ext uri="{FF2B5EF4-FFF2-40B4-BE49-F238E27FC236}">
                <a16:creationId xmlns:a16="http://schemas.microsoft.com/office/drawing/2014/main" id="{AEB60818-A426-D644-9EEA-D2FB1CBDFB58}"/>
              </a:ext>
            </a:extLst>
          </p:cNvPr>
          <p:cNvSpPr>
            <a:spLocks noGrp="1"/>
          </p:cNvSpPr>
          <p:nvPr>
            <p:ph type="pic" sz="quarter" idx="13" hasCustomPrompt="1"/>
          </p:nvPr>
        </p:nvSpPr>
        <p:spPr>
          <a:xfrm>
            <a:off x="8871283" y="522288"/>
            <a:ext cx="2919664" cy="4351338"/>
          </a:xfrm>
          <a:prstGeom prst="rect">
            <a:avLst/>
          </a:prstGeom>
        </p:spPr>
        <p:txBody>
          <a:bodyPr>
            <a:normAutofit/>
          </a:bodyPr>
          <a:lstStyle>
            <a:lvl1pPr marL="0" indent="0">
              <a:buFontTx/>
              <a:buNone/>
              <a:defRPr sz="2200">
                <a:solidFill>
                  <a:schemeClr val="tx1">
                    <a:lumMod val="65000"/>
                    <a:lumOff val="35000"/>
                  </a:schemeClr>
                </a:solidFill>
              </a:defRPr>
            </a:lvl1pPr>
          </a:lstStyle>
          <a:p>
            <a:r>
              <a:rPr lang="en-US" dirty="0"/>
              <a:t>Click photo icon below to insert picture</a:t>
            </a:r>
            <a:br>
              <a:rPr lang="en-US" dirty="0"/>
            </a:br>
            <a:r>
              <a:rPr lang="en-US" dirty="0"/>
              <a:t>(if replacing picture, you will have to reset your crop area)</a:t>
            </a:r>
          </a:p>
        </p:txBody>
      </p:sp>
      <p:sp>
        <p:nvSpPr>
          <p:cNvPr id="10" name="Title 1">
            <a:extLst>
              <a:ext uri="{FF2B5EF4-FFF2-40B4-BE49-F238E27FC236}">
                <a16:creationId xmlns:a16="http://schemas.microsoft.com/office/drawing/2014/main" id="{080018A3-14FE-A04B-A3B4-D9AA55483B48}"/>
              </a:ext>
            </a:extLst>
          </p:cNvPr>
          <p:cNvSpPr>
            <a:spLocks noGrp="1"/>
          </p:cNvSpPr>
          <p:nvPr>
            <p:ph type="title" hasCustomPrompt="1"/>
          </p:nvPr>
        </p:nvSpPr>
        <p:spPr>
          <a:xfrm>
            <a:off x="938151" y="558602"/>
            <a:ext cx="6704151" cy="1005229"/>
          </a:xfrm>
        </p:spPr>
        <p:txBody>
          <a:bodyPr/>
          <a:lstStyle/>
          <a:p>
            <a:r>
              <a:rPr lang="en-US" dirty="0"/>
              <a:t>Click to edit title</a:t>
            </a:r>
            <a:br>
              <a:rPr lang="en-US" dirty="0"/>
            </a:br>
            <a:r>
              <a:rPr lang="en-US" dirty="0"/>
              <a:t>(2 lines max)</a:t>
            </a:r>
          </a:p>
        </p:txBody>
      </p:sp>
    </p:spTree>
    <p:extLst>
      <p:ext uri="{BB962C8B-B14F-4D97-AF65-F5344CB8AC3E}">
        <p14:creationId xmlns:p14="http://schemas.microsoft.com/office/powerpoint/2010/main" val="54659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Big Blue Box Bullets Righ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2CB96BB-242F-BC47-80BF-E45DB97245BA}"/>
              </a:ext>
            </a:extLst>
          </p:cNvPr>
          <p:cNvSpPr/>
          <p:nvPr userDrawn="1"/>
        </p:nvSpPr>
        <p:spPr>
          <a:xfrm>
            <a:off x="6843714" y="0"/>
            <a:ext cx="5346699" cy="62377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72FA9CB-507A-AA48-963A-8D5E37B7CF5B}"/>
              </a:ext>
            </a:extLst>
          </p:cNvPr>
          <p:cNvSpPr/>
          <p:nvPr userDrawn="1"/>
        </p:nvSpPr>
        <p:spPr>
          <a:xfrm>
            <a:off x="0" y="6335712"/>
            <a:ext cx="12192000" cy="5222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E79016F-99B0-6B40-B3F7-87F0068FC0E5}"/>
              </a:ext>
            </a:extLst>
          </p:cNvPr>
          <p:cNvSpPr/>
          <p:nvPr userDrawn="1"/>
        </p:nvSpPr>
        <p:spPr>
          <a:xfrm>
            <a:off x="0" y="6237795"/>
            <a:ext cx="12192000" cy="979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IDAHO NATIONAL LABORATORY">
            <a:extLst>
              <a:ext uri="{FF2B5EF4-FFF2-40B4-BE49-F238E27FC236}">
                <a16:creationId xmlns:a16="http://schemas.microsoft.com/office/drawing/2014/main" id="{BD942965-6C07-5D4A-809D-5FC754D5902D}"/>
              </a:ext>
            </a:extLst>
          </p:cNvPr>
          <p:cNvPicPr>
            <a:picLocks noChangeAspect="1"/>
          </p:cNvPicPr>
          <p:nvPr userDrawn="1"/>
        </p:nvPicPr>
        <p:blipFill>
          <a:blip r:embed="rId2"/>
          <a:stretch>
            <a:fillRect/>
          </a:stretch>
        </p:blipFill>
        <p:spPr>
          <a:xfrm>
            <a:off x="8944584" y="6543675"/>
            <a:ext cx="2768600" cy="127000"/>
          </a:xfrm>
          <a:prstGeom prst="rect">
            <a:avLst/>
          </a:prstGeom>
        </p:spPr>
      </p:pic>
      <p:sp>
        <p:nvSpPr>
          <p:cNvPr id="14" name="Title Placeholder BIG box blue right">
            <a:extLst>
              <a:ext uri="{FF2B5EF4-FFF2-40B4-BE49-F238E27FC236}">
                <a16:creationId xmlns:a16="http://schemas.microsoft.com/office/drawing/2014/main" id="{AB7EA1D9-8A57-3143-9688-4BB8599F986F}"/>
              </a:ext>
            </a:extLst>
          </p:cNvPr>
          <p:cNvSpPr>
            <a:spLocks noGrp="1"/>
          </p:cNvSpPr>
          <p:nvPr>
            <p:ph type="body" sz="quarter" idx="14" hasCustomPrompt="1"/>
          </p:nvPr>
        </p:nvSpPr>
        <p:spPr>
          <a:xfrm>
            <a:off x="6850063" y="0"/>
            <a:ext cx="5340350" cy="907549"/>
          </a:xfrm>
          <a:prstGeom prst="rect">
            <a:avLst/>
          </a:prstGeom>
          <a:noFill/>
        </p:spPr>
        <p:txBody>
          <a:bodyPr lIns="274320" tIns="365760" rIns="274320">
            <a:normAutofit/>
          </a:bodyPr>
          <a:lstStyle>
            <a:lvl1pPr marL="0" indent="0">
              <a:buFontTx/>
              <a:buNone/>
              <a:defRPr sz="3200" b="1" i="0">
                <a:solidFill>
                  <a:schemeClr val="bg1"/>
                </a:solidFill>
                <a:latin typeface="Arial" panose="020B0604020202020204" pitchFamily="34" charset="0"/>
                <a:cs typeface="Arial" panose="020B06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edit box title</a:t>
            </a:r>
          </a:p>
        </p:txBody>
      </p:sp>
      <p:sp>
        <p:nvSpPr>
          <p:cNvPr id="15" name="Text Placeholder 2">
            <a:extLst>
              <a:ext uri="{FF2B5EF4-FFF2-40B4-BE49-F238E27FC236}">
                <a16:creationId xmlns:a16="http://schemas.microsoft.com/office/drawing/2014/main" id="{538B584E-1ECA-5646-9DA7-61B8110256F2}"/>
              </a:ext>
            </a:extLst>
          </p:cNvPr>
          <p:cNvSpPr>
            <a:spLocks noGrp="1"/>
          </p:cNvSpPr>
          <p:nvPr>
            <p:ph type="body" sz="quarter" idx="15" hasCustomPrompt="1"/>
          </p:nvPr>
        </p:nvSpPr>
        <p:spPr>
          <a:xfrm>
            <a:off x="7116947" y="1064712"/>
            <a:ext cx="4598987" cy="4515349"/>
          </a:xfrm>
          <a:prstGeom prst="rect">
            <a:avLst/>
          </a:prstGeom>
        </p:spPr>
        <p:txBody>
          <a:bodyPr lIns="0">
            <a:normAutofit/>
          </a:bodyPr>
          <a:lstStyle>
            <a:lvl1pPr marL="347663" indent="-342900">
              <a:buClr>
                <a:schemeClr val="bg1"/>
              </a:buClr>
              <a:tabLst/>
              <a:defRPr sz="2400">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bullet list</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1/22/26</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16" name="Picture Placeholder">
            <a:extLst>
              <a:ext uri="{FF2B5EF4-FFF2-40B4-BE49-F238E27FC236}">
                <a16:creationId xmlns:a16="http://schemas.microsoft.com/office/drawing/2014/main" id="{6EF42CC7-103E-EA4C-89A2-543032DA331C}"/>
              </a:ext>
            </a:extLst>
          </p:cNvPr>
          <p:cNvSpPr>
            <a:spLocks noGrp="1"/>
          </p:cNvSpPr>
          <p:nvPr>
            <p:ph type="pic" sz="quarter" idx="13" hasCustomPrompt="1"/>
          </p:nvPr>
        </p:nvSpPr>
        <p:spPr>
          <a:xfrm>
            <a:off x="0" y="0"/>
            <a:ext cx="6843714" cy="6228267"/>
          </a:xfrm>
          <a:prstGeom prst="rect">
            <a:avLst/>
          </a:prstGeom>
        </p:spPr>
        <p:txBody>
          <a:bodyPr>
            <a:normAutofit/>
          </a:bodyPr>
          <a:lstStyle>
            <a:lvl1pPr marL="0" indent="0">
              <a:buFontTx/>
              <a:buNone/>
              <a:defRPr sz="2200">
                <a:solidFill>
                  <a:schemeClr val="bg1">
                    <a:lumMod val="65000"/>
                  </a:schemeClr>
                </a:solidFill>
              </a:defRPr>
            </a:lvl1pPr>
          </a:lstStyle>
          <a:p>
            <a:r>
              <a:rPr lang="en-US" dirty="0"/>
              <a:t>Click photo icon below to insert picture</a:t>
            </a:r>
            <a:br>
              <a:rPr lang="en-US" dirty="0"/>
            </a:br>
            <a:r>
              <a:rPr lang="en-US" dirty="0"/>
              <a:t>(if replacing picture, you will have to reset your crop area)</a:t>
            </a:r>
          </a:p>
        </p:txBody>
      </p:sp>
    </p:spTree>
    <p:extLst>
      <p:ext uri="{BB962C8B-B14F-4D97-AF65-F5344CB8AC3E}">
        <p14:creationId xmlns:p14="http://schemas.microsoft.com/office/powerpoint/2010/main" val="38900746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25992-890C-EC4B-B676-6CCEF133B8F2}"/>
              </a:ext>
            </a:extLst>
          </p:cNvPr>
          <p:cNvSpPr>
            <a:spLocks noGrp="1"/>
          </p:cNvSpPr>
          <p:nvPr>
            <p:ph type="title" hasCustomPrompt="1"/>
          </p:nvPr>
        </p:nvSpPr>
        <p:spPr>
          <a:xfrm>
            <a:off x="938150" y="1709738"/>
            <a:ext cx="10409299" cy="2852737"/>
          </a:xfrm>
        </p:spPr>
        <p:txBody>
          <a:bodyPr anchor="ctr" anchorCtr="0"/>
          <a:lstStyle>
            <a:lvl1pPr>
              <a:defRPr sz="4800"/>
            </a:lvl1pPr>
          </a:lstStyle>
          <a:p>
            <a:r>
              <a:rPr lang="en-US" dirty="0"/>
              <a:t>Click to edit title</a:t>
            </a:r>
          </a:p>
        </p:txBody>
      </p:sp>
      <p:sp>
        <p:nvSpPr>
          <p:cNvPr id="3" name="Text Placeholder 2">
            <a:extLst>
              <a:ext uri="{FF2B5EF4-FFF2-40B4-BE49-F238E27FC236}">
                <a16:creationId xmlns:a16="http://schemas.microsoft.com/office/drawing/2014/main" id="{E55303FD-B916-FD4E-85C2-3EBF655BC1FB}"/>
              </a:ext>
            </a:extLst>
          </p:cNvPr>
          <p:cNvSpPr>
            <a:spLocks noGrp="1"/>
          </p:cNvSpPr>
          <p:nvPr>
            <p:ph type="body" idx="1" hasCustomPrompt="1"/>
          </p:nvPr>
        </p:nvSpPr>
        <p:spPr>
          <a:xfrm>
            <a:off x="938150" y="4589463"/>
            <a:ext cx="104093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subhead</a:t>
            </a:r>
          </a:p>
        </p:txBody>
      </p:sp>
      <p:sp>
        <p:nvSpPr>
          <p:cNvPr id="4" name="Date Placeholder 3">
            <a:extLst>
              <a:ext uri="{FF2B5EF4-FFF2-40B4-BE49-F238E27FC236}">
                <a16:creationId xmlns:a16="http://schemas.microsoft.com/office/drawing/2014/main" id="{2C8FDE18-9616-B043-9C71-522DAD29B023}"/>
              </a:ext>
            </a:extLst>
          </p:cNvPr>
          <p:cNvSpPr>
            <a:spLocks noGrp="1"/>
          </p:cNvSpPr>
          <p:nvPr>
            <p:ph type="dt" sz="half" idx="10"/>
          </p:nvPr>
        </p:nvSpPr>
        <p:spPr/>
        <p:txBody>
          <a:bodyPr/>
          <a:lstStyle/>
          <a:p>
            <a:fld id="{27CD4A3B-E186-AB40-96C6-355AF9A6FE76}" type="datetimeFigureOut">
              <a:rPr lang="en-US" smtClean="0"/>
              <a:t>1/22/26</a:t>
            </a:fld>
            <a:endParaRPr lang="en-US"/>
          </a:p>
        </p:txBody>
      </p:sp>
      <p:sp>
        <p:nvSpPr>
          <p:cNvPr id="5" name="Footer Placeholder 4">
            <a:extLst>
              <a:ext uri="{FF2B5EF4-FFF2-40B4-BE49-F238E27FC236}">
                <a16:creationId xmlns:a16="http://schemas.microsoft.com/office/drawing/2014/main" id="{D832FF7A-5905-EB40-919B-9225D0871D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C7509E-6005-DB4B-9578-84532E5F8BFF}"/>
              </a:ext>
            </a:extLst>
          </p:cNvPr>
          <p:cNvSpPr>
            <a:spLocks noGrp="1"/>
          </p:cNvSpPr>
          <p:nvPr>
            <p:ph type="sldNum" sz="quarter" idx="12"/>
          </p:nvPr>
        </p:nvSpPr>
        <p:spPr/>
        <p:txBody>
          <a:bodyPr/>
          <a:lstStyle/>
          <a:p>
            <a:fld id="{82B577FA-F7D9-2C48-919F-F962E3BF952F}" type="slidenum">
              <a:rPr lang="en-US" smtClean="0"/>
              <a:t>‹#›</a:t>
            </a:fld>
            <a:endParaRPr lang="en-US"/>
          </a:p>
        </p:txBody>
      </p:sp>
    </p:spTree>
    <p:extLst>
      <p:ext uri="{BB962C8B-B14F-4D97-AF65-F5344CB8AC3E}">
        <p14:creationId xmlns:p14="http://schemas.microsoft.com/office/powerpoint/2010/main" val="13743822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C0D34-E50C-7946-9657-29EA34F401D8}"/>
              </a:ext>
            </a:extLst>
          </p:cNvPr>
          <p:cNvSpPr>
            <a:spLocks noGrp="1"/>
          </p:cNvSpPr>
          <p:nvPr>
            <p:ph type="title" hasCustomPrompt="1"/>
          </p:nvPr>
        </p:nvSpPr>
        <p:spPr/>
        <p:txBody>
          <a:bodyPr/>
          <a:lstStyle/>
          <a:p>
            <a:r>
              <a:rPr lang="en-US" dirty="0"/>
              <a:t>Click to edit title</a:t>
            </a:r>
            <a:br>
              <a:rPr lang="en-US" dirty="0"/>
            </a:br>
            <a:r>
              <a:rPr lang="en-US" dirty="0"/>
              <a:t>(Reduce font for title longer than 2 lines)</a:t>
            </a:r>
          </a:p>
        </p:txBody>
      </p:sp>
      <p:sp>
        <p:nvSpPr>
          <p:cNvPr id="3" name="Content Placeholder 2">
            <a:extLst>
              <a:ext uri="{FF2B5EF4-FFF2-40B4-BE49-F238E27FC236}">
                <a16:creationId xmlns:a16="http://schemas.microsoft.com/office/drawing/2014/main" id="{3FBFFB48-1F38-8C46-B4B3-0871CA9880E3}"/>
              </a:ext>
            </a:extLst>
          </p:cNvPr>
          <p:cNvSpPr>
            <a:spLocks noGrp="1"/>
          </p:cNvSpPr>
          <p:nvPr>
            <p:ph sz="half" idx="1" hasCustomPrompt="1"/>
          </p:nvPr>
        </p:nvSpPr>
        <p:spPr>
          <a:xfrm>
            <a:off x="938150" y="1739901"/>
            <a:ext cx="5081650" cy="4351338"/>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45C7F5AB-BF51-4044-8164-B8ADFB34B0A6}"/>
              </a:ext>
            </a:extLst>
          </p:cNvPr>
          <p:cNvSpPr>
            <a:spLocks noGrp="1"/>
          </p:cNvSpPr>
          <p:nvPr>
            <p:ph sz="half" idx="2" hasCustomPrompt="1"/>
          </p:nvPr>
        </p:nvSpPr>
        <p:spPr>
          <a:xfrm>
            <a:off x="6272148" y="1739901"/>
            <a:ext cx="5081651" cy="4351338"/>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4973E568-D8E9-CE46-B564-4CAF0B6E4511}"/>
              </a:ext>
            </a:extLst>
          </p:cNvPr>
          <p:cNvSpPr>
            <a:spLocks noGrp="1"/>
          </p:cNvSpPr>
          <p:nvPr>
            <p:ph type="dt" sz="half" idx="10"/>
          </p:nvPr>
        </p:nvSpPr>
        <p:spPr/>
        <p:txBody>
          <a:bodyPr/>
          <a:lstStyle/>
          <a:p>
            <a:fld id="{27CD4A3B-E186-AB40-96C6-355AF9A6FE76}" type="datetimeFigureOut">
              <a:rPr lang="en-US" smtClean="0"/>
              <a:t>1/22/26</a:t>
            </a:fld>
            <a:endParaRPr lang="en-US"/>
          </a:p>
        </p:txBody>
      </p:sp>
      <p:sp>
        <p:nvSpPr>
          <p:cNvPr id="6" name="Footer Placeholder 5">
            <a:extLst>
              <a:ext uri="{FF2B5EF4-FFF2-40B4-BE49-F238E27FC236}">
                <a16:creationId xmlns:a16="http://schemas.microsoft.com/office/drawing/2014/main" id="{7C3C80FD-FB7C-F246-A242-07AFCB295C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FBDEBE-950D-C343-A00C-8D9FA1E33CE7}"/>
              </a:ext>
            </a:extLst>
          </p:cNvPr>
          <p:cNvSpPr>
            <a:spLocks noGrp="1"/>
          </p:cNvSpPr>
          <p:nvPr>
            <p:ph type="sldNum" sz="quarter" idx="12"/>
          </p:nvPr>
        </p:nvSpPr>
        <p:spPr/>
        <p:txBody>
          <a:bodyPr/>
          <a:lstStyle/>
          <a:p>
            <a:fld id="{82B577FA-F7D9-2C48-919F-F962E3BF952F}" type="slidenum">
              <a:rPr lang="en-US" smtClean="0"/>
              <a:t>‹#›</a:t>
            </a:fld>
            <a:endParaRPr lang="en-US"/>
          </a:p>
        </p:txBody>
      </p:sp>
    </p:spTree>
    <p:extLst>
      <p:ext uri="{BB962C8B-B14F-4D97-AF65-F5344CB8AC3E}">
        <p14:creationId xmlns:p14="http://schemas.microsoft.com/office/powerpoint/2010/main" val="36253200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C0D34-E50C-7946-9657-29EA34F401D8}"/>
              </a:ext>
            </a:extLst>
          </p:cNvPr>
          <p:cNvSpPr>
            <a:spLocks noGrp="1"/>
          </p:cNvSpPr>
          <p:nvPr>
            <p:ph type="title" hasCustomPrompt="1"/>
          </p:nvPr>
        </p:nvSpPr>
        <p:spPr/>
        <p:txBody>
          <a:bodyPr/>
          <a:lstStyle/>
          <a:p>
            <a:r>
              <a:rPr lang="en-US" dirty="0"/>
              <a:t>Click to edit title</a:t>
            </a:r>
            <a:br>
              <a:rPr lang="en-US" dirty="0"/>
            </a:br>
            <a:r>
              <a:rPr lang="en-US" dirty="0"/>
              <a:t>(Reduce font for title longer than 2 lines)</a:t>
            </a:r>
          </a:p>
        </p:txBody>
      </p:sp>
      <p:sp>
        <p:nvSpPr>
          <p:cNvPr id="3" name="Content Placeholder 2">
            <a:extLst>
              <a:ext uri="{FF2B5EF4-FFF2-40B4-BE49-F238E27FC236}">
                <a16:creationId xmlns:a16="http://schemas.microsoft.com/office/drawing/2014/main" id="{3FBFFB48-1F38-8C46-B4B3-0871CA9880E3}"/>
              </a:ext>
            </a:extLst>
          </p:cNvPr>
          <p:cNvSpPr>
            <a:spLocks noGrp="1"/>
          </p:cNvSpPr>
          <p:nvPr>
            <p:ph sz="half" idx="1" hasCustomPrompt="1"/>
          </p:nvPr>
        </p:nvSpPr>
        <p:spPr>
          <a:xfrm>
            <a:off x="938150" y="2412999"/>
            <a:ext cx="5081650" cy="3763963"/>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45C7F5AB-BF51-4044-8164-B8ADFB34B0A6}"/>
              </a:ext>
            </a:extLst>
          </p:cNvPr>
          <p:cNvSpPr>
            <a:spLocks noGrp="1"/>
          </p:cNvSpPr>
          <p:nvPr>
            <p:ph sz="half" idx="2" hasCustomPrompt="1"/>
          </p:nvPr>
        </p:nvSpPr>
        <p:spPr>
          <a:xfrm>
            <a:off x="6272148" y="2412999"/>
            <a:ext cx="5081651" cy="3763963"/>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4973E568-D8E9-CE46-B564-4CAF0B6E4511}"/>
              </a:ext>
            </a:extLst>
          </p:cNvPr>
          <p:cNvSpPr>
            <a:spLocks noGrp="1"/>
          </p:cNvSpPr>
          <p:nvPr>
            <p:ph type="dt" sz="half" idx="10"/>
          </p:nvPr>
        </p:nvSpPr>
        <p:spPr/>
        <p:txBody>
          <a:bodyPr/>
          <a:lstStyle/>
          <a:p>
            <a:fld id="{27CD4A3B-E186-AB40-96C6-355AF9A6FE76}" type="datetimeFigureOut">
              <a:rPr lang="en-US" smtClean="0"/>
              <a:t>1/22/26</a:t>
            </a:fld>
            <a:endParaRPr lang="en-US"/>
          </a:p>
        </p:txBody>
      </p:sp>
      <p:sp>
        <p:nvSpPr>
          <p:cNvPr id="6" name="Footer Placeholder 5">
            <a:extLst>
              <a:ext uri="{FF2B5EF4-FFF2-40B4-BE49-F238E27FC236}">
                <a16:creationId xmlns:a16="http://schemas.microsoft.com/office/drawing/2014/main" id="{7C3C80FD-FB7C-F246-A242-07AFCB295C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FBDEBE-950D-C343-A00C-8D9FA1E33CE7}"/>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9" name="Text Placeholder 2">
            <a:extLst>
              <a:ext uri="{FF2B5EF4-FFF2-40B4-BE49-F238E27FC236}">
                <a16:creationId xmlns:a16="http://schemas.microsoft.com/office/drawing/2014/main" id="{172D795B-85F6-1F49-922A-F41317873070}"/>
              </a:ext>
            </a:extLst>
          </p:cNvPr>
          <p:cNvSpPr>
            <a:spLocks noGrp="1"/>
          </p:cNvSpPr>
          <p:nvPr>
            <p:ph type="body" idx="13" hasCustomPrompt="1"/>
          </p:nvPr>
        </p:nvSpPr>
        <p:spPr>
          <a:xfrm>
            <a:off x="938213" y="1589087"/>
            <a:ext cx="5081587" cy="766763"/>
          </a:xfrm>
        </p:spPr>
        <p:txBody>
          <a:bodyPr anchor="b"/>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subhead 1</a:t>
            </a:r>
          </a:p>
        </p:txBody>
      </p:sp>
      <p:sp>
        <p:nvSpPr>
          <p:cNvPr id="10" name="Text Placeholder 4">
            <a:extLst>
              <a:ext uri="{FF2B5EF4-FFF2-40B4-BE49-F238E27FC236}">
                <a16:creationId xmlns:a16="http://schemas.microsoft.com/office/drawing/2014/main" id="{B4E34B4F-F908-104C-90F3-5135E2E8C74D}"/>
              </a:ext>
            </a:extLst>
          </p:cNvPr>
          <p:cNvSpPr>
            <a:spLocks noGrp="1"/>
          </p:cNvSpPr>
          <p:nvPr>
            <p:ph type="body" sz="quarter" idx="3" hasCustomPrompt="1"/>
          </p:nvPr>
        </p:nvSpPr>
        <p:spPr>
          <a:xfrm>
            <a:off x="6270625" y="1589087"/>
            <a:ext cx="5081587" cy="766763"/>
          </a:xfrm>
        </p:spPr>
        <p:txBody>
          <a:bodyPr anchor="b"/>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subhead 2 </a:t>
            </a:r>
          </a:p>
        </p:txBody>
      </p:sp>
    </p:spTree>
    <p:extLst>
      <p:ext uri="{BB962C8B-B14F-4D97-AF65-F5344CB8AC3E}">
        <p14:creationId xmlns:p14="http://schemas.microsoft.com/office/powerpoint/2010/main" val="17900851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losing Slide Static">
    <p:spTree>
      <p:nvGrpSpPr>
        <p:cNvPr id="1" name=""/>
        <p:cNvGrpSpPr/>
        <p:nvPr/>
      </p:nvGrpSpPr>
      <p:grpSpPr>
        <a:xfrm>
          <a:off x="0" y="0"/>
          <a:ext cx="0" cy="0"/>
          <a:chOff x="0" y="0"/>
          <a:chExt cx="0" cy="0"/>
        </a:xfrm>
      </p:grpSpPr>
      <p:pic>
        <p:nvPicPr>
          <p:cNvPr id="10" name="07">
            <a:extLst>
              <a:ext uri="{FF2B5EF4-FFF2-40B4-BE49-F238E27FC236}">
                <a16:creationId xmlns:a16="http://schemas.microsoft.com/office/drawing/2014/main" id="{4647A912-5093-6043-8161-0D98167F242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336550"/>
            <a:ext cx="12192000" cy="6858000"/>
          </a:xfrm>
          <a:prstGeom prst="rect">
            <a:avLst/>
          </a:prstGeom>
        </p:spPr>
      </p:pic>
      <p:grpSp>
        <p:nvGrpSpPr>
          <p:cNvPr id="11" name="Bottom Bar">
            <a:extLst>
              <a:ext uri="{FF2B5EF4-FFF2-40B4-BE49-F238E27FC236}">
                <a16:creationId xmlns:a16="http://schemas.microsoft.com/office/drawing/2014/main" id="{DC935C4B-E372-E04B-8493-E90A79CBC7F4}"/>
              </a:ext>
            </a:extLst>
          </p:cNvPr>
          <p:cNvGrpSpPr/>
          <p:nvPr userDrawn="1"/>
        </p:nvGrpSpPr>
        <p:grpSpPr>
          <a:xfrm>
            <a:off x="0" y="6247747"/>
            <a:ext cx="12192000" cy="610252"/>
            <a:chOff x="0" y="6247747"/>
            <a:chExt cx="12192000" cy="610252"/>
          </a:xfrm>
        </p:grpSpPr>
        <p:sp>
          <p:nvSpPr>
            <p:cNvPr id="12" name="Rectangle 11">
              <a:extLst>
                <a:ext uri="{FF2B5EF4-FFF2-40B4-BE49-F238E27FC236}">
                  <a16:creationId xmlns:a16="http://schemas.microsoft.com/office/drawing/2014/main" id="{9A574F32-F3B5-224E-B6D3-DC767B30A5BE}"/>
                </a:ext>
              </a:extLst>
            </p:cNvPr>
            <p:cNvSpPr/>
            <p:nvPr/>
          </p:nvSpPr>
          <p:spPr>
            <a:xfrm>
              <a:off x="0" y="6334125"/>
              <a:ext cx="12192000" cy="5238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8EE050A-3114-2641-96C8-48D281A062A0}"/>
                </a:ext>
              </a:extLst>
            </p:cNvPr>
            <p:cNvSpPr/>
            <p:nvPr/>
          </p:nvSpPr>
          <p:spPr>
            <a:xfrm>
              <a:off x="0" y="6247747"/>
              <a:ext cx="12192000" cy="863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a:extLst>
              <a:ext uri="{FF2B5EF4-FFF2-40B4-BE49-F238E27FC236}">
                <a16:creationId xmlns:a16="http://schemas.microsoft.com/office/drawing/2014/main" id="{7F59F24B-A93D-B046-B78A-2C31137D1AC5}"/>
              </a:ext>
            </a:extLst>
          </p:cNvPr>
          <p:cNvSpPr txBox="1"/>
          <p:nvPr userDrawn="1"/>
        </p:nvSpPr>
        <p:spPr>
          <a:xfrm>
            <a:off x="2872408" y="5178483"/>
            <a:ext cx="6447184" cy="577081"/>
          </a:xfrm>
          <a:prstGeom prst="rect">
            <a:avLst/>
          </a:prstGeom>
          <a:noFill/>
        </p:spPr>
        <p:txBody>
          <a:bodyPr wrap="square" rtlCol="0">
            <a:spAutoFit/>
          </a:bodyPr>
          <a:lstStyle/>
          <a:p>
            <a:pPr algn="ctr"/>
            <a:r>
              <a:rPr lang="en-US" sz="1050" i="1" dirty="0">
                <a:solidFill>
                  <a:schemeClr val="bg1">
                    <a:lumMod val="65000"/>
                  </a:schemeClr>
                </a:solidFill>
              </a:rPr>
              <a:t>Battelle Energy Alliance manages INL for the U.S. Department of Energy’s Office of Nuclear Energy. </a:t>
            </a:r>
            <a:br>
              <a:rPr lang="en-US" sz="1050" i="1" dirty="0">
                <a:solidFill>
                  <a:schemeClr val="bg1">
                    <a:lumMod val="65000"/>
                  </a:schemeClr>
                </a:solidFill>
              </a:rPr>
            </a:br>
            <a:r>
              <a:rPr lang="en-US" sz="1050" i="1" dirty="0">
                <a:solidFill>
                  <a:schemeClr val="bg1">
                    <a:lumMod val="65000"/>
                  </a:schemeClr>
                </a:solidFill>
              </a:rPr>
              <a:t>INL is the nation’s center for nuclear energy research and development, and also performs research </a:t>
            </a:r>
            <a:br>
              <a:rPr lang="en-US" sz="1050" i="1" dirty="0">
                <a:solidFill>
                  <a:schemeClr val="bg1">
                    <a:lumMod val="65000"/>
                  </a:schemeClr>
                </a:solidFill>
              </a:rPr>
            </a:br>
            <a:r>
              <a:rPr lang="en-US" sz="1050" i="1" dirty="0">
                <a:solidFill>
                  <a:schemeClr val="bg1">
                    <a:lumMod val="65000"/>
                  </a:schemeClr>
                </a:solidFill>
              </a:rPr>
              <a:t>in each of DOE’s strategic goal areas: energy, national security, science and the environment.</a:t>
            </a:r>
            <a:endParaRPr lang="en-US" sz="1050" dirty="0">
              <a:solidFill>
                <a:schemeClr val="bg1">
                  <a:lumMod val="65000"/>
                </a:schemeClr>
              </a:solidFill>
            </a:endParaRPr>
          </a:p>
        </p:txBody>
      </p:sp>
      <p:sp>
        <p:nvSpPr>
          <p:cNvPr id="15" name="Web Address">
            <a:extLst>
              <a:ext uri="{FF2B5EF4-FFF2-40B4-BE49-F238E27FC236}">
                <a16:creationId xmlns:a16="http://schemas.microsoft.com/office/drawing/2014/main" id="{53FCC0DF-9440-B040-A076-DF507B404D83}"/>
              </a:ext>
            </a:extLst>
          </p:cNvPr>
          <p:cNvSpPr txBox="1"/>
          <p:nvPr userDrawn="1"/>
        </p:nvSpPr>
        <p:spPr>
          <a:xfrm>
            <a:off x="4100945" y="6417425"/>
            <a:ext cx="3990109" cy="369332"/>
          </a:xfrm>
          <a:prstGeom prst="rect">
            <a:avLst/>
          </a:prstGeom>
          <a:noFill/>
        </p:spPr>
        <p:txBody>
          <a:bodyPr wrap="square" rtlCol="0">
            <a:spAutoFit/>
          </a:bodyPr>
          <a:lstStyle/>
          <a:p>
            <a:pPr algn="ctr"/>
            <a:r>
              <a:rPr lang="en-US" spc="600" dirty="0">
                <a:solidFill>
                  <a:schemeClr val="bg1">
                    <a:alpha val="50000"/>
                  </a:schemeClr>
                </a:solidFill>
                <a:latin typeface="Arial Narrow" panose="020B0604020202020204" pitchFamily="34" charset="0"/>
                <a:cs typeface="Arial Narrow" panose="020B0604020202020204" pitchFamily="34" charset="0"/>
              </a:rPr>
              <a:t>WWW.INL.GOV</a:t>
            </a:r>
          </a:p>
        </p:txBody>
      </p:sp>
    </p:spTree>
    <p:extLst>
      <p:ext uri="{BB962C8B-B14F-4D97-AF65-F5344CB8AC3E}">
        <p14:creationId xmlns:p14="http://schemas.microsoft.com/office/powerpoint/2010/main" val="2048287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dirty="0"/>
              <a:t>Click to edit title</a:t>
            </a:r>
            <a:br>
              <a:rPr lang="en-US" dirty="0"/>
            </a:br>
            <a:r>
              <a:rPr lang="en-US" dirty="0"/>
              <a:t>(Reduce font for title longer than 2 lines)</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1/22/26</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Tree>
    <p:extLst>
      <p:ext uri="{BB962C8B-B14F-4D97-AF65-F5344CB8AC3E}">
        <p14:creationId xmlns:p14="http://schemas.microsoft.com/office/powerpoint/2010/main" val="20611937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Full Foot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2365512-1A58-B241-838D-EFAB0E25F8AF}"/>
              </a:ext>
            </a:extLst>
          </p:cNvPr>
          <p:cNvSpPr/>
          <p:nvPr userDrawn="1"/>
        </p:nvSpPr>
        <p:spPr>
          <a:xfrm>
            <a:off x="0" y="6335712"/>
            <a:ext cx="12192000" cy="5222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EE89965-9C98-C446-B0C8-8151A52702B5}"/>
              </a:ext>
            </a:extLst>
          </p:cNvPr>
          <p:cNvSpPr/>
          <p:nvPr userDrawn="1"/>
        </p:nvSpPr>
        <p:spPr>
          <a:xfrm>
            <a:off x="0" y="6237795"/>
            <a:ext cx="12192000" cy="979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DAHO NATIONAL LABORATORY">
            <a:extLst>
              <a:ext uri="{FF2B5EF4-FFF2-40B4-BE49-F238E27FC236}">
                <a16:creationId xmlns:a16="http://schemas.microsoft.com/office/drawing/2014/main" id="{C9B294FD-1F7F-4240-B2BD-1DD570DF2ECD}"/>
              </a:ext>
            </a:extLst>
          </p:cNvPr>
          <p:cNvPicPr>
            <a:picLocks noChangeAspect="1"/>
          </p:cNvPicPr>
          <p:nvPr userDrawn="1"/>
        </p:nvPicPr>
        <p:blipFill>
          <a:blip r:embed="rId2"/>
          <a:stretch>
            <a:fillRect/>
          </a:stretch>
        </p:blipFill>
        <p:spPr>
          <a:xfrm>
            <a:off x="8944584" y="6543675"/>
            <a:ext cx="2768600" cy="127000"/>
          </a:xfrm>
          <a:prstGeom prst="rect">
            <a:avLst/>
          </a:prstGeom>
        </p:spPr>
      </p:pic>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dirty="0"/>
              <a:t>Click to edit title</a:t>
            </a:r>
            <a:br>
              <a:rPr lang="en-US" dirty="0"/>
            </a:br>
            <a:r>
              <a:rPr lang="en-US" dirty="0"/>
              <a:t>(Reduce font for title longer than 2 lines)</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1/22/26</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Tree>
    <p:extLst>
      <p:ext uri="{BB962C8B-B14F-4D97-AF65-F5344CB8AC3E}">
        <p14:creationId xmlns:p14="http://schemas.microsoft.com/office/powerpoint/2010/main" val="39313409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dirty="0"/>
              <a:t>Click to edit title</a:t>
            </a:r>
            <a:br>
              <a:rPr lang="en-US" dirty="0"/>
            </a:br>
            <a:r>
              <a:rPr lang="en-US" dirty="0"/>
              <a:t>(Reduce font for title longer than 2 lines)</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1/22/26</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7" name="Picture Placeholder 6">
            <a:extLst>
              <a:ext uri="{FF2B5EF4-FFF2-40B4-BE49-F238E27FC236}">
                <a16:creationId xmlns:a16="http://schemas.microsoft.com/office/drawing/2014/main" id="{EE6D6083-77A6-334A-8C7F-A5F18D4F5F87}"/>
              </a:ext>
            </a:extLst>
          </p:cNvPr>
          <p:cNvSpPr>
            <a:spLocks noGrp="1"/>
          </p:cNvSpPr>
          <p:nvPr>
            <p:ph type="pic" sz="quarter" idx="13" hasCustomPrompt="1"/>
          </p:nvPr>
        </p:nvSpPr>
        <p:spPr>
          <a:xfrm>
            <a:off x="938213" y="1739901"/>
            <a:ext cx="10415587" cy="4327523"/>
          </a:xfrm>
          <a:prstGeom prst="rect">
            <a:avLst/>
          </a:prstGeom>
        </p:spPr>
        <p:txBody>
          <a:bodyPr/>
          <a:lstStyle>
            <a:lvl1pPr marL="0" marR="0" indent="0" algn="l" defTabSz="914400" rtl="0" eaLnBrk="1" fontAlgn="auto" latinLnBrk="0" hangingPunct="1">
              <a:lnSpc>
                <a:spcPct val="90000"/>
              </a:lnSpc>
              <a:spcBef>
                <a:spcPts val="1000"/>
              </a:spcBef>
              <a:spcAft>
                <a:spcPts val="0"/>
              </a:spcAft>
              <a:buClr>
                <a:schemeClr val="bg2"/>
              </a:buClr>
              <a:buSzTx/>
              <a:buFontTx/>
              <a:buNone/>
              <a:tabLst/>
              <a:defRPr sz="2200">
                <a:solidFill>
                  <a:schemeClr val="bg1">
                    <a:lumMod val="65000"/>
                  </a:schemeClr>
                </a:solidFill>
              </a:defRPr>
            </a:lvl1pPr>
          </a:lstStyle>
          <a:p>
            <a:r>
              <a:rPr lang="en-US" dirty="0"/>
              <a:t>Click photo icon below to insert picture</a:t>
            </a:r>
            <a:br>
              <a:rPr lang="en-US" dirty="0"/>
            </a:br>
            <a:r>
              <a:rPr lang="en-US" dirty="0"/>
              <a:t>(if replacing picture, you will have to reset your crop area)</a:t>
            </a:r>
          </a:p>
          <a:p>
            <a:endParaRPr lang="en-US" dirty="0"/>
          </a:p>
        </p:txBody>
      </p:sp>
    </p:spTree>
    <p:extLst>
      <p:ext uri="{BB962C8B-B14F-4D97-AF65-F5344CB8AC3E}">
        <p14:creationId xmlns:p14="http://schemas.microsoft.com/office/powerpoint/2010/main" val="22541346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Blank Full Foot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2365512-1A58-B241-838D-EFAB0E25F8AF}"/>
              </a:ext>
            </a:extLst>
          </p:cNvPr>
          <p:cNvSpPr/>
          <p:nvPr userDrawn="1"/>
        </p:nvSpPr>
        <p:spPr>
          <a:xfrm>
            <a:off x="0" y="6335712"/>
            <a:ext cx="12192000" cy="5222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EE89965-9C98-C446-B0C8-8151A52702B5}"/>
              </a:ext>
            </a:extLst>
          </p:cNvPr>
          <p:cNvSpPr/>
          <p:nvPr userDrawn="1"/>
        </p:nvSpPr>
        <p:spPr>
          <a:xfrm>
            <a:off x="0" y="6237795"/>
            <a:ext cx="12192000" cy="979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DAHO NATIONAL LABORATORY">
            <a:extLst>
              <a:ext uri="{FF2B5EF4-FFF2-40B4-BE49-F238E27FC236}">
                <a16:creationId xmlns:a16="http://schemas.microsoft.com/office/drawing/2014/main" id="{C9B294FD-1F7F-4240-B2BD-1DD570DF2ECD}"/>
              </a:ext>
            </a:extLst>
          </p:cNvPr>
          <p:cNvPicPr>
            <a:picLocks noChangeAspect="1"/>
          </p:cNvPicPr>
          <p:nvPr userDrawn="1"/>
        </p:nvPicPr>
        <p:blipFill>
          <a:blip r:embed="rId2"/>
          <a:stretch>
            <a:fillRect/>
          </a:stretch>
        </p:blipFill>
        <p:spPr>
          <a:xfrm>
            <a:off x="8944584" y="6543675"/>
            <a:ext cx="2768600" cy="127000"/>
          </a:xfrm>
          <a:prstGeom prst="rect">
            <a:avLst/>
          </a:prstGeom>
        </p:spPr>
      </p:pic>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dirty="0"/>
              <a:t>Click to edit title</a:t>
            </a:r>
            <a:br>
              <a:rPr lang="en-US" dirty="0"/>
            </a:br>
            <a:r>
              <a:rPr lang="en-US" dirty="0"/>
              <a:t>(Reduce font for title longer than 2 lines)</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1/22/26</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Tree>
    <p:extLst>
      <p:ext uri="{BB962C8B-B14F-4D97-AF65-F5344CB8AC3E}">
        <p14:creationId xmlns:p14="http://schemas.microsoft.com/office/powerpoint/2010/main" val="39786594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hoto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dirty="0"/>
              <a:t>Click to edit title</a:t>
            </a:r>
            <a:br>
              <a:rPr lang="en-US" dirty="0"/>
            </a:br>
            <a:r>
              <a:rPr lang="en-US" dirty="0"/>
              <a:t>(Reduce font for title longer than 2 lines)</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6340345" y="1739901"/>
            <a:ext cx="5013454" cy="420704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1/22/26</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7" name="Picture Placeholder 5">
            <a:extLst>
              <a:ext uri="{FF2B5EF4-FFF2-40B4-BE49-F238E27FC236}">
                <a16:creationId xmlns:a16="http://schemas.microsoft.com/office/drawing/2014/main" id="{705329EE-4FB4-5A4D-AB92-8FB39F637855}"/>
              </a:ext>
            </a:extLst>
          </p:cNvPr>
          <p:cNvSpPr>
            <a:spLocks noGrp="1"/>
          </p:cNvSpPr>
          <p:nvPr>
            <p:ph type="pic" sz="quarter" idx="13" hasCustomPrompt="1"/>
          </p:nvPr>
        </p:nvSpPr>
        <p:spPr>
          <a:xfrm>
            <a:off x="938150" y="1739901"/>
            <a:ext cx="5081650" cy="4207040"/>
          </a:xfrm>
          <a:prstGeom prst="rect">
            <a:avLst/>
          </a:prstGeom>
        </p:spPr>
        <p:txBody>
          <a:bodyPr>
            <a:normAutofit/>
          </a:bodyPr>
          <a:lstStyle>
            <a:lvl1pPr marL="0" indent="0">
              <a:buFontTx/>
              <a:buNone/>
              <a:defRPr sz="2200">
                <a:solidFill>
                  <a:schemeClr val="bg1">
                    <a:lumMod val="65000"/>
                  </a:schemeClr>
                </a:solidFill>
              </a:defRPr>
            </a:lvl1pPr>
          </a:lstStyle>
          <a:p>
            <a:r>
              <a:rPr lang="en-US" dirty="0"/>
              <a:t>Click photo icon below to insert picture</a:t>
            </a:r>
            <a:br>
              <a:rPr lang="en-US" dirty="0"/>
            </a:br>
            <a:r>
              <a:rPr lang="en-US" dirty="0"/>
              <a:t>(if replacing picture, you will have to reset your crop area)</a:t>
            </a:r>
          </a:p>
        </p:txBody>
      </p:sp>
    </p:spTree>
    <p:extLst>
      <p:ext uri="{BB962C8B-B14F-4D97-AF65-F5344CB8AC3E}">
        <p14:creationId xmlns:p14="http://schemas.microsoft.com/office/powerpoint/2010/main" val="18102700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dirty="0"/>
              <a:t>Click to edit title</a:t>
            </a:r>
            <a:br>
              <a:rPr lang="en-US" dirty="0"/>
            </a:br>
            <a:r>
              <a:rPr lang="en-US" dirty="0"/>
              <a:t>(Reduce font for title longer than 2 lines)</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938150" y="1739901"/>
            <a:ext cx="5013454" cy="420704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1/22/26</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7" name="Picture Placeholder 5">
            <a:extLst>
              <a:ext uri="{FF2B5EF4-FFF2-40B4-BE49-F238E27FC236}">
                <a16:creationId xmlns:a16="http://schemas.microsoft.com/office/drawing/2014/main" id="{705329EE-4FB4-5A4D-AB92-8FB39F637855}"/>
              </a:ext>
            </a:extLst>
          </p:cNvPr>
          <p:cNvSpPr>
            <a:spLocks noGrp="1"/>
          </p:cNvSpPr>
          <p:nvPr>
            <p:ph type="pic" sz="quarter" idx="13" hasCustomPrompt="1"/>
          </p:nvPr>
        </p:nvSpPr>
        <p:spPr>
          <a:xfrm>
            <a:off x="6272149" y="1739901"/>
            <a:ext cx="5081650" cy="4207040"/>
          </a:xfrm>
          <a:prstGeom prst="rect">
            <a:avLst/>
          </a:prstGeom>
        </p:spPr>
        <p:txBody>
          <a:bodyPr>
            <a:normAutofit/>
          </a:bodyPr>
          <a:lstStyle>
            <a:lvl1pPr marL="0" indent="0">
              <a:buFontTx/>
              <a:buNone/>
              <a:defRPr sz="2200">
                <a:solidFill>
                  <a:schemeClr val="bg1">
                    <a:lumMod val="65000"/>
                  </a:schemeClr>
                </a:solidFill>
              </a:defRPr>
            </a:lvl1pPr>
          </a:lstStyle>
          <a:p>
            <a:r>
              <a:rPr lang="en-US" dirty="0"/>
              <a:t>Click photo icon below to insert picture</a:t>
            </a:r>
            <a:br>
              <a:rPr lang="en-US" dirty="0"/>
            </a:br>
            <a:r>
              <a:rPr lang="en-US" dirty="0"/>
              <a:t>(if replacing picture, you will have to reset your crop area)</a:t>
            </a:r>
          </a:p>
        </p:txBody>
      </p:sp>
    </p:spTree>
    <p:extLst>
      <p:ext uri="{BB962C8B-B14F-4D97-AF65-F5344CB8AC3E}">
        <p14:creationId xmlns:p14="http://schemas.microsoft.com/office/powerpoint/2010/main" val="39232014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ey Box Photo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a:xfrm>
            <a:off x="938151" y="558602"/>
            <a:ext cx="6704151" cy="1005229"/>
          </a:xfrm>
        </p:spPr>
        <p:txBody>
          <a:bodyPr/>
          <a:lstStyle/>
          <a:p>
            <a:r>
              <a:rPr lang="en-US" dirty="0"/>
              <a:t>Click to edit title</a:t>
            </a:r>
            <a:br>
              <a:rPr lang="en-US" dirty="0"/>
            </a:br>
            <a:r>
              <a:rPr lang="en-US" dirty="0"/>
              <a:t>(2 lines max)</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938149" y="1739901"/>
            <a:ext cx="6704153" cy="420704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1/22/26</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8" name="Rectangle 7">
            <a:extLst>
              <a:ext uri="{FF2B5EF4-FFF2-40B4-BE49-F238E27FC236}">
                <a16:creationId xmlns:a16="http://schemas.microsoft.com/office/drawing/2014/main" id="{9B2EB56D-A175-2340-8316-CB2D73FC70C2}"/>
              </a:ext>
            </a:extLst>
          </p:cNvPr>
          <p:cNvSpPr/>
          <p:nvPr userDrawn="1"/>
        </p:nvSpPr>
        <p:spPr>
          <a:xfrm>
            <a:off x="8465770" y="-1"/>
            <a:ext cx="3726230" cy="623779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5">
            <a:extLst>
              <a:ext uri="{FF2B5EF4-FFF2-40B4-BE49-F238E27FC236}">
                <a16:creationId xmlns:a16="http://schemas.microsoft.com/office/drawing/2014/main" id="{AEB60818-A426-D644-9EEA-D2FB1CBDFB58}"/>
              </a:ext>
            </a:extLst>
          </p:cNvPr>
          <p:cNvSpPr>
            <a:spLocks noGrp="1"/>
          </p:cNvSpPr>
          <p:nvPr>
            <p:ph type="pic" sz="quarter" idx="13" hasCustomPrompt="1"/>
          </p:nvPr>
        </p:nvSpPr>
        <p:spPr>
          <a:xfrm>
            <a:off x="8871283" y="522288"/>
            <a:ext cx="2919664" cy="4351338"/>
          </a:xfrm>
          <a:prstGeom prst="rect">
            <a:avLst/>
          </a:prstGeom>
        </p:spPr>
        <p:txBody>
          <a:bodyPr>
            <a:normAutofit/>
          </a:bodyPr>
          <a:lstStyle>
            <a:lvl1pPr marL="0" indent="0">
              <a:buFontTx/>
              <a:buNone/>
              <a:defRPr sz="2200">
                <a:solidFill>
                  <a:schemeClr val="bg1">
                    <a:lumMod val="65000"/>
                  </a:schemeClr>
                </a:solidFill>
              </a:defRPr>
            </a:lvl1pPr>
          </a:lstStyle>
          <a:p>
            <a:r>
              <a:rPr lang="en-US" dirty="0"/>
              <a:t>Click photo icon below to insert picture</a:t>
            </a:r>
            <a:br>
              <a:rPr lang="en-US" dirty="0"/>
            </a:br>
            <a:r>
              <a:rPr lang="en-US" dirty="0"/>
              <a:t>(if replacing picture, you will have to reset your crop area)</a:t>
            </a:r>
          </a:p>
        </p:txBody>
      </p:sp>
    </p:spTree>
    <p:extLst>
      <p:ext uri="{BB962C8B-B14F-4D97-AF65-F5344CB8AC3E}">
        <p14:creationId xmlns:p14="http://schemas.microsoft.com/office/powerpoint/2010/main" val="19912341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ue Box Photo Righ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938149" y="1739901"/>
            <a:ext cx="6704153" cy="420704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1/22/26</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8" name="Rectangle 7">
            <a:extLst>
              <a:ext uri="{FF2B5EF4-FFF2-40B4-BE49-F238E27FC236}">
                <a16:creationId xmlns:a16="http://schemas.microsoft.com/office/drawing/2014/main" id="{9B2EB56D-A175-2340-8316-CB2D73FC70C2}"/>
              </a:ext>
            </a:extLst>
          </p:cNvPr>
          <p:cNvSpPr/>
          <p:nvPr userDrawn="1"/>
        </p:nvSpPr>
        <p:spPr>
          <a:xfrm>
            <a:off x="8465770" y="-1"/>
            <a:ext cx="3726230" cy="62377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5">
            <a:extLst>
              <a:ext uri="{FF2B5EF4-FFF2-40B4-BE49-F238E27FC236}">
                <a16:creationId xmlns:a16="http://schemas.microsoft.com/office/drawing/2014/main" id="{AEB60818-A426-D644-9EEA-D2FB1CBDFB58}"/>
              </a:ext>
            </a:extLst>
          </p:cNvPr>
          <p:cNvSpPr>
            <a:spLocks noGrp="1"/>
          </p:cNvSpPr>
          <p:nvPr>
            <p:ph type="pic" sz="quarter" idx="13" hasCustomPrompt="1"/>
          </p:nvPr>
        </p:nvSpPr>
        <p:spPr>
          <a:xfrm>
            <a:off x="8871283" y="522288"/>
            <a:ext cx="2919664" cy="4351338"/>
          </a:xfrm>
          <a:prstGeom prst="rect">
            <a:avLst/>
          </a:prstGeom>
        </p:spPr>
        <p:txBody>
          <a:bodyPr>
            <a:normAutofit/>
          </a:bodyPr>
          <a:lstStyle>
            <a:lvl1pPr marL="0" indent="0">
              <a:buFontTx/>
              <a:buNone/>
              <a:defRPr sz="2200">
                <a:solidFill>
                  <a:schemeClr val="bg1">
                    <a:lumMod val="65000"/>
                  </a:schemeClr>
                </a:solidFill>
              </a:defRPr>
            </a:lvl1pPr>
          </a:lstStyle>
          <a:p>
            <a:r>
              <a:rPr lang="en-US" dirty="0"/>
              <a:t>Click photo icon below to insert picture</a:t>
            </a:r>
            <a:br>
              <a:rPr lang="en-US" dirty="0"/>
            </a:br>
            <a:r>
              <a:rPr lang="en-US" dirty="0"/>
              <a:t>(if replacing picture, you will have to reset your crop area)</a:t>
            </a:r>
          </a:p>
        </p:txBody>
      </p:sp>
      <p:sp>
        <p:nvSpPr>
          <p:cNvPr id="10" name="Title 1">
            <a:extLst>
              <a:ext uri="{FF2B5EF4-FFF2-40B4-BE49-F238E27FC236}">
                <a16:creationId xmlns:a16="http://schemas.microsoft.com/office/drawing/2014/main" id="{2EFBD4CC-FEFF-654C-B1A3-229DA69D10FE}"/>
              </a:ext>
            </a:extLst>
          </p:cNvPr>
          <p:cNvSpPr>
            <a:spLocks noGrp="1"/>
          </p:cNvSpPr>
          <p:nvPr>
            <p:ph type="title" hasCustomPrompt="1"/>
          </p:nvPr>
        </p:nvSpPr>
        <p:spPr>
          <a:xfrm>
            <a:off x="938151" y="558602"/>
            <a:ext cx="6704151" cy="1005229"/>
          </a:xfrm>
        </p:spPr>
        <p:txBody>
          <a:bodyPr/>
          <a:lstStyle/>
          <a:p>
            <a:r>
              <a:rPr lang="en-US" dirty="0"/>
              <a:t>Click to edit title</a:t>
            </a:r>
            <a:br>
              <a:rPr lang="en-US" dirty="0"/>
            </a:br>
            <a:r>
              <a:rPr lang="en-US" dirty="0"/>
              <a:t>(2 lines max)</a:t>
            </a:r>
          </a:p>
        </p:txBody>
      </p:sp>
    </p:spTree>
    <p:extLst>
      <p:ext uri="{BB962C8B-B14F-4D97-AF65-F5344CB8AC3E}">
        <p14:creationId xmlns:p14="http://schemas.microsoft.com/office/powerpoint/2010/main" val="3924736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EB3FEC5-4760-DC48-B91E-CFC0C33F63A9}"/>
              </a:ext>
            </a:extLst>
          </p:cNvPr>
          <p:cNvSpPr/>
          <p:nvPr userDrawn="1"/>
        </p:nvSpPr>
        <p:spPr>
          <a:xfrm>
            <a:off x="8465769" y="6335712"/>
            <a:ext cx="3726231" cy="5222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AEAE68D-24FC-6749-A309-042231DB68DA}"/>
              </a:ext>
            </a:extLst>
          </p:cNvPr>
          <p:cNvSpPr/>
          <p:nvPr userDrawn="1"/>
        </p:nvSpPr>
        <p:spPr>
          <a:xfrm>
            <a:off x="8465769" y="6237795"/>
            <a:ext cx="3726231" cy="979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IDAHO NATIONAL LABORATORY">
            <a:extLst>
              <a:ext uri="{FF2B5EF4-FFF2-40B4-BE49-F238E27FC236}">
                <a16:creationId xmlns:a16="http://schemas.microsoft.com/office/drawing/2014/main" id="{C491F914-E346-2146-A51D-D37D67DBC113}"/>
              </a:ext>
            </a:extLst>
          </p:cNvPr>
          <p:cNvPicPr>
            <a:picLocks noChangeAspect="1"/>
          </p:cNvPicPr>
          <p:nvPr userDrawn="1"/>
        </p:nvPicPr>
        <p:blipFill>
          <a:blip r:embed="rId17"/>
          <a:stretch>
            <a:fillRect/>
          </a:stretch>
        </p:blipFill>
        <p:spPr>
          <a:xfrm>
            <a:off x="8944584" y="6543675"/>
            <a:ext cx="2768600" cy="127000"/>
          </a:xfrm>
          <a:prstGeom prst="rect">
            <a:avLst/>
          </a:prstGeom>
        </p:spPr>
      </p:pic>
      <p:sp>
        <p:nvSpPr>
          <p:cNvPr id="2" name="Title Placeholder 1">
            <a:extLst>
              <a:ext uri="{FF2B5EF4-FFF2-40B4-BE49-F238E27FC236}">
                <a16:creationId xmlns:a16="http://schemas.microsoft.com/office/drawing/2014/main" id="{D682502A-5BF2-8845-923F-AAF24377FEFD}"/>
              </a:ext>
            </a:extLst>
          </p:cNvPr>
          <p:cNvSpPr>
            <a:spLocks noGrp="1"/>
          </p:cNvSpPr>
          <p:nvPr>
            <p:ph type="title"/>
          </p:nvPr>
        </p:nvSpPr>
        <p:spPr>
          <a:xfrm>
            <a:off x="938151" y="558602"/>
            <a:ext cx="10415648" cy="1008797"/>
          </a:xfrm>
          <a:prstGeom prst="rect">
            <a:avLst/>
          </a:prstGeom>
        </p:spPr>
        <p:txBody>
          <a:bodyPr vert="horz" lIns="0" tIns="0" rIns="91440" bIns="45720" rtlCol="0" anchor="t" anchorCtr="0">
            <a:noAutofit/>
          </a:bodyPr>
          <a:lstStyle/>
          <a:p>
            <a:r>
              <a:rPr lang="en-US" dirty="0"/>
              <a:t>Click to edit Master title</a:t>
            </a:r>
          </a:p>
        </p:txBody>
      </p:sp>
      <p:sp>
        <p:nvSpPr>
          <p:cNvPr id="3" name="Text Placeholder 2">
            <a:extLst>
              <a:ext uri="{FF2B5EF4-FFF2-40B4-BE49-F238E27FC236}">
                <a16:creationId xmlns:a16="http://schemas.microsoft.com/office/drawing/2014/main" id="{3C7B4A4D-34FE-994A-AFE8-DCF682312F44}"/>
              </a:ext>
            </a:extLst>
          </p:cNvPr>
          <p:cNvSpPr>
            <a:spLocks noGrp="1"/>
          </p:cNvSpPr>
          <p:nvPr>
            <p:ph type="body" idx="1"/>
          </p:nvPr>
        </p:nvSpPr>
        <p:spPr>
          <a:xfrm>
            <a:off x="938150" y="1739901"/>
            <a:ext cx="10415649" cy="4351338"/>
          </a:xfrm>
          <a:prstGeom prst="rect">
            <a:avLst/>
          </a:prstGeom>
        </p:spPr>
        <p:txBody>
          <a:bodyPr vert="horz" lIns="0" tIns="0" rIns="91440" bIns="45720" rtlCol="0">
            <a:noAutofit/>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600CF24-C629-E54C-BA9B-20518F01F087}"/>
              </a:ext>
            </a:extLst>
          </p:cNvPr>
          <p:cNvSpPr>
            <a:spLocks noGrp="1"/>
          </p:cNvSpPr>
          <p:nvPr>
            <p:ph type="dt" sz="half" idx="2"/>
          </p:nvPr>
        </p:nvSpPr>
        <p:spPr>
          <a:xfrm>
            <a:off x="6096001" y="6492875"/>
            <a:ext cx="1546302" cy="365125"/>
          </a:xfrm>
          <a:prstGeom prst="rect">
            <a:avLst/>
          </a:prstGeom>
        </p:spPr>
        <p:txBody>
          <a:bodyPr vert="horz" lIns="91440" tIns="45720" rIns="91440" bIns="155448" rtlCol="0" anchor="ctr"/>
          <a:lstStyle>
            <a:lvl1pPr algn="l">
              <a:defRPr sz="1000">
                <a:solidFill>
                  <a:schemeClr val="accent6">
                    <a:lumMod val="40000"/>
                    <a:lumOff val="60000"/>
                  </a:schemeClr>
                </a:solidFill>
                <a:latin typeface="Arial" panose="020B0604020202020204" pitchFamily="34" charset="0"/>
                <a:cs typeface="Arial" panose="020B0604020202020204" pitchFamily="34" charset="0"/>
              </a:defRPr>
            </a:lvl1pPr>
          </a:lstStyle>
          <a:p>
            <a:fld id="{27CD4A3B-E186-AB40-96C6-355AF9A6FE76}" type="datetimeFigureOut">
              <a:rPr lang="en-US" smtClean="0"/>
              <a:pPr/>
              <a:t>1/22/26</a:t>
            </a:fld>
            <a:endParaRPr lang="en-US"/>
          </a:p>
        </p:txBody>
      </p:sp>
      <p:sp>
        <p:nvSpPr>
          <p:cNvPr id="5" name="Footer Placeholder 4">
            <a:extLst>
              <a:ext uri="{FF2B5EF4-FFF2-40B4-BE49-F238E27FC236}">
                <a16:creationId xmlns:a16="http://schemas.microsoft.com/office/drawing/2014/main" id="{73334D85-E219-4F49-88C8-4DC17F06DE96}"/>
              </a:ext>
            </a:extLst>
          </p:cNvPr>
          <p:cNvSpPr>
            <a:spLocks noGrp="1"/>
          </p:cNvSpPr>
          <p:nvPr>
            <p:ph type="ftr" sz="quarter" idx="3"/>
          </p:nvPr>
        </p:nvSpPr>
        <p:spPr>
          <a:xfrm>
            <a:off x="938150" y="6492875"/>
            <a:ext cx="5060066" cy="365125"/>
          </a:xfrm>
          <a:prstGeom prst="rect">
            <a:avLst/>
          </a:prstGeom>
        </p:spPr>
        <p:txBody>
          <a:bodyPr vert="horz" lIns="91440" tIns="45720" rIns="91440" bIns="155448" rtlCol="0" anchor="ctr"/>
          <a:lstStyle>
            <a:lvl1pPr algn="ctr">
              <a:defRPr sz="1000">
                <a:solidFill>
                  <a:schemeClr val="accent6">
                    <a:lumMod val="40000"/>
                    <a:lumOff val="60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FE57F2A8-2F01-4745-8AFB-4EEC8D271DA8}"/>
              </a:ext>
            </a:extLst>
          </p:cNvPr>
          <p:cNvSpPr>
            <a:spLocks noGrp="1"/>
          </p:cNvSpPr>
          <p:nvPr>
            <p:ph type="sldNum" sz="quarter" idx="4"/>
          </p:nvPr>
        </p:nvSpPr>
        <p:spPr>
          <a:xfrm>
            <a:off x="155020" y="6492875"/>
            <a:ext cx="434428" cy="365125"/>
          </a:xfrm>
          <a:prstGeom prst="rect">
            <a:avLst/>
          </a:prstGeom>
        </p:spPr>
        <p:txBody>
          <a:bodyPr vert="horz" lIns="91440" tIns="45720" rIns="91440" bIns="155448" rtlCol="0" anchor="ctr"/>
          <a:lstStyle>
            <a:lvl1pPr algn="ctr">
              <a:defRPr sz="1000" b="1">
                <a:solidFill>
                  <a:schemeClr val="accent6">
                    <a:lumMod val="40000"/>
                    <a:lumOff val="60000"/>
                  </a:schemeClr>
                </a:solidFill>
                <a:latin typeface="Arial" panose="020B0604020202020204" pitchFamily="34" charset="0"/>
                <a:cs typeface="Arial" panose="020B0604020202020204" pitchFamily="34" charset="0"/>
              </a:defRPr>
            </a:lvl1pPr>
          </a:lstStyle>
          <a:p>
            <a:fld id="{82B577FA-F7D9-2C48-919F-F962E3BF952F}" type="slidenum">
              <a:rPr lang="en-US" smtClean="0"/>
              <a:pPr/>
              <a:t>‹#›</a:t>
            </a:fld>
            <a:endParaRPr lang="en-US" dirty="0"/>
          </a:p>
        </p:txBody>
      </p:sp>
      <p:grpSp>
        <p:nvGrpSpPr>
          <p:cNvPr id="15" name="blue/green box top">
            <a:extLst>
              <a:ext uri="{FF2B5EF4-FFF2-40B4-BE49-F238E27FC236}">
                <a16:creationId xmlns:a16="http://schemas.microsoft.com/office/drawing/2014/main" id="{2FE8E780-1DE8-B245-8215-3ECC2513C073}"/>
              </a:ext>
            </a:extLst>
          </p:cNvPr>
          <p:cNvGrpSpPr/>
          <p:nvPr userDrawn="1"/>
        </p:nvGrpSpPr>
        <p:grpSpPr>
          <a:xfrm>
            <a:off x="0" y="522288"/>
            <a:ext cx="744467" cy="547190"/>
            <a:chOff x="0" y="711956"/>
            <a:chExt cx="3721100" cy="620205"/>
          </a:xfrm>
        </p:grpSpPr>
        <p:sp>
          <p:nvSpPr>
            <p:cNvPr id="16" name="Rectangle 15">
              <a:extLst>
                <a:ext uri="{FF2B5EF4-FFF2-40B4-BE49-F238E27FC236}">
                  <a16:creationId xmlns:a16="http://schemas.microsoft.com/office/drawing/2014/main" id="{20A2A1D5-CB4B-1A40-8711-4F412AA9927B}"/>
                </a:ext>
              </a:extLst>
            </p:cNvPr>
            <p:cNvSpPr/>
            <p:nvPr userDrawn="1"/>
          </p:nvSpPr>
          <p:spPr>
            <a:xfrm rot="10800000">
              <a:off x="0" y="711956"/>
              <a:ext cx="3721100" cy="5222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92B5F476-DD08-5B45-A331-21193BD3472A}"/>
                </a:ext>
              </a:extLst>
            </p:cNvPr>
            <p:cNvSpPr/>
            <p:nvPr userDrawn="1"/>
          </p:nvSpPr>
          <p:spPr>
            <a:xfrm rot="10800000">
              <a:off x="0" y="1234244"/>
              <a:ext cx="3721100" cy="979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35166460"/>
      </p:ext>
    </p:extLst>
  </p:cSld>
  <p:clrMap bg1="lt1" tx1="dk1" bg2="lt2" tx2="dk2" accent1="accent1" accent2="accent2" accent3="accent3" accent4="accent4" accent5="accent5" accent6="accent6" hlink="hlink" folHlink="folHlink"/>
  <p:sldLayoutIdLst>
    <p:sldLayoutId id="2147483668" r:id="rId1"/>
    <p:sldLayoutId id="2147483694" r:id="rId2"/>
    <p:sldLayoutId id="2147483704" r:id="rId3"/>
    <p:sldLayoutId id="2147483705" r:id="rId4"/>
    <p:sldLayoutId id="2147483706" r:id="rId5"/>
    <p:sldLayoutId id="2147483707" r:id="rId6"/>
    <p:sldLayoutId id="2147483708" r:id="rId7"/>
    <p:sldLayoutId id="2147483710" r:id="rId8"/>
    <p:sldLayoutId id="2147483711" r:id="rId9"/>
    <p:sldLayoutId id="2147483712" r:id="rId10"/>
    <p:sldLayoutId id="2147483713" r:id="rId11"/>
    <p:sldLayoutId id="2147483695" r:id="rId12"/>
    <p:sldLayoutId id="2147483696" r:id="rId13"/>
    <p:sldLayoutId id="2147483709" r:id="rId14"/>
    <p:sldLayoutId id="2147483714" r:id="rId15"/>
  </p:sldLayoutIdLst>
  <p:txStyles>
    <p:titleStyle>
      <a:lvl1pPr algn="l" defTabSz="914400" rtl="0" eaLnBrk="1" latinLnBrk="0" hangingPunct="1">
        <a:lnSpc>
          <a:spcPct val="90000"/>
        </a:lnSpc>
        <a:spcBef>
          <a:spcPct val="0"/>
        </a:spcBef>
        <a:buNone/>
        <a:defRPr sz="2800" b="1" i="0" kern="1200">
          <a:solidFill>
            <a:schemeClr val="tx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420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gridstrategiesllc.com/wp-content/uploads/National-Load-Growth-Report-2024.pdf" TargetMode="External"/><Relationship Id="rId7" Type="http://schemas.openxmlformats.org/officeDocument/2006/relationships/image" Target="../media/image21.png"/><Relationship Id="rId2" Type="http://schemas.openxmlformats.org/officeDocument/2006/relationships/hyperlink" Target="https://gridstrategiesllc.com/wp-content/uploads/Grid-Strategies-National-Load-Growth-Report-2025.pdf" TargetMode="Externa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hyperlink" Target="https://emp.lbl.gov/sites/default/files/2025-12/Queued%20Up%202025%20Edition%20-%2012.15.2025.pdf" TargetMode="External"/><Relationship Id="rId4" Type="http://schemas.openxmlformats.org/officeDocument/2006/relationships/hyperlink" Target="https://gridstrategiesllc.com/wp-content/uploads/2023/12/National-Load-Growth-Report-2023.pdf"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sv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svg"/><Relationship Id="rId7" Type="http://schemas.openxmlformats.org/officeDocument/2006/relationships/image" Target="../media/image32.sv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37.jpeg"/><Relationship Id="rId5" Type="http://schemas.openxmlformats.org/officeDocument/2006/relationships/image" Target="../media/image36.jpeg"/><Relationship Id="rId10" Type="http://schemas.openxmlformats.org/officeDocument/2006/relationships/image" Target="../media/image41.png"/><Relationship Id="rId4" Type="http://schemas.openxmlformats.org/officeDocument/2006/relationships/image" Target="../media/image35.jpeg"/><Relationship Id="rId9" Type="http://schemas.openxmlformats.org/officeDocument/2006/relationships/image" Target="../media/image40.jpeg"/></Relationships>
</file>

<file path=ppt/slides/_rels/slide16.xml.rels><?xml version="1.0" encoding="UTF-8" standalone="yes"?>
<Relationships xmlns="http://schemas.openxmlformats.org/package/2006/relationships"><Relationship Id="rId3" Type="http://schemas.openxmlformats.org/officeDocument/2006/relationships/hyperlink" Target="https://www.energy.gov/ne/articles/5-fast-facts-about-nuclear-energy" TargetMode="External"/><Relationship Id="rId2" Type="http://schemas.openxmlformats.org/officeDocument/2006/relationships/hyperlink" Target="https://www.energy.gov/sites/prod/files/2019/01/f58/Ultimate%20Fast%20Facts%20Guide-PRINT.pdf" TargetMode="Externa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hyperlink" Target="https://cna.ca/2019/06/25/your-lifetime-used-fuel-would-fit-in-a-soda-can-want-proof/"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3.xml"/><Relationship Id="rId4" Type="http://schemas.openxmlformats.org/officeDocument/2006/relationships/image" Target="../media/image4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hyperlink" Target="https://sai.inl.gov/research/cost-basis-report/"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www.osti.gov/biblio/2371533"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https://sai.inl.gov/report/stakeholder-guidebook-for-coal-to-nuclear-conversions/"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emf"/><Relationship Id="rId3" Type="http://schemas.openxmlformats.org/officeDocument/2006/relationships/image" Target="../media/image56.png"/><Relationship Id="rId7" Type="http://schemas.openxmlformats.org/officeDocument/2006/relationships/image" Target="../media/image60.svg"/><Relationship Id="rId12" Type="http://schemas.openxmlformats.org/officeDocument/2006/relationships/image" Target="../media/image65.sv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sv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svg"/></Relationships>
</file>

<file path=ppt/slides/_rels/slide2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69.jpeg"/><Relationship Id="rId5" Type="http://schemas.openxmlformats.org/officeDocument/2006/relationships/image" Target="../media/image12.jpeg"/><Relationship Id="rId4" Type="http://schemas.openxmlformats.org/officeDocument/2006/relationships/image" Target="../media/image68.jpeg"/></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jpg"/></Relationships>
</file>

<file path=ppt/slides/_rels/slide30.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image" Target="../media/image74.jpe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3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3.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32.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90.png"/><Relationship Id="rId18" Type="http://schemas.openxmlformats.org/officeDocument/2006/relationships/image" Target="../media/image95.png"/><Relationship Id="rId3" Type="http://schemas.openxmlformats.org/officeDocument/2006/relationships/image" Target="../media/image80.jpeg"/><Relationship Id="rId7" Type="http://schemas.openxmlformats.org/officeDocument/2006/relationships/image" Target="../media/image84.svg"/><Relationship Id="rId12" Type="http://schemas.openxmlformats.org/officeDocument/2006/relationships/image" Target="../media/image89.png"/><Relationship Id="rId17" Type="http://schemas.openxmlformats.org/officeDocument/2006/relationships/image" Target="../media/image94.png"/><Relationship Id="rId2" Type="http://schemas.openxmlformats.org/officeDocument/2006/relationships/notesSlide" Target="../notesSlides/notesSlide16.xml"/><Relationship Id="rId16" Type="http://schemas.openxmlformats.org/officeDocument/2006/relationships/image" Target="../media/image93.png"/><Relationship Id="rId20" Type="http://schemas.openxmlformats.org/officeDocument/2006/relationships/image" Target="../media/image97.png"/><Relationship Id="rId1" Type="http://schemas.openxmlformats.org/officeDocument/2006/relationships/slideLayout" Target="../slideLayouts/slideLayout5.xml"/><Relationship Id="rId6" Type="http://schemas.openxmlformats.org/officeDocument/2006/relationships/image" Target="../media/image83.png"/><Relationship Id="rId11" Type="http://schemas.openxmlformats.org/officeDocument/2006/relationships/image" Target="../media/image88.svg"/><Relationship Id="rId5" Type="http://schemas.openxmlformats.org/officeDocument/2006/relationships/image" Target="../media/image82.svg"/><Relationship Id="rId15" Type="http://schemas.openxmlformats.org/officeDocument/2006/relationships/image" Target="../media/image92.png"/><Relationship Id="rId10" Type="http://schemas.openxmlformats.org/officeDocument/2006/relationships/image" Target="../media/image87.png"/><Relationship Id="rId19" Type="http://schemas.openxmlformats.org/officeDocument/2006/relationships/image" Target="../media/image96.png"/><Relationship Id="rId4" Type="http://schemas.openxmlformats.org/officeDocument/2006/relationships/image" Target="../media/image81.png"/><Relationship Id="rId9" Type="http://schemas.openxmlformats.org/officeDocument/2006/relationships/image" Target="../media/image86.png"/><Relationship Id="rId14" Type="http://schemas.openxmlformats.org/officeDocument/2006/relationships/image" Target="../media/image91.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hyperlink" Target="mailto:Jason.Hansen@inl.gov"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hyperlink" Target="https://gridstrategiesllc.com/wp-content/uploads/2023/12/National-Load-Growth-Report-2023.pdf" TargetMode="External"/><Relationship Id="rId5" Type="http://schemas.openxmlformats.org/officeDocument/2006/relationships/hyperlink" Target="https://gridstrategiesllc.com/wp-content/uploads/National-Load-Growth-Report-2024.pdf" TargetMode="External"/><Relationship Id="rId4" Type="http://schemas.openxmlformats.org/officeDocument/2006/relationships/hyperlink" Target="https://gridstrategiesllc.com/wp-content/uploads/Grid-Strategies-National-Load-Growth-Report-2025.pdf"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gridstrategiesllc.com/wp-content/uploads/2023/12/National-Load-Growth-Report-2023.pdf" TargetMode="External"/><Relationship Id="rId5" Type="http://schemas.openxmlformats.org/officeDocument/2006/relationships/hyperlink" Target="https://gridstrategiesllc.com/wp-content/uploads/National-Load-Growth-Report-2024.pdf" TargetMode="External"/><Relationship Id="rId4" Type="http://schemas.openxmlformats.org/officeDocument/2006/relationships/hyperlink" Target="https://gridstrategiesllc.com/wp-content/uploads/Grid-Strategies-National-Load-Growth-Report-2025.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CB553A-7B0F-7848-9266-BD3CE346F9A8}"/>
              </a:ext>
            </a:extLst>
          </p:cNvPr>
          <p:cNvSpPr>
            <a:spLocks noGrp="1"/>
          </p:cNvSpPr>
          <p:nvPr>
            <p:ph type="body" sz="quarter" idx="13"/>
          </p:nvPr>
        </p:nvSpPr>
        <p:spPr/>
        <p:txBody>
          <a:bodyPr/>
          <a:lstStyle/>
          <a:p>
            <a:r>
              <a:rPr lang="en-US" dirty="0"/>
              <a:t>Catalyzing Market Transitions:</a:t>
            </a:r>
          </a:p>
          <a:p>
            <a:pPr>
              <a:spcBef>
                <a:spcPts val="500"/>
              </a:spcBef>
            </a:pPr>
            <a:r>
              <a:rPr lang="en-US" sz="2400" dirty="0"/>
              <a:t>Innovation, Investment, and the Energy Future</a:t>
            </a:r>
            <a:endParaRPr lang="en-US" sz="2400" b="0" dirty="0"/>
          </a:p>
        </p:txBody>
      </p:sp>
      <p:sp>
        <p:nvSpPr>
          <p:cNvPr id="3" name="Text Placeholder 2">
            <a:extLst>
              <a:ext uri="{FF2B5EF4-FFF2-40B4-BE49-F238E27FC236}">
                <a16:creationId xmlns:a16="http://schemas.microsoft.com/office/drawing/2014/main" id="{1D1CB000-FA84-504F-9721-DA63D61E2630}"/>
              </a:ext>
            </a:extLst>
          </p:cNvPr>
          <p:cNvSpPr>
            <a:spLocks noGrp="1"/>
          </p:cNvSpPr>
          <p:nvPr>
            <p:ph type="body" sz="quarter" idx="16"/>
          </p:nvPr>
        </p:nvSpPr>
        <p:spPr>
          <a:xfrm>
            <a:off x="670141" y="455004"/>
            <a:ext cx="3599642" cy="1048200"/>
          </a:xfrm>
        </p:spPr>
        <p:txBody>
          <a:bodyPr/>
          <a:lstStyle/>
          <a:p>
            <a:r>
              <a:rPr lang="en-US" sz="1400" dirty="0"/>
              <a:t>January 23, 2026</a:t>
            </a:r>
          </a:p>
          <a:p>
            <a:pPr>
              <a:spcBef>
                <a:spcPts val="2000"/>
              </a:spcBef>
            </a:pPr>
            <a:r>
              <a:rPr lang="en-US" b="1" dirty="0"/>
              <a:t>Jason K Hansen, PhD</a:t>
            </a:r>
          </a:p>
          <a:p>
            <a:pPr>
              <a:spcBef>
                <a:spcPts val="500"/>
              </a:spcBef>
            </a:pPr>
            <a:r>
              <a:rPr lang="en-US" dirty="0"/>
              <a:t>Distinguished Research Economist</a:t>
            </a:r>
          </a:p>
        </p:txBody>
      </p:sp>
      <p:sp>
        <p:nvSpPr>
          <p:cNvPr id="4" name="TextBox 3">
            <a:extLst>
              <a:ext uri="{FF2B5EF4-FFF2-40B4-BE49-F238E27FC236}">
                <a16:creationId xmlns:a16="http://schemas.microsoft.com/office/drawing/2014/main" id="{8EB0597B-85AB-6085-FA14-5B6305541ABE}"/>
              </a:ext>
            </a:extLst>
          </p:cNvPr>
          <p:cNvSpPr txBox="1"/>
          <p:nvPr/>
        </p:nvSpPr>
        <p:spPr>
          <a:xfrm>
            <a:off x="255722" y="6079830"/>
            <a:ext cx="2082621" cy="646331"/>
          </a:xfrm>
          <a:prstGeom prst="rect">
            <a:avLst/>
          </a:prstGeom>
          <a:noFill/>
        </p:spPr>
        <p:txBody>
          <a:bodyPr wrap="none" rtlCol="0">
            <a:spAutoFit/>
          </a:bodyPr>
          <a:lstStyle/>
          <a:p>
            <a:r>
              <a:rPr lang="en-US" b="1" dirty="0">
                <a:solidFill>
                  <a:schemeClr val="bg1"/>
                </a:solidFill>
              </a:rPr>
              <a:t>INL/MIS-26-89784</a:t>
            </a:r>
            <a:endParaRPr lang="en-US"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18363286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4F8B66F-C08D-9297-B0BC-F70C403AFACB}"/>
              </a:ext>
            </a:extLst>
          </p:cNvPr>
          <p:cNvSpPr txBox="1"/>
          <p:nvPr/>
        </p:nvSpPr>
        <p:spPr>
          <a:xfrm>
            <a:off x="8442256" y="5560446"/>
            <a:ext cx="3749744" cy="646331"/>
          </a:xfrm>
          <a:prstGeom prst="rect">
            <a:avLst/>
          </a:prstGeom>
          <a:noFill/>
        </p:spPr>
        <p:txBody>
          <a:bodyPr wrap="none" rtlCol="0">
            <a:spAutoFit/>
          </a:bodyPr>
          <a:lstStyle/>
          <a:p>
            <a:pPr algn="r"/>
            <a:r>
              <a:rPr lang="en-US" dirty="0" err="1">
                <a:solidFill>
                  <a:schemeClr val="tx2"/>
                </a:solidFill>
              </a:rPr>
              <a:t>GridStrategies</a:t>
            </a:r>
            <a:r>
              <a:rPr lang="en-US" dirty="0">
                <a:solidFill>
                  <a:schemeClr val="tx2"/>
                </a:solidFill>
              </a:rPr>
              <a:t> </a:t>
            </a:r>
            <a:r>
              <a:rPr lang="en-US" dirty="0">
                <a:solidFill>
                  <a:schemeClr val="tx2"/>
                </a:solidFill>
                <a:hlinkClick r:id="rId2"/>
              </a:rPr>
              <a:t>here</a:t>
            </a:r>
            <a:r>
              <a:rPr lang="en-US" dirty="0">
                <a:solidFill>
                  <a:schemeClr val="tx2"/>
                </a:solidFill>
              </a:rPr>
              <a:t>, </a:t>
            </a:r>
            <a:r>
              <a:rPr lang="en-US" dirty="0">
                <a:solidFill>
                  <a:schemeClr val="tx2"/>
                </a:solidFill>
                <a:hlinkClick r:id="rId3"/>
              </a:rPr>
              <a:t>here</a:t>
            </a:r>
            <a:r>
              <a:rPr lang="en-US" dirty="0">
                <a:solidFill>
                  <a:schemeClr val="tx2"/>
                </a:solidFill>
              </a:rPr>
              <a:t> and </a:t>
            </a:r>
            <a:r>
              <a:rPr lang="en-US" dirty="0">
                <a:solidFill>
                  <a:schemeClr val="tx2"/>
                </a:solidFill>
                <a:hlinkClick r:id="rId4"/>
              </a:rPr>
              <a:t>here</a:t>
            </a:r>
            <a:endParaRPr lang="en-US" dirty="0">
              <a:solidFill>
                <a:schemeClr val="tx2"/>
              </a:solidFill>
            </a:endParaRPr>
          </a:p>
          <a:p>
            <a:pPr algn="r"/>
            <a:r>
              <a:rPr lang="en-US" dirty="0">
                <a:solidFill>
                  <a:schemeClr val="tx2"/>
                </a:solidFill>
              </a:rPr>
              <a:t>LBNL </a:t>
            </a:r>
            <a:r>
              <a:rPr lang="en-US" dirty="0">
                <a:solidFill>
                  <a:schemeClr val="tx2"/>
                </a:solidFill>
                <a:hlinkClick r:id="rId5"/>
              </a:rPr>
              <a:t>here</a:t>
            </a:r>
            <a:endParaRPr lang="en-US" dirty="0">
              <a:solidFill>
                <a:schemeClr val="tx2"/>
              </a:solidFill>
            </a:endParaRPr>
          </a:p>
        </p:txBody>
      </p:sp>
      <p:pic>
        <p:nvPicPr>
          <p:cNvPr id="13" name="Picture 12" descr="Chart, bar chart&#10;&#10;AI-generated content may be incorrect.">
            <a:extLst>
              <a:ext uri="{FF2B5EF4-FFF2-40B4-BE49-F238E27FC236}">
                <a16:creationId xmlns:a16="http://schemas.microsoft.com/office/drawing/2014/main" id="{660E55A6-4D40-46E9-03D8-20CE2648FE93}"/>
              </a:ext>
            </a:extLst>
          </p:cNvPr>
          <p:cNvPicPr>
            <a:picLocks noChangeAspect="1"/>
          </p:cNvPicPr>
          <p:nvPr/>
        </p:nvPicPr>
        <p:blipFill>
          <a:blip r:embed="rId6"/>
          <a:srcRect l="1926" t="5496"/>
          <a:stretch>
            <a:fillRect/>
          </a:stretch>
        </p:blipFill>
        <p:spPr>
          <a:xfrm>
            <a:off x="7318082" y="234462"/>
            <a:ext cx="4798223" cy="4745596"/>
          </a:xfrm>
          <a:prstGeom prst="rect">
            <a:avLst/>
          </a:prstGeom>
        </p:spPr>
      </p:pic>
      <p:pic>
        <p:nvPicPr>
          <p:cNvPr id="15" name="Picture 14" descr="Chart, bubble chart&#10;&#10;AI-generated content may be incorrect.">
            <a:extLst>
              <a:ext uri="{FF2B5EF4-FFF2-40B4-BE49-F238E27FC236}">
                <a16:creationId xmlns:a16="http://schemas.microsoft.com/office/drawing/2014/main" id="{2216CB92-C136-6687-7CCD-4EBD68F9A784}"/>
              </a:ext>
            </a:extLst>
          </p:cNvPr>
          <p:cNvPicPr>
            <a:picLocks noChangeAspect="1"/>
          </p:cNvPicPr>
          <p:nvPr/>
        </p:nvPicPr>
        <p:blipFill>
          <a:blip r:embed="rId7"/>
          <a:srcRect l="1233" t="10183" r="10684"/>
          <a:stretch>
            <a:fillRect/>
          </a:stretch>
        </p:blipFill>
        <p:spPr>
          <a:xfrm>
            <a:off x="1732807" y="2829977"/>
            <a:ext cx="4363193" cy="3907640"/>
          </a:xfrm>
          <a:prstGeom prst="rect">
            <a:avLst/>
          </a:prstGeom>
        </p:spPr>
      </p:pic>
      <p:sp>
        <p:nvSpPr>
          <p:cNvPr id="3" name="Content Placeholder 1">
            <a:extLst>
              <a:ext uri="{FF2B5EF4-FFF2-40B4-BE49-F238E27FC236}">
                <a16:creationId xmlns:a16="http://schemas.microsoft.com/office/drawing/2014/main" id="{1B4E5492-6963-519B-C609-C18F46C3ACA4}"/>
              </a:ext>
            </a:extLst>
          </p:cNvPr>
          <p:cNvSpPr>
            <a:spLocks noGrp="1"/>
          </p:cNvSpPr>
          <p:nvPr>
            <p:ph idx="1"/>
          </p:nvPr>
        </p:nvSpPr>
        <p:spPr>
          <a:xfrm>
            <a:off x="938151" y="1322072"/>
            <a:ext cx="6400495" cy="2265575"/>
          </a:xfrm>
        </p:spPr>
        <p:txBody>
          <a:bodyPr/>
          <a:lstStyle/>
          <a:p>
            <a:r>
              <a:rPr lang="en-US" dirty="0"/>
              <a:t>. . . because it takes time to build generating capacity and get it onto the grid.</a:t>
            </a:r>
          </a:p>
          <a:p>
            <a:r>
              <a:rPr lang="en-US" dirty="0"/>
              <a:t>Energy use is growing faster than peak load and the waiting line is larger than the grid itself.</a:t>
            </a:r>
          </a:p>
        </p:txBody>
      </p:sp>
      <p:sp>
        <p:nvSpPr>
          <p:cNvPr id="6" name="Title 1">
            <a:extLst>
              <a:ext uri="{FF2B5EF4-FFF2-40B4-BE49-F238E27FC236}">
                <a16:creationId xmlns:a16="http://schemas.microsoft.com/office/drawing/2014/main" id="{82515278-8809-55BE-CEED-C2DF6F059745}"/>
              </a:ext>
            </a:extLst>
          </p:cNvPr>
          <p:cNvSpPr>
            <a:spLocks noGrp="1"/>
          </p:cNvSpPr>
          <p:nvPr>
            <p:ph type="title"/>
          </p:nvPr>
        </p:nvSpPr>
        <p:spPr>
          <a:xfrm>
            <a:off x="938151" y="558602"/>
            <a:ext cx="10415648" cy="1008797"/>
          </a:xfrm>
        </p:spPr>
        <p:txBody>
          <a:bodyPr/>
          <a:lstStyle/>
          <a:p>
            <a:r>
              <a:rPr lang="en-US" sz="4000" dirty="0"/>
              <a:t>. . . is complicated . . .</a:t>
            </a:r>
          </a:p>
        </p:txBody>
      </p:sp>
    </p:spTree>
    <p:extLst>
      <p:ext uri="{BB962C8B-B14F-4D97-AF65-F5344CB8AC3E}">
        <p14:creationId xmlns:p14="http://schemas.microsoft.com/office/powerpoint/2010/main" val="17551073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F0F819-5C2E-06D5-8B0D-7656E1C9DC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1C989F-9EDF-BA48-0101-36DE7C2B7074}"/>
              </a:ext>
            </a:extLst>
          </p:cNvPr>
          <p:cNvSpPr>
            <a:spLocks noGrp="1"/>
          </p:cNvSpPr>
          <p:nvPr>
            <p:ph type="title"/>
          </p:nvPr>
        </p:nvSpPr>
        <p:spPr/>
        <p:txBody>
          <a:bodyPr/>
          <a:lstStyle/>
          <a:p>
            <a:pPr algn="ctr"/>
            <a:r>
              <a:rPr lang="en-US" dirty="0"/>
              <a:t>Energy Supply</a:t>
            </a:r>
          </a:p>
        </p:txBody>
      </p:sp>
    </p:spTree>
    <p:extLst>
      <p:ext uri="{BB962C8B-B14F-4D97-AF65-F5344CB8AC3E}">
        <p14:creationId xmlns:p14="http://schemas.microsoft.com/office/powerpoint/2010/main" val="42567941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29596A-0344-7E5D-414D-0797C43220EC}"/>
              </a:ext>
            </a:extLst>
          </p:cNvPr>
          <p:cNvPicPr>
            <a:picLocks noChangeAspect="1"/>
          </p:cNvPicPr>
          <p:nvPr/>
        </p:nvPicPr>
        <p:blipFill>
          <a:blip r:embed="rId3">
            <a:extLst>
              <a:ext uri="{28A0092B-C50C-407E-A947-70E740481C1C}">
                <a14:useLocalDpi xmlns:a14="http://schemas.microsoft.com/office/drawing/2010/main" val="0"/>
              </a:ext>
            </a:extLst>
          </a:blip>
          <a:srcRect r="17234"/>
          <a:stretch>
            <a:fillRect/>
          </a:stretch>
        </p:blipFill>
        <p:spPr>
          <a:xfrm>
            <a:off x="0" y="4626604"/>
            <a:ext cx="1198364" cy="2066330"/>
          </a:xfrm>
          <a:prstGeom prst="rect">
            <a:avLst/>
          </a:prstGeom>
        </p:spPr>
      </p:pic>
      <p:sp>
        <p:nvSpPr>
          <p:cNvPr id="16" name="Rectangle 15">
            <a:extLst>
              <a:ext uri="{FF2B5EF4-FFF2-40B4-BE49-F238E27FC236}">
                <a16:creationId xmlns:a16="http://schemas.microsoft.com/office/drawing/2014/main" id="{5D94892A-733F-A327-0147-BA95D78AB4A3}"/>
              </a:ext>
            </a:extLst>
          </p:cNvPr>
          <p:cNvSpPr/>
          <p:nvPr/>
        </p:nvSpPr>
        <p:spPr>
          <a:xfrm>
            <a:off x="718058" y="3174196"/>
            <a:ext cx="3659135" cy="17974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EE7EAF-5944-5708-4A33-BC001EE4748F}"/>
              </a:ext>
            </a:extLst>
          </p:cNvPr>
          <p:cNvSpPr>
            <a:spLocks noGrp="1"/>
          </p:cNvSpPr>
          <p:nvPr>
            <p:ph type="title"/>
          </p:nvPr>
        </p:nvSpPr>
        <p:spPr>
          <a:xfrm>
            <a:off x="1198364" y="228938"/>
            <a:ext cx="10684755" cy="698206"/>
          </a:xfrm>
        </p:spPr>
        <p:txBody>
          <a:bodyPr/>
          <a:lstStyle/>
          <a:p>
            <a:r>
              <a:rPr lang="en-US" sz="4000" dirty="0"/>
              <a:t>The Electricity System and Energy Choices</a:t>
            </a:r>
          </a:p>
        </p:txBody>
      </p:sp>
      <p:sp>
        <p:nvSpPr>
          <p:cNvPr id="4" name="Slide Number Placeholder 3">
            <a:extLst>
              <a:ext uri="{FF2B5EF4-FFF2-40B4-BE49-F238E27FC236}">
                <a16:creationId xmlns:a16="http://schemas.microsoft.com/office/drawing/2014/main" id="{5D5D12A9-C596-A26B-B41D-0E7FA502F7C5}"/>
              </a:ext>
            </a:extLst>
          </p:cNvPr>
          <p:cNvSpPr>
            <a:spLocks noGrp="1"/>
          </p:cNvSpPr>
          <p:nvPr>
            <p:ph type="sldNum" sz="quarter" idx="12"/>
          </p:nvPr>
        </p:nvSpPr>
        <p:spPr/>
        <p:txBody>
          <a:bodyPr/>
          <a:lstStyle/>
          <a:p>
            <a:fld id="{33556C66-DA64-447C-917D-02912B40B4F1}" type="slidenum">
              <a:rPr lang="en-US" smtClean="0"/>
              <a:t>12</a:t>
            </a:fld>
            <a:endParaRPr lang="en-US"/>
          </a:p>
        </p:txBody>
      </p:sp>
      <p:pic>
        <p:nvPicPr>
          <p:cNvPr id="5" name="Picture 4">
            <a:extLst>
              <a:ext uri="{FF2B5EF4-FFF2-40B4-BE49-F238E27FC236}">
                <a16:creationId xmlns:a16="http://schemas.microsoft.com/office/drawing/2014/main" id="{A292F373-B151-5A4B-AEFC-FA1286AE38FD}"/>
              </a:ext>
            </a:extLst>
          </p:cNvPr>
          <p:cNvPicPr>
            <a:picLocks noChangeAspect="1"/>
          </p:cNvPicPr>
          <p:nvPr/>
        </p:nvPicPr>
        <p:blipFill rotWithShape="1">
          <a:blip r:embed="rId4"/>
          <a:srcRect l="1026" t="2986" r="1218" b="2907"/>
          <a:stretch/>
        </p:blipFill>
        <p:spPr bwMode="auto">
          <a:xfrm>
            <a:off x="4754235" y="1591918"/>
            <a:ext cx="6803138" cy="2672183"/>
          </a:xfrm>
          <a:prstGeom prst="rect">
            <a:avLst/>
          </a:prstGeom>
          <a:ln w="12700">
            <a:noFill/>
          </a:ln>
          <a:extLst>
            <a:ext uri="{53640926-AAD7-44D8-BBD7-CCE9431645EC}">
              <a14:shadowObscured xmlns:a14="http://schemas.microsoft.com/office/drawing/2010/main"/>
            </a:ext>
          </a:extLst>
        </p:spPr>
      </p:pic>
      <p:sp>
        <p:nvSpPr>
          <p:cNvPr id="8" name="TextBox 7">
            <a:extLst>
              <a:ext uri="{FF2B5EF4-FFF2-40B4-BE49-F238E27FC236}">
                <a16:creationId xmlns:a16="http://schemas.microsoft.com/office/drawing/2014/main" id="{7ED6144F-F420-4FE3-FCB9-A1FA93CFB07C}"/>
              </a:ext>
            </a:extLst>
          </p:cNvPr>
          <p:cNvSpPr txBox="1"/>
          <p:nvPr/>
        </p:nvSpPr>
        <p:spPr>
          <a:xfrm>
            <a:off x="838199" y="3657107"/>
            <a:ext cx="2444900" cy="461665"/>
          </a:xfrm>
          <a:prstGeom prst="rect">
            <a:avLst/>
          </a:prstGeom>
          <a:noFill/>
        </p:spPr>
        <p:txBody>
          <a:bodyPr wrap="none" rtlCol="0">
            <a:spAutoFit/>
          </a:bodyPr>
          <a:lstStyle/>
          <a:p>
            <a:r>
              <a:rPr lang="en-US" sz="2400" dirty="0">
                <a:solidFill>
                  <a:srgbClr val="00B050"/>
                </a:solidFill>
              </a:rPr>
              <a:t>Where to begin?</a:t>
            </a:r>
          </a:p>
        </p:txBody>
      </p:sp>
      <p:sp>
        <p:nvSpPr>
          <p:cNvPr id="11" name="TextBox 10">
            <a:extLst>
              <a:ext uri="{FF2B5EF4-FFF2-40B4-BE49-F238E27FC236}">
                <a16:creationId xmlns:a16="http://schemas.microsoft.com/office/drawing/2014/main" id="{0B5D006D-9076-BE4A-11E2-D6E498056BC4}"/>
              </a:ext>
            </a:extLst>
          </p:cNvPr>
          <p:cNvSpPr txBox="1"/>
          <p:nvPr/>
        </p:nvSpPr>
        <p:spPr>
          <a:xfrm>
            <a:off x="10031330" y="1011697"/>
            <a:ext cx="1903085" cy="369332"/>
          </a:xfrm>
          <a:prstGeom prst="rect">
            <a:avLst/>
          </a:prstGeom>
          <a:noFill/>
        </p:spPr>
        <p:txBody>
          <a:bodyPr wrap="none" rtlCol="0">
            <a:spAutoFit/>
          </a:bodyPr>
          <a:lstStyle/>
          <a:p>
            <a:pPr algn="ctr"/>
            <a:r>
              <a:rPr lang="en-US" dirty="0">
                <a:solidFill>
                  <a:srgbClr val="00B050"/>
                </a:solidFill>
              </a:rPr>
              <a:t>Emissions/waste</a:t>
            </a:r>
          </a:p>
        </p:txBody>
      </p:sp>
      <p:pic>
        <p:nvPicPr>
          <p:cNvPr id="14" name="Picture 13">
            <a:extLst>
              <a:ext uri="{FF2B5EF4-FFF2-40B4-BE49-F238E27FC236}">
                <a16:creationId xmlns:a16="http://schemas.microsoft.com/office/drawing/2014/main" id="{AEDC74E8-4D22-B668-A784-702A4519F0DE}"/>
              </a:ext>
            </a:extLst>
          </p:cNvPr>
          <p:cNvPicPr>
            <a:picLocks noChangeAspect="1"/>
          </p:cNvPicPr>
          <p:nvPr/>
        </p:nvPicPr>
        <p:blipFill rotWithShape="1">
          <a:blip r:embed="rId5"/>
          <a:srcRect b="13976"/>
          <a:stretch/>
        </p:blipFill>
        <p:spPr>
          <a:xfrm>
            <a:off x="1409308" y="1082945"/>
            <a:ext cx="1921625" cy="2066330"/>
          </a:xfrm>
          <a:prstGeom prst="rect">
            <a:avLst/>
          </a:prstGeom>
        </p:spPr>
      </p:pic>
      <p:pic>
        <p:nvPicPr>
          <p:cNvPr id="9" name="Graphic 8" descr="Thought bubble outline">
            <a:extLst>
              <a:ext uri="{FF2B5EF4-FFF2-40B4-BE49-F238E27FC236}">
                <a16:creationId xmlns:a16="http://schemas.microsoft.com/office/drawing/2014/main" id="{6B713003-49E6-4BD6-7FFB-EF7BE70794A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5020" y="3067646"/>
            <a:ext cx="3798248" cy="2066330"/>
          </a:xfrm>
          <a:prstGeom prst="rect">
            <a:avLst/>
          </a:prstGeom>
        </p:spPr>
      </p:pic>
      <p:sp>
        <p:nvSpPr>
          <p:cNvPr id="17" name="TextBox 16">
            <a:extLst>
              <a:ext uri="{FF2B5EF4-FFF2-40B4-BE49-F238E27FC236}">
                <a16:creationId xmlns:a16="http://schemas.microsoft.com/office/drawing/2014/main" id="{813B27C7-34DE-11F2-DBF0-8588F5930A97}"/>
              </a:ext>
            </a:extLst>
          </p:cNvPr>
          <p:cNvSpPr txBox="1"/>
          <p:nvPr/>
        </p:nvSpPr>
        <p:spPr>
          <a:xfrm>
            <a:off x="4508744" y="1013744"/>
            <a:ext cx="1338828" cy="369332"/>
          </a:xfrm>
          <a:prstGeom prst="rect">
            <a:avLst/>
          </a:prstGeom>
          <a:noFill/>
        </p:spPr>
        <p:txBody>
          <a:bodyPr wrap="none" rtlCol="0">
            <a:spAutoFit/>
          </a:bodyPr>
          <a:lstStyle/>
          <a:p>
            <a:pPr algn="ctr"/>
            <a:r>
              <a:rPr lang="en-US" dirty="0">
                <a:solidFill>
                  <a:srgbClr val="00B050"/>
                </a:solidFill>
              </a:rPr>
              <a:t>Energy Mix</a:t>
            </a:r>
          </a:p>
        </p:txBody>
      </p:sp>
      <p:sp>
        <p:nvSpPr>
          <p:cNvPr id="19" name="TextBox 18">
            <a:extLst>
              <a:ext uri="{FF2B5EF4-FFF2-40B4-BE49-F238E27FC236}">
                <a16:creationId xmlns:a16="http://schemas.microsoft.com/office/drawing/2014/main" id="{CD91B65B-4137-6D0A-D913-2803F24AAA03}"/>
              </a:ext>
            </a:extLst>
          </p:cNvPr>
          <p:cNvSpPr txBox="1"/>
          <p:nvPr/>
        </p:nvSpPr>
        <p:spPr>
          <a:xfrm>
            <a:off x="7246042" y="1350082"/>
            <a:ext cx="2108334" cy="369332"/>
          </a:xfrm>
          <a:prstGeom prst="rect">
            <a:avLst/>
          </a:prstGeom>
          <a:noFill/>
        </p:spPr>
        <p:txBody>
          <a:bodyPr wrap="none" rtlCol="0">
            <a:spAutoFit/>
          </a:bodyPr>
          <a:lstStyle/>
          <a:p>
            <a:pPr algn="ctr"/>
            <a:r>
              <a:rPr lang="en-US" dirty="0">
                <a:solidFill>
                  <a:srgbClr val="00B050"/>
                </a:solidFill>
              </a:rPr>
              <a:t>Technical Interface</a:t>
            </a:r>
          </a:p>
        </p:txBody>
      </p:sp>
      <p:sp>
        <p:nvSpPr>
          <p:cNvPr id="20" name="TextBox 19">
            <a:extLst>
              <a:ext uri="{FF2B5EF4-FFF2-40B4-BE49-F238E27FC236}">
                <a16:creationId xmlns:a16="http://schemas.microsoft.com/office/drawing/2014/main" id="{DC262D2D-6033-3A08-0E8C-E714D57860CE}"/>
              </a:ext>
            </a:extLst>
          </p:cNvPr>
          <p:cNvSpPr txBox="1"/>
          <p:nvPr/>
        </p:nvSpPr>
        <p:spPr>
          <a:xfrm>
            <a:off x="10031330" y="1787896"/>
            <a:ext cx="1851789" cy="369332"/>
          </a:xfrm>
          <a:prstGeom prst="rect">
            <a:avLst/>
          </a:prstGeom>
          <a:noFill/>
        </p:spPr>
        <p:txBody>
          <a:bodyPr wrap="none" rtlCol="0">
            <a:spAutoFit/>
          </a:bodyPr>
          <a:lstStyle/>
          <a:p>
            <a:pPr algn="ctr"/>
            <a:r>
              <a:rPr lang="en-US" dirty="0">
                <a:solidFill>
                  <a:srgbClr val="00B050"/>
                </a:solidFill>
              </a:rPr>
              <a:t>Energy Demand</a:t>
            </a:r>
          </a:p>
        </p:txBody>
      </p:sp>
      <p:sp>
        <p:nvSpPr>
          <p:cNvPr id="3" name="Content Placeholder 1">
            <a:extLst>
              <a:ext uri="{FF2B5EF4-FFF2-40B4-BE49-F238E27FC236}">
                <a16:creationId xmlns:a16="http://schemas.microsoft.com/office/drawing/2014/main" id="{813C3623-D91F-551F-57A8-F0230A01F143}"/>
              </a:ext>
            </a:extLst>
          </p:cNvPr>
          <p:cNvSpPr>
            <a:spLocks noGrp="1"/>
          </p:cNvSpPr>
          <p:nvPr>
            <p:ph idx="1"/>
          </p:nvPr>
        </p:nvSpPr>
        <p:spPr>
          <a:xfrm>
            <a:off x="3762324" y="4530456"/>
            <a:ext cx="8172091" cy="2265575"/>
          </a:xfrm>
        </p:spPr>
        <p:txBody>
          <a:bodyPr/>
          <a:lstStyle/>
          <a:p>
            <a:r>
              <a:rPr lang="en-US" dirty="0"/>
              <a:t>. . . have costs, benefits, and financial risks that affect on-time and on-budget objectives.</a:t>
            </a:r>
          </a:p>
          <a:p>
            <a:r>
              <a:rPr lang="en-US" dirty="0"/>
              <a:t>. . . also have many stakeholders, each with incentives and input into energy outcomes. Can they *incentives* all be aligned? </a:t>
            </a:r>
          </a:p>
        </p:txBody>
      </p:sp>
    </p:spTree>
    <p:extLst>
      <p:ext uri="{BB962C8B-B14F-4D97-AF65-F5344CB8AC3E}">
        <p14:creationId xmlns:p14="http://schemas.microsoft.com/office/powerpoint/2010/main" val="4050977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7" grpId="0"/>
      <p:bldP spid="19" grpId="0"/>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BE73AED-4549-E817-46F8-C4D49A2D4FE9}"/>
              </a:ext>
            </a:extLst>
          </p:cNvPr>
          <p:cNvSpPr>
            <a:spLocks noGrp="1"/>
          </p:cNvSpPr>
          <p:nvPr>
            <p:ph type="title"/>
          </p:nvPr>
        </p:nvSpPr>
        <p:spPr>
          <a:xfrm>
            <a:off x="838200" y="591586"/>
            <a:ext cx="10515600" cy="857397"/>
          </a:xfrm>
        </p:spPr>
        <p:txBody>
          <a:bodyPr>
            <a:normAutofit/>
          </a:bodyPr>
          <a:lstStyle/>
          <a:p>
            <a:pPr algn="ctr"/>
            <a:r>
              <a:rPr lang="en-US" sz="4000" dirty="0"/>
              <a:t>Generation Asset Cost Structure </a:t>
            </a:r>
          </a:p>
        </p:txBody>
      </p:sp>
      <p:sp>
        <p:nvSpPr>
          <p:cNvPr id="5" name="TextBox 4">
            <a:extLst>
              <a:ext uri="{FF2B5EF4-FFF2-40B4-BE49-F238E27FC236}">
                <a16:creationId xmlns:a16="http://schemas.microsoft.com/office/drawing/2014/main" id="{9CFBB436-4DA8-E7AB-F10F-3734E1924528}"/>
              </a:ext>
            </a:extLst>
          </p:cNvPr>
          <p:cNvSpPr txBox="1"/>
          <p:nvPr/>
        </p:nvSpPr>
        <p:spPr>
          <a:xfrm>
            <a:off x="452081" y="1321011"/>
            <a:ext cx="3869767" cy="1354217"/>
          </a:xfrm>
          <a:prstGeom prst="rect">
            <a:avLst/>
          </a:prstGeom>
          <a:noFill/>
        </p:spPr>
        <p:txBody>
          <a:bodyPr wrap="square" rtlCol="0">
            <a:spAutoFit/>
          </a:bodyPr>
          <a:lstStyle/>
          <a:p>
            <a:pPr algn="ctr">
              <a:spcAft>
                <a:spcPts val="1200"/>
              </a:spcAft>
            </a:pPr>
            <a:r>
              <a:rPr lang="en-US" sz="2400" b="1" dirty="0"/>
              <a:t>Fossil Fuel Power Plants</a:t>
            </a:r>
          </a:p>
          <a:p>
            <a:pPr algn="ctr"/>
            <a:r>
              <a:rPr lang="en-US" sz="2400" dirty="0"/>
              <a:t>LOW Fixed Costs</a:t>
            </a:r>
          </a:p>
          <a:p>
            <a:pPr algn="ctr"/>
            <a:r>
              <a:rPr lang="en-US" sz="2400" dirty="0"/>
              <a:t>HIGH Variable Costs</a:t>
            </a:r>
          </a:p>
        </p:txBody>
      </p:sp>
      <p:sp>
        <p:nvSpPr>
          <p:cNvPr id="6" name="TextBox 5">
            <a:extLst>
              <a:ext uri="{FF2B5EF4-FFF2-40B4-BE49-F238E27FC236}">
                <a16:creationId xmlns:a16="http://schemas.microsoft.com/office/drawing/2014/main" id="{8184FAC0-214E-CC56-0B8D-BD7266BB7F33}"/>
              </a:ext>
            </a:extLst>
          </p:cNvPr>
          <p:cNvSpPr txBox="1"/>
          <p:nvPr/>
        </p:nvSpPr>
        <p:spPr>
          <a:xfrm>
            <a:off x="884310" y="4470355"/>
            <a:ext cx="2649908" cy="1200329"/>
          </a:xfrm>
          <a:prstGeom prst="rect">
            <a:avLst/>
          </a:prstGeom>
          <a:noFill/>
        </p:spPr>
        <p:txBody>
          <a:bodyPr wrap="square" rtlCol="0">
            <a:spAutoFit/>
          </a:bodyPr>
          <a:lstStyle/>
          <a:p>
            <a:pPr algn="ctr"/>
            <a:r>
              <a:rPr lang="en-US" sz="2400" dirty="0"/>
              <a:t>Variable costs consist mainly of fuel costs</a:t>
            </a:r>
          </a:p>
        </p:txBody>
      </p:sp>
      <p:pic>
        <p:nvPicPr>
          <p:cNvPr id="7" name="Graphic 6" descr="Oil Rig with solid fill">
            <a:extLst>
              <a:ext uri="{FF2B5EF4-FFF2-40B4-BE49-F238E27FC236}">
                <a16:creationId xmlns:a16="http://schemas.microsoft.com/office/drawing/2014/main" id="{67BF152B-A791-D540-4A87-5EC0880F68D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05416" y="2675671"/>
            <a:ext cx="1607695" cy="1607695"/>
          </a:xfrm>
          <a:prstGeom prst="rect">
            <a:avLst/>
          </a:prstGeom>
        </p:spPr>
      </p:pic>
      <p:pic>
        <p:nvPicPr>
          <p:cNvPr id="8" name="Graphic 7" descr="Electric Tower with solid fill">
            <a:extLst>
              <a:ext uri="{FF2B5EF4-FFF2-40B4-BE49-F238E27FC236}">
                <a16:creationId xmlns:a16="http://schemas.microsoft.com/office/drawing/2014/main" id="{BF3E18C0-C612-5251-87E8-F96795B0935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59811" y="2794124"/>
            <a:ext cx="1304379" cy="1304379"/>
          </a:xfrm>
          <a:prstGeom prst="rect">
            <a:avLst/>
          </a:prstGeom>
        </p:spPr>
      </p:pic>
      <p:sp>
        <p:nvSpPr>
          <p:cNvPr id="9" name="TextBox 8">
            <a:extLst>
              <a:ext uri="{FF2B5EF4-FFF2-40B4-BE49-F238E27FC236}">
                <a16:creationId xmlns:a16="http://schemas.microsoft.com/office/drawing/2014/main" id="{3BEBF7F1-C84E-1A29-8756-42192D5761CA}"/>
              </a:ext>
            </a:extLst>
          </p:cNvPr>
          <p:cNvSpPr txBox="1"/>
          <p:nvPr/>
        </p:nvSpPr>
        <p:spPr>
          <a:xfrm>
            <a:off x="4724631" y="1253616"/>
            <a:ext cx="3383339" cy="1354217"/>
          </a:xfrm>
          <a:prstGeom prst="rect">
            <a:avLst/>
          </a:prstGeom>
          <a:noFill/>
        </p:spPr>
        <p:txBody>
          <a:bodyPr wrap="square" rtlCol="0">
            <a:spAutoFit/>
          </a:bodyPr>
          <a:lstStyle/>
          <a:p>
            <a:pPr algn="ctr">
              <a:spcAft>
                <a:spcPts val="1200"/>
              </a:spcAft>
            </a:pPr>
            <a:r>
              <a:rPr lang="en-US" sz="2400" b="1" dirty="0"/>
              <a:t>Nuclear Power Plants</a:t>
            </a:r>
          </a:p>
          <a:p>
            <a:pPr algn="ctr"/>
            <a:r>
              <a:rPr lang="en-US" sz="2400" dirty="0"/>
              <a:t>HIGH Fixed Costs</a:t>
            </a:r>
          </a:p>
          <a:p>
            <a:pPr algn="ctr"/>
            <a:r>
              <a:rPr lang="en-US" sz="2400" dirty="0"/>
              <a:t>LOW Variable Costs</a:t>
            </a:r>
          </a:p>
        </p:txBody>
      </p:sp>
      <p:sp>
        <p:nvSpPr>
          <p:cNvPr id="10" name="TextBox 9">
            <a:extLst>
              <a:ext uri="{FF2B5EF4-FFF2-40B4-BE49-F238E27FC236}">
                <a16:creationId xmlns:a16="http://schemas.microsoft.com/office/drawing/2014/main" id="{1C6B30C9-78B9-911A-A657-A51FA4FCADBA}"/>
              </a:ext>
            </a:extLst>
          </p:cNvPr>
          <p:cNvSpPr txBox="1"/>
          <p:nvPr/>
        </p:nvSpPr>
        <p:spPr>
          <a:xfrm>
            <a:off x="4033157" y="4470355"/>
            <a:ext cx="4659541" cy="1569660"/>
          </a:xfrm>
          <a:prstGeom prst="rect">
            <a:avLst/>
          </a:prstGeom>
          <a:noFill/>
        </p:spPr>
        <p:txBody>
          <a:bodyPr wrap="square" rtlCol="0">
            <a:spAutoFit/>
          </a:bodyPr>
          <a:lstStyle/>
          <a:p>
            <a:pPr algn="ctr"/>
            <a:r>
              <a:rPr lang="en-US" sz="2400" dirty="0"/>
              <a:t>Small amounts of fuel generate large amounts of power</a:t>
            </a:r>
          </a:p>
          <a:p>
            <a:pPr algn="ctr"/>
            <a:r>
              <a:rPr lang="en-US" sz="2400" dirty="0"/>
              <a:t>Requires many employees to operate</a:t>
            </a:r>
          </a:p>
        </p:txBody>
      </p:sp>
      <p:sp>
        <p:nvSpPr>
          <p:cNvPr id="11" name="TextBox 10">
            <a:extLst>
              <a:ext uri="{FF2B5EF4-FFF2-40B4-BE49-F238E27FC236}">
                <a16:creationId xmlns:a16="http://schemas.microsoft.com/office/drawing/2014/main" id="{99767075-3588-D680-7387-CFB1B14503D3}"/>
              </a:ext>
            </a:extLst>
          </p:cNvPr>
          <p:cNvSpPr txBox="1"/>
          <p:nvPr/>
        </p:nvSpPr>
        <p:spPr>
          <a:xfrm>
            <a:off x="8750352" y="1272987"/>
            <a:ext cx="3086974" cy="1354217"/>
          </a:xfrm>
          <a:prstGeom prst="rect">
            <a:avLst/>
          </a:prstGeom>
          <a:noFill/>
        </p:spPr>
        <p:txBody>
          <a:bodyPr wrap="square" rtlCol="0">
            <a:spAutoFit/>
          </a:bodyPr>
          <a:lstStyle/>
          <a:p>
            <a:pPr algn="ctr">
              <a:spcAft>
                <a:spcPts val="1200"/>
              </a:spcAft>
            </a:pPr>
            <a:r>
              <a:rPr lang="en-US" sz="2400" b="1" dirty="0"/>
              <a:t>Renewables</a:t>
            </a:r>
          </a:p>
          <a:p>
            <a:pPr algn="ctr"/>
            <a:r>
              <a:rPr lang="en-US" sz="2400" dirty="0"/>
              <a:t>LOW Fixed Costs</a:t>
            </a:r>
          </a:p>
          <a:p>
            <a:pPr algn="ctr"/>
            <a:r>
              <a:rPr lang="en-US" sz="2400" dirty="0"/>
              <a:t>LOW Variable Costs</a:t>
            </a:r>
          </a:p>
        </p:txBody>
      </p:sp>
      <p:sp>
        <p:nvSpPr>
          <p:cNvPr id="12" name="TextBox 11">
            <a:extLst>
              <a:ext uri="{FF2B5EF4-FFF2-40B4-BE49-F238E27FC236}">
                <a16:creationId xmlns:a16="http://schemas.microsoft.com/office/drawing/2014/main" id="{C6C7A54A-9577-1E76-3E07-D7BB1C57D58A}"/>
              </a:ext>
            </a:extLst>
          </p:cNvPr>
          <p:cNvSpPr txBox="1"/>
          <p:nvPr/>
        </p:nvSpPr>
        <p:spPr>
          <a:xfrm>
            <a:off x="8712252" y="4470355"/>
            <a:ext cx="3057587" cy="1569660"/>
          </a:xfrm>
          <a:prstGeom prst="rect">
            <a:avLst/>
          </a:prstGeom>
          <a:noFill/>
        </p:spPr>
        <p:txBody>
          <a:bodyPr wrap="square" rtlCol="0">
            <a:spAutoFit/>
          </a:bodyPr>
          <a:lstStyle/>
          <a:p>
            <a:pPr algn="ctr"/>
            <a:r>
              <a:rPr lang="en-US" sz="2400" dirty="0"/>
              <a:t>No fuel costs</a:t>
            </a:r>
          </a:p>
          <a:p>
            <a:pPr algn="ctr"/>
            <a:r>
              <a:rPr lang="en-US" sz="2400" dirty="0"/>
              <a:t>Plants can operate without many employees</a:t>
            </a:r>
          </a:p>
        </p:txBody>
      </p:sp>
      <p:pic>
        <p:nvPicPr>
          <p:cNvPr id="13" name="Graphic 12" descr="Wind Turbines outline">
            <a:extLst>
              <a:ext uri="{FF2B5EF4-FFF2-40B4-BE49-F238E27FC236}">
                <a16:creationId xmlns:a16="http://schemas.microsoft.com/office/drawing/2014/main" id="{710F0F0D-FD4D-6E88-81BD-CBC7FF33636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472613" y="2862660"/>
            <a:ext cx="1607695" cy="1607695"/>
          </a:xfrm>
          <a:prstGeom prst="rect">
            <a:avLst/>
          </a:prstGeom>
        </p:spPr>
      </p:pic>
      <p:sp>
        <p:nvSpPr>
          <p:cNvPr id="2" name="Slide Number Placeholder 1">
            <a:extLst>
              <a:ext uri="{FF2B5EF4-FFF2-40B4-BE49-F238E27FC236}">
                <a16:creationId xmlns:a16="http://schemas.microsoft.com/office/drawing/2014/main" id="{26E2DF05-4E37-3E58-4E3A-C63B61B0129E}"/>
              </a:ext>
            </a:extLst>
          </p:cNvPr>
          <p:cNvSpPr>
            <a:spLocks noGrp="1"/>
          </p:cNvSpPr>
          <p:nvPr>
            <p:ph type="sldNum" sz="quarter" idx="12"/>
          </p:nvPr>
        </p:nvSpPr>
        <p:spPr>
          <a:xfrm>
            <a:off x="546905" y="6492875"/>
            <a:ext cx="434428" cy="365125"/>
          </a:xfrm>
        </p:spPr>
        <p:txBody>
          <a:bodyPr/>
          <a:lstStyle/>
          <a:p>
            <a:fld id="{07D7631E-3F45-1B47-9782-9C65F801446E}" type="slidenum">
              <a:rPr lang="en-US" smtClean="0"/>
              <a:t>13</a:t>
            </a:fld>
            <a:endParaRPr lang="en-US"/>
          </a:p>
        </p:txBody>
      </p:sp>
      <p:pic>
        <p:nvPicPr>
          <p:cNvPr id="14" name="Picture 13">
            <a:extLst>
              <a:ext uri="{FF2B5EF4-FFF2-40B4-BE49-F238E27FC236}">
                <a16:creationId xmlns:a16="http://schemas.microsoft.com/office/drawing/2014/main" id="{3F75EB97-73EF-A5ED-D7A8-09845C6688F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40271" y="2898173"/>
            <a:ext cx="2133920" cy="1200330"/>
          </a:xfrm>
          <a:prstGeom prst="rect">
            <a:avLst/>
          </a:prstGeom>
        </p:spPr>
      </p:pic>
    </p:spTree>
    <p:extLst>
      <p:ext uri="{BB962C8B-B14F-4D97-AF65-F5344CB8AC3E}">
        <p14:creationId xmlns:p14="http://schemas.microsoft.com/office/powerpoint/2010/main" val="27833855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E954E18F-DABC-7A23-0E5E-73171909D3DB}"/>
              </a:ext>
            </a:extLst>
          </p:cNvPr>
          <p:cNvSpPr/>
          <p:nvPr/>
        </p:nvSpPr>
        <p:spPr>
          <a:xfrm>
            <a:off x="6185801" y="2203887"/>
            <a:ext cx="5320642" cy="3207436"/>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59" name="Title 1">
            <a:extLst>
              <a:ext uri="{FF2B5EF4-FFF2-40B4-BE49-F238E27FC236}">
                <a16:creationId xmlns:a16="http://schemas.microsoft.com/office/drawing/2014/main" id="{CAB5565D-E0B7-6DA4-D30D-AB982F67A9DF}"/>
              </a:ext>
            </a:extLst>
          </p:cNvPr>
          <p:cNvSpPr txBox="1">
            <a:spLocks/>
          </p:cNvSpPr>
          <p:nvPr/>
        </p:nvSpPr>
        <p:spPr>
          <a:xfrm>
            <a:off x="820147" y="108652"/>
            <a:ext cx="1068629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fontAlgn="auto">
              <a:spcAft>
                <a:spcPts val="0"/>
              </a:spcAft>
              <a:buClrTx/>
              <a:buSzTx/>
              <a:tabLst/>
              <a:defRPr/>
            </a:pPr>
            <a:r>
              <a:rPr lang="en-US" sz="4000" b="1" dirty="0">
                <a:solidFill>
                  <a:schemeClr val="tx2"/>
                </a:solidFill>
                <a:latin typeface="Arial" panose="020B0604020202020204" pitchFamily="34" charset="0"/>
                <a:cs typeface="Arial" panose="020B0604020202020204" pitchFamily="34" charset="0"/>
              </a:rPr>
              <a:t>Intersection of Costs and Market Structure</a:t>
            </a:r>
          </a:p>
        </p:txBody>
      </p:sp>
      <p:sp>
        <p:nvSpPr>
          <p:cNvPr id="60" name="Rectangle 59">
            <a:extLst>
              <a:ext uri="{FF2B5EF4-FFF2-40B4-BE49-F238E27FC236}">
                <a16:creationId xmlns:a16="http://schemas.microsoft.com/office/drawing/2014/main" id="{A328D038-F1E6-D693-F2A8-C2DF0029C04E}"/>
              </a:ext>
            </a:extLst>
          </p:cNvPr>
          <p:cNvSpPr/>
          <p:nvPr/>
        </p:nvSpPr>
        <p:spPr>
          <a:xfrm>
            <a:off x="866581" y="2972825"/>
            <a:ext cx="1817247" cy="823254"/>
          </a:xfrm>
          <a:prstGeom prst="rect">
            <a:avLst/>
          </a:prstGeom>
          <a:solidFill>
            <a:srgbClr val="00B050">
              <a:alpha val="21000"/>
            </a:srgbClr>
          </a:solidFill>
          <a:ln w="12700" cap="flat" cmpd="sng" algn="ctr">
            <a:solidFill>
              <a:srgbClr val="7AC044">
                <a:shade val="5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a:ln>
                  <a:noFill/>
                </a:ln>
                <a:solidFill>
                  <a:srgbClr val="10426A"/>
                </a:solidFill>
                <a:effectLst/>
                <a:uLnTx/>
                <a:uFillTx/>
                <a:latin typeface="Times New Roman" panose="02020603050405020304" pitchFamily="18" charset="0"/>
                <a:ea typeface="+mn-ea"/>
                <a:cs typeface="Times New Roman" panose="02020603050405020304" pitchFamily="18" charset="0"/>
              </a:rPr>
              <a:t>      Profits</a:t>
            </a:r>
          </a:p>
        </p:txBody>
      </p:sp>
      <p:cxnSp>
        <p:nvCxnSpPr>
          <p:cNvPr id="61" name="Straight Connector 60">
            <a:extLst>
              <a:ext uri="{FF2B5EF4-FFF2-40B4-BE49-F238E27FC236}">
                <a16:creationId xmlns:a16="http://schemas.microsoft.com/office/drawing/2014/main" id="{E4B3ACCE-CB27-10C1-3671-E08F0ADACD63}"/>
              </a:ext>
            </a:extLst>
          </p:cNvPr>
          <p:cNvCxnSpPr/>
          <p:nvPr/>
        </p:nvCxnSpPr>
        <p:spPr>
          <a:xfrm>
            <a:off x="866583" y="2397031"/>
            <a:ext cx="0" cy="2874551"/>
          </a:xfrm>
          <a:prstGeom prst="line">
            <a:avLst/>
          </a:prstGeom>
          <a:noFill/>
          <a:ln w="19050" cap="flat" cmpd="sng" algn="ctr">
            <a:solidFill>
              <a:srgbClr val="10426A"/>
            </a:solidFill>
            <a:prstDash val="solid"/>
            <a:miter lim="800000"/>
          </a:ln>
          <a:effectLst/>
        </p:spPr>
      </p:cxnSp>
      <p:cxnSp>
        <p:nvCxnSpPr>
          <p:cNvPr id="62" name="Straight Connector 61">
            <a:extLst>
              <a:ext uri="{FF2B5EF4-FFF2-40B4-BE49-F238E27FC236}">
                <a16:creationId xmlns:a16="http://schemas.microsoft.com/office/drawing/2014/main" id="{13C2EBAD-2A68-2327-E1F5-1576A01C7DD9}"/>
              </a:ext>
            </a:extLst>
          </p:cNvPr>
          <p:cNvCxnSpPr>
            <a:cxnSpLocks/>
          </p:cNvCxnSpPr>
          <p:nvPr/>
        </p:nvCxnSpPr>
        <p:spPr>
          <a:xfrm flipH="1">
            <a:off x="685557" y="5094296"/>
            <a:ext cx="4968975" cy="0"/>
          </a:xfrm>
          <a:prstGeom prst="line">
            <a:avLst/>
          </a:prstGeom>
          <a:noFill/>
          <a:ln w="19050" cap="flat" cmpd="sng" algn="ctr">
            <a:solidFill>
              <a:srgbClr val="10426A"/>
            </a:solidFill>
            <a:prstDash val="solid"/>
            <a:miter lim="800000"/>
          </a:ln>
          <a:effectLst/>
        </p:spPr>
      </p:cxnSp>
      <p:sp>
        <p:nvSpPr>
          <p:cNvPr id="63" name="TextBox 62">
            <a:extLst>
              <a:ext uri="{FF2B5EF4-FFF2-40B4-BE49-F238E27FC236}">
                <a16:creationId xmlns:a16="http://schemas.microsoft.com/office/drawing/2014/main" id="{2A2DF73B-412C-86CD-3BCD-DB985ADD11CA}"/>
              </a:ext>
            </a:extLst>
          </p:cNvPr>
          <p:cNvSpPr txBox="1"/>
          <p:nvPr/>
        </p:nvSpPr>
        <p:spPr>
          <a:xfrm>
            <a:off x="5404449" y="5047812"/>
            <a:ext cx="351378" cy="369332"/>
          </a:xfrm>
          <a:prstGeom prst="rect">
            <a:avLst/>
          </a:prstGeom>
          <a:noFill/>
        </p:spPr>
        <p:txBody>
          <a:bodyPr wrap="none" rtlCol="0">
            <a:spAutoFit/>
          </a:bodyPr>
          <a:lstStyle/>
          <a:p>
            <a:pPr algn="ctr"/>
            <a:r>
              <a:rPr lang="en-US">
                <a:solidFill>
                  <a:srgbClr val="10426A"/>
                </a:solidFill>
                <a:latin typeface="Times New Roman" panose="02020603050405020304" pitchFamily="18" charset="0"/>
                <a:cs typeface="Times New Roman" panose="02020603050405020304" pitchFamily="18" charset="0"/>
              </a:rPr>
              <a:t>Q</a:t>
            </a:r>
          </a:p>
        </p:txBody>
      </p:sp>
      <p:sp>
        <p:nvSpPr>
          <p:cNvPr id="64" name="Arc 2">
            <a:extLst>
              <a:ext uri="{FF2B5EF4-FFF2-40B4-BE49-F238E27FC236}">
                <a16:creationId xmlns:a16="http://schemas.microsoft.com/office/drawing/2014/main" id="{1EA68F32-997E-9F18-AAAF-3BE6C0AB75F1}"/>
              </a:ext>
            </a:extLst>
          </p:cNvPr>
          <p:cNvSpPr>
            <a:spLocks/>
          </p:cNvSpPr>
          <p:nvPr/>
        </p:nvSpPr>
        <p:spPr bwMode="auto">
          <a:xfrm rot="10271901">
            <a:off x="1579471" y="2190896"/>
            <a:ext cx="3660221" cy="2118807"/>
          </a:xfrm>
          <a:custGeom>
            <a:avLst/>
            <a:gdLst>
              <a:gd name="G0" fmla="+- 0 0 0"/>
              <a:gd name="G1" fmla="+- 21510 0 0"/>
              <a:gd name="G2" fmla="+- 21600 0 0"/>
              <a:gd name="T0" fmla="*/ 1972 w 21600"/>
              <a:gd name="T1" fmla="*/ 0 h 21510"/>
              <a:gd name="T2" fmla="*/ 21600 w 21600"/>
              <a:gd name="T3" fmla="*/ 21510 h 21510"/>
              <a:gd name="T4" fmla="*/ 0 w 21600"/>
              <a:gd name="T5" fmla="*/ 21510 h 21510"/>
            </a:gdLst>
            <a:ahLst/>
            <a:cxnLst>
              <a:cxn ang="0">
                <a:pos x="T0" y="T1"/>
              </a:cxn>
              <a:cxn ang="0">
                <a:pos x="T2" y="T3"/>
              </a:cxn>
              <a:cxn ang="0">
                <a:pos x="T4" y="T5"/>
              </a:cxn>
            </a:cxnLst>
            <a:rect l="0" t="0" r="r" b="b"/>
            <a:pathLst>
              <a:path w="21600" h="21510" fill="none" extrusionOk="0">
                <a:moveTo>
                  <a:pt x="1971" y="0"/>
                </a:moveTo>
                <a:cubicBezTo>
                  <a:pt x="13090" y="1019"/>
                  <a:pt x="21600" y="10344"/>
                  <a:pt x="21600" y="21510"/>
                </a:cubicBezTo>
              </a:path>
              <a:path w="21600" h="21510" stroke="0" extrusionOk="0">
                <a:moveTo>
                  <a:pt x="1971" y="0"/>
                </a:moveTo>
                <a:cubicBezTo>
                  <a:pt x="13090" y="1019"/>
                  <a:pt x="21600" y="10344"/>
                  <a:pt x="21600" y="21510"/>
                </a:cubicBezTo>
                <a:lnTo>
                  <a:pt x="0" y="21510"/>
                </a:lnTo>
                <a:close/>
              </a:path>
            </a:pathLst>
          </a:custGeom>
          <a:noFill/>
          <a:ln w="19050" cap="rnd">
            <a:solidFill>
              <a:srgbClr val="10426A"/>
            </a:solidFill>
            <a:round/>
            <a:headEnd type="none" w="sm" len="sm"/>
            <a:tailEnd type="none" w="sm" len="sm"/>
          </a:ln>
          <a:effectLst/>
        </p:spPr>
        <p:txBody>
          <a:bodyPr wrap="none" anchor="ct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0426A"/>
              </a:solidFill>
              <a:effectLst/>
              <a:uLnTx/>
              <a:uFillTx/>
              <a:cs typeface="Arial"/>
            </a:endParaRPr>
          </a:p>
        </p:txBody>
      </p:sp>
      <p:cxnSp>
        <p:nvCxnSpPr>
          <p:cNvPr id="65" name="Straight Connector 64">
            <a:extLst>
              <a:ext uri="{FF2B5EF4-FFF2-40B4-BE49-F238E27FC236}">
                <a16:creationId xmlns:a16="http://schemas.microsoft.com/office/drawing/2014/main" id="{FBEB3003-13C2-790B-4311-5C50B14E06DA}"/>
              </a:ext>
            </a:extLst>
          </p:cNvPr>
          <p:cNvCxnSpPr>
            <a:cxnSpLocks/>
            <a:stCxn id="72" idx="3"/>
          </p:cNvCxnSpPr>
          <p:nvPr/>
        </p:nvCxnSpPr>
        <p:spPr>
          <a:xfrm flipH="1">
            <a:off x="876833" y="4713287"/>
            <a:ext cx="4108226" cy="10085"/>
          </a:xfrm>
          <a:prstGeom prst="line">
            <a:avLst/>
          </a:prstGeom>
          <a:noFill/>
          <a:ln w="19050" cap="flat" cmpd="sng" algn="ctr">
            <a:solidFill>
              <a:srgbClr val="10426A"/>
            </a:solidFill>
            <a:prstDash val="solid"/>
            <a:miter lim="800000"/>
          </a:ln>
          <a:effectLst/>
        </p:spPr>
      </p:cxnSp>
      <p:cxnSp>
        <p:nvCxnSpPr>
          <p:cNvPr id="66" name="Straight Connector 65">
            <a:extLst>
              <a:ext uri="{FF2B5EF4-FFF2-40B4-BE49-F238E27FC236}">
                <a16:creationId xmlns:a16="http://schemas.microsoft.com/office/drawing/2014/main" id="{1A9A2F5F-D5AF-4427-3E55-E753B657A444}"/>
              </a:ext>
            </a:extLst>
          </p:cNvPr>
          <p:cNvCxnSpPr>
            <a:cxnSpLocks/>
          </p:cNvCxnSpPr>
          <p:nvPr/>
        </p:nvCxnSpPr>
        <p:spPr>
          <a:xfrm flipH="1" flipV="1">
            <a:off x="2141043" y="2397031"/>
            <a:ext cx="2514600" cy="2586616"/>
          </a:xfrm>
          <a:prstGeom prst="line">
            <a:avLst/>
          </a:prstGeom>
          <a:noFill/>
          <a:ln w="19050" cap="flat" cmpd="sng" algn="ctr">
            <a:solidFill>
              <a:srgbClr val="10426A"/>
            </a:solidFill>
            <a:prstDash val="solid"/>
            <a:miter lim="800000"/>
          </a:ln>
          <a:effectLst/>
        </p:spPr>
      </p:cxnSp>
      <p:cxnSp>
        <p:nvCxnSpPr>
          <p:cNvPr id="67" name="Straight Connector 66">
            <a:extLst>
              <a:ext uri="{FF2B5EF4-FFF2-40B4-BE49-F238E27FC236}">
                <a16:creationId xmlns:a16="http://schemas.microsoft.com/office/drawing/2014/main" id="{3503386A-F841-8B16-9029-3F309B8A2C03}"/>
              </a:ext>
            </a:extLst>
          </p:cNvPr>
          <p:cNvCxnSpPr>
            <a:cxnSpLocks/>
          </p:cNvCxnSpPr>
          <p:nvPr/>
        </p:nvCxnSpPr>
        <p:spPr>
          <a:xfrm flipH="1" flipV="1">
            <a:off x="1609518" y="2397031"/>
            <a:ext cx="1602090" cy="3330342"/>
          </a:xfrm>
          <a:prstGeom prst="line">
            <a:avLst/>
          </a:prstGeom>
          <a:noFill/>
          <a:ln w="19050" cap="flat" cmpd="sng" algn="ctr">
            <a:solidFill>
              <a:srgbClr val="10426A"/>
            </a:solidFill>
            <a:prstDash val="solid"/>
            <a:miter lim="800000"/>
          </a:ln>
          <a:effectLst/>
        </p:spPr>
      </p:cxnSp>
      <p:cxnSp>
        <p:nvCxnSpPr>
          <p:cNvPr id="68" name="Straight Connector 67">
            <a:extLst>
              <a:ext uri="{FF2B5EF4-FFF2-40B4-BE49-F238E27FC236}">
                <a16:creationId xmlns:a16="http://schemas.microsoft.com/office/drawing/2014/main" id="{158E3D19-1087-CC51-7A11-4E072F7FDE13}"/>
              </a:ext>
            </a:extLst>
          </p:cNvPr>
          <p:cNvCxnSpPr>
            <a:cxnSpLocks/>
          </p:cNvCxnSpPr>
          <p:nvPr/>
        </p:nvCxnSpPr>
        <p:spPr>
          <a:xfrm flipH="1" flipV="1">
            <a:off x="2683829" y="2939485"/>
            <a:ext cx="15381" cy="2136215"/>
          </a:xfrm>
          <a:prstGeom prst="line">
            <a:avLst/>
          </a:prstGeom>
          <a:noFill/>
          <a:ln w="19050" cap="flat" cmpd="sng" algn="ctr">
            <a:solidFill>
              <a:srgbClr val="10426A"/>
            </a:solidFill>
            <a:prstDash val="lgDash"/>
            <a:miter lim="800000"/>
          </a:ln>
          <a:effectLst/>
        </p:spPr>
      </p:cxnSp>
      <p:sp>
        <p:nvSpPr>
          <p:cNvPr id="69" name="TextBox 68">
            <a:extLst>
              <a:ext uri="{FF2B5EF4-FFF2-40B4-BE49-F238E27FC236}">
                <a16:creationId xmlns:a16="http://schemas.microsoft.com/office/drawing/2014/main" id="{4B2F3E9C-7C2F-A215-92A8-84B870AC670A}"/>
              </a:ext>
            </a:extLst>
          </p:cNvPr>
          <p:cNvSpPr txBox="1"/>
          <p:nvPr/>
        </p:nvSpPr>
        <p:spPr>
          <a:xfrm flipH="1">
            <a:off x="1985743" y="2197018"/>
            <a:ext cx="775196" cy="369332"/>
          </a:xfrm>
          <a:prstGeom prst="rect">
            <a:avLst/>
          </a:prstGeom>
          <a:noFill/>
        </p:spPr>
        <p:txBody>
          <a:bodyPr wrap="square" rtlCol="0">
            <a:spAutoFit/>
          </a:bodyPr>
          <a:lstStyle/>
          <a:p>
            <a:pPr algn="ctr"/>
            <a:r>
              <a:rPr lang="en-US" i="1">
                <a:solidFill>
                  <a:srgbClr val="10426A"/>
                </a:solidFill>
                <a:latin typeface="Times New Roman" panose="02020603050405020304" pitchFamily="18" charset="0"/>
                <a:cs typeface="Times New Roman" panose="02020603050405020304" pitchFamily="18" charset="0"/>
              </a:rPr>
              <a:t>D</a:t>
            </a:r>
          </a:p>
        </p:txBody>
      </p:sp>
      <p:sp>
        <p:nvSpPr>
          <p:cNvPr id="70" name="TextBox 69">
            <a:extLst>
              <a:ext uri="{FF2B5EF4-FFF2-40B4-BE49-F238E27FC236}">
                <a16:creationId xmlns:a16="http://schemas.microsoft.com/office/drawing/2014/main" id="{09DB7A70-85F1-5C72-0B40-998002479B41}"/>
              </a:ext>
            </a:extLst>
          </p:cNvPr>
          <p:cNvSpPr txBox="1"/>
          <p:nvPr/>
        </p:nvSpPr>
        <p:spPr>
          <a:xfrm flipH="1">
            <a:off x="3139799" y="5446684"/>
            <a:ext cx="566436" cy="369332"/>
          </a:xfrm>
          <a:prstGeom prst="rect">
            <a:avLst/>
          </a:prstGeom>
          <a:noFill/>
        </p:spPr>
        <p:txBody>
          <a:bodyPr wrap="square" rtlCol="0">
            <a:spAutoFit/>
          </a:bodyPr>
          <a:lstStyle/>
          <a:p>
            <a:pPr algn="ctr"/>
            <a:r>
              <a:rPr lang="en-US" i="1">
                <a:solidFill>
                  <a:srgbClr val="10426A"/>
                </a:solidFill>
                <a:latin typeface="Times New Roman" panose="02020603050405020304" pitchFamily="18" charset="0"/>
                <a:cs typeface="Times New Roman" panose="02020603050405020304" pitchFamily="18" charset="0"/>
              </a:rPr>
              <a:t>MR</a:t>
            </a:r>
          </a:p>
        </p:txBody>
      </p:sp>
      <p:sp>
        <p:nvSpPr>
          <p:cNvPr id="71" name="TextBox 70">
            <a:extLst>
              <a:ext uri="{FF2B5EF4-FFF2-40B4-BE49-F238E27FC236}">
                <a16:creationId xmlns:a16="http://schemas.microsoft.com/office/drawing/2014/main" id="{BF245E67-FC75-5687-B9C1-F84B0955022F}"/>
              </a:ext>
            </a:extLst>
          </p:cNvPr>
          <p:cNvSpPr txBox="1"/>
          <p:nvPr/>
        </p:nvSpPr>
        <p:spPr>
          <a:xfrm flipH="1">
            <a:off x="5078269" y="3822926"/>
            <a:ext cx="742524" cy="369332"/>
          </a:xfrm>
          <a:prstGeom prst="rect">
            <a:avLst/>
          </a:prstGeom>
          <a:noFill/>
        </p:spPr>
        <p:txBody>
          <a:bodyPr wrap="square" rtlCol="0">
            <a:spAutoFit/>
          </a:bodyPr>
          <a:lstStyle/>
          <a:p>
            <a:r>
              <a:rPr lang="en-US" i="1">
                <a:solidFill>
                  <a:srgbClr val="10426A"/>
                </a:solidFill>
                <a:latin typeface="Times New Roman" panose="02020603050405020304" pitchFamily="18" charset="0"/>
                <a:cs typeface="Times New Roman" panose="02020603050405020304" pitchFamily="18" charset="0"/>
              </a:rPr>
              <a:t>AC</a:t>
            </a:r>
          </a:p>
        </p:txBody>
      </p:sp>
      <p:sp>
        <p:nvSpPr>
          <p:cNvPr id="72" name="TextBox 71">
            <a:extLst>
              <a:ext uri="{FF2B5EF4-FFF2-40B4-BE49-F238E27FC236}">
                <a16:creationId xmlns:a16="http://schemas.microsoft.com/office/drawing/2014/main" id="{8E6930EA-10CD-A4E4-E66C-6BBF56852CDC}"/>
              </a:ext>
            </a:extLst>
          </p:cNvPr>
          <p:cNvSpPr txBox="1"/>
          <p:nvPr/>
        </p:nvSpPr>
        <p:spPr>
          <a:xfrm flipH="1">
            <a:off x="4985059" y="4528621"/>
            <a:ext cx="566436" cy="369332"/>
          </a:xfrm>
          <a:prstGeom prst="rect">
            <a:avLst/>
          </a:prstGeom>
          <a:noFill/>
        </p:spPr>
        <p:txBody>
          <a:bodyPr wrap="square" rtlCol="0">
            <a:spAutoFit/>
          </a:bodyPr>
          <a:lstStyle/>
          <a:p>
            <a:pPr algn="ctr"/>
            <a:r>
              <a:rPr lang="en-US" i="1">
                <a:solidFill>
                  <a:srgbClr val="10426A"/>
                </a:solidFill>
                <a:latin typeface="Times New Roman" panose="02020603050405020304" pitchFamily="18" charset="0"/>
                <a:cs typeface="Times New Roman" panose="02020603050405020304" pitchFamily="18" charset="0"/>
              </a:rPr>
              <a:t>MC</a:t>
            </a:r>
          </a:p>
        </p:txBody>
      </p:sp>
      <p:cxnSp>
        <p:nvCxnSpPr>
          <p:cNvPr id="73" name="Straight Connector 72">
            <a:extLst>
              <a:ext uri="{FF2B5EF4-FFF2-40B4-BE49-F238E27FC236}">
                <a16:creationId xmlns:a16="http://schemas.microsoft.com/office/drawing/2014/main" id="{460EFEC8-6A32-E1EE-4B3F-FDA2FF12C962}"/>
              </a:ext>
            </a:extLst>
          </p:cNvPr>
          <p:cNvCxnSpPr>
            <a:cxnSpLocks/>
          </p:cNvCxnSpPr>
          <p:nvPr/>
        </p:nvCxnSpPr>
        <p:spPr>
          <a:xfrm>
            <a:off x="866582" y="2972824"/>
            <a:ext cx="1801748" cy="0"/>
          </a:xfrm>
          <a:prstGeom prst="line">
            <a:avLst/>
          </a:prstGeom>
          <a:noFill/>
          <a:ln w="19050" cap="flat" cmpd="sng" algn="ctr">
            <a:solidFill>
              <a:srgbClr val="10426A"/>
            </a:solidFill>
            <a:prstDash val="lgDash"/>
            <a:miter lim="800000"/>
          </a:ln>
          <a:effectLst/>
        </p:spPr>
      </p:cxnSp>
      <p:sp>
        <p:nvSpPr>
          <p:cNvPr id="74" name="TextBox 73">
            <a:extLst>
              <a:ext uri="{FF2B5EF4-FFF2-40B4-BE49-F238E27FC236}">
                <a16:creationId xmlns:a16="http://schemas.microsoft.com/office/drawing/2014/main" id="{0114B024-4DD6-C176-0C29-E99E89A8CC73}"/>
              </a:ext>
            </a:extLst>
          </p:cNvPr>
          <p:cNvSpPr txBox="1"/>
          <p:nvPr/>
        </p:nvSpPr>
        <p:spPr>
          <a:xfrm>
            <a:off x="3540433" y="5047253"/>
            <a:ext cx="632924" cy="369332"/>
          </a:xfrm>
          <a:prstGeom prst="rect">
            <a:avLst/>
          </a:prstGeom>
          <a:noFill/>
        </p:spPr>
        <p:txBody>
          <a:bodyPr wrap="square" rtlCol="0">
            <a:spAutoFit/>
          </a:bodyPr>
          <a:lstStyle/>
          <a:p>
            <a:r>
              <a:rPr lang="en-US" i="1" dirty="0">
                <a:solidFill>
                  <a:srgbClr val="10426A"/>
                </a:solidFill>
                <a:latin typeface="Times New Roman" panose="02020603050405020304" pitchFamily="18" charset="0"/>
                <a:cs typeface="Times New Roman" panose="02020603050405020304" pitchFamily="18" charset="0"/>
              </a:rPr>
              <a:t>Q</a:t>
            </a:r>
            <a:r>
              <a:rPr lang="en-US" i="1" baseline="-25000" dirty="0">
                <a:solidFill>
                  <a:srgbClr val="10426A"/>
                </a:solidFill>
                <a:latin typeface="Times New Roman" panose="02020603050405020304" pitchFamily="18" charset="0"/>
                <a:cs typeface="Times New Roman" panose="02020603050405020304" pitchFamily="18" charset="0"/>
              </a:rPr>
              <a:t>2</a:t>
            </a:r>
          </a:p>
        </p:txBody>
      </p:sp>
      <p:sp>
        <p:nvSpPr>
          <p:cNvPr id="75" name="TextBox 74">
            <a:extLst>
              <a:ext uri="{FF2B5EF4-FFF2-40B4-BE49-F238E27FC236}">
                <a16:creationId xmlns:a16="http://schemas.microsoft.com/office/drawing/2014/main" id="{B86CC29A-17F3-6170-B580-1A011F0CFBE5}"/>
              </a:ext>
            </a:extLst>
          </p:cNvPr>
          <p:cNvSpPr txBox="1"/>
          <p:nvPr/>
        </p:nvSpPr>
        <p:spPr>
          <a:xfrm>
            <a:off x="492668" y="2764364"/>
            <a:ext cx="598461" cy="369332"/>
          </a:xfrm>
          <a:prstGeom prst="rect">
            <a:avLst/>
          </a:prstGeom>
          <a:noFill/>
        </p:spPr>
        <p:txBody>
          <a:bodyPr wrap="square" rtlCol="0">
            <a:spAutoFit/>
          </a:bodyPr>
          <a:lstStyle/>
          <a:p>
            <a:r>
              <a:rPr lang="en-US" i="1">
                <a:solidFill>
                  <a:srgbClr val="10426A"/>
                </a:solidFill>
                <a:latin typeface="Times New Roman" panose="02020603050405020304" pitchFamily="18" charset="0"/>
                <a:cs typeface="Times New Roman" panose="02020603050405020304" pitchFamily="18" charset="0"/>
              </a:rPr>
              <a:t>P</a:t>
            </a:r>
            <a:r>
              <a:rPr lang="en-US" i="1" baseline="-25000">
                <a:solidFill>
                  <a:srgbClr val="10426A"/>
                </a:solidFill>
                <a:latin typeface="Times New Roman" panose="02020603050405020304" pitchFamily="18" charset="0"/>
                <a:cs typeface="Times New Roman" panose="02020603050405020304" pitchFamily="18" charset="0"/>
              </a:rPr>
              <a:t>1</a:t>
            </a:r>
          </a:p>
        </p:txBody>
      </p:sp>
      <p:sp>
        <p:nvSpPr>
          <p:cNvPr id="76" name="TextBox 75">
            <a:extLst>
              <a:ext uri="{FF2B5EF4-FFF2-40B4-BE49-F238E27FC236}">
                <a16:creationId xmlns:a16="http://schemas.microsoft.com/office/drawing/2014/main" id="{6DBFF46B-71F8-2DC3-7A3C-D974BD32E4BC}"/>
              </a:ext>
            </a:extLst>
          </p:cNvPr>
          <p:cNvSpPr txBox="1"/>
          <p:nvPr/>
        </p:nvSpPr>
        <p:spPr>
          <a:xfrm>
            <a:off x="438149" y="2282029"/>
            <a:ext cx="453970" cy="307777"/>
          </a:xfrm>
          <a:prstGeom prst="rect">
            <a:avLst/>
          </a:prstGeom>
          <a:noFill/>
        </p:spPr>
        <p:txBody>
          <a:bodyPr wrap="none" rtlCol="0">
            <a:spAutoFit/>
          </a:bodyPr>
          <a:lstStyle/>
          <a:p>
            <a:pPr algn="ctr"/>
            <a:r>
              <a:rPr lang="en-US" sz="1400">
                <a:solidFill>
                  <a:srgbClr val="10426A"/>
                </a:solidFill>
                <a:latin typeface="Times New Roman" panose="02020603050405020304" pitchFamily="18" charset="0"/>
                <a:cs typeface="Times New Roman" panose="02020603050405020304" pitchFamily="18" charset="0"/>
              </a:rPr>
              <a:t>$/Q</a:t>
            </a:r>
          </a:p>
        </p:txBody>
      </p:sp>
      <p:cxnSp>
        <p:nvCxnSpPr>
          <p:cNvPr id="77" name="Straight Connector 76">
            <a:extLst>
              <a:ext uri="{FF2B5EF4-FFF2-40B4-BE49-F238E27FC236}">
                <a16:creationId xmlns:a16="http://schemas.microsoft.com/office/drawing/2014/main" id="{C153801F-D9A5-B749-050A-DCC3381D2678}"/>
              </a:ext>
            </a:extLst>
          </p:cNvPr>
          <p:cNvCxnSpPr>
            <a:cxnSpLocks/>
          </p:cNvCxnSpPr>
          <p:nvPr/>
        </p:nvCxnSpPr>
        <p:spPr>
          <a:xfrm flipV="1">
            <a:off x="3766145" y="4101148"/>
            <a:ext cx="7376" cy="1000633"/>
          </a:xfrm>
          <a:prstGeom prst="line">
            <a:avLst/>
          </a:prstGeom>
          <a:noFill/>
          <a:ln w="19050" cap="flat" cmpd="sng" algn="ctr">
            <a:solidFill>
              <a:srgbClr val="10426A"/>
            </a:solidFill>
            <a:prstDash val="lgDash"/>
            <a:miter lim="800000"/>
          </a:ln>
          <a:effectLst/>
        </p:spPr>
      </p:cxnSp>
      <p:cxnSp>
        <p:nvCxnSpPr>
          <p:cNvPr id="78" name="Straight Connector 77">
            <a:extLst>
              <a:ext uri="{FF2B5EF4-FFF2-40B4-BE49-F238E27FC236}">
                <a16:creationId xmlns:a16="http://schemas.microsoft.com/office/drawing/2014/main" id="{93C1DF94-6383-3F10-93B6-F0E0D1CBD0AE}"/>
              </a:ext>
            </a:extLst>
          </p:cNvPr>
          <p:cNvCxnSpPr>
            <a:cxnSpLocks/>
          </p:cNvCxnSpPr>
          <p:nvPr/>
        </p:nvCxnSpPr>
        <p:spPr>
          <a:xfrm>
            <a:off x="856335" y="3773696"/>
            <a:ext cx="1759423" cy="7767"/>
          </a:xfrm>
          <a:prstGeom prst="line">
            <a:avLst/>
          </a:prstGeom>
          <a:noFill/>
          <a:ln w="19050" cap="flat" cmpd="sng" algn="ctr">
            <a:solidFill>
              <a:srgbClr val="10426A"/>
            </a:solidFill>
            <a:prstDash val="lgDash"/>
            <a:miter lim="800000"/>
          </a:ln>
          <a:effectLst/>
        </p:spPr>
      </p:cxnSp>
      <p:sp>
        <p:nvSpPr>
          <p:cNvPr id="79" name="TextBox 78">
            <a:extLst>
              <a:ext uri="{FF2B5EF4-FFF2-40B4-BE49-F238E27FC236}">
                <a16:creationId xmlns:a16="http://schemas.microsoft.com/office/drawing/2014/main" id="{6ECA0D87-4A7F-A29B-791E-AE7F238E8224}"/>
              </a:ext>
            </a:extLst>
          </p:cNvPr>
          <p:cNvSpPr txBox="1"/>
          <p:nvPr/>
        </p:nvSpPr>
        <p:spPr>
          <a:xfrm>
            <a:off x="324351" y="3543498"/>
            <a:ext cx="583901" cy="369332"/>
          </a:xfrm>
          <a:prstGeom prst="rect">
            <a:avLst/>
          </a:prstGeom>
          <a:noFill/>
        </p:spPr>
        <p:txBody>
          <a:bodyPr wrap="square" rtlCol="0">
            <a:spAutoFit/>
          </a:bodyPr>
          <a:lstStyle/>
          <a:p>
            <a:pPr algn="ctr"/>
            <a:r>
              <a:rPr lang="en-US" i="1">
                <a:solidFill>
                  <a:srgbClr val="10426A"/>
                </a:solidFill>
                <a:latin typeface="Times New Roman" panose="02020603050405020304" pitchFamily="18" charset="0"/>
                <a:cs typeface="Times New Roman" panose="02020603050405020304" pitchFamily="18" charset="0"/>
              </a:rPr>
              <a:t>AC</a:t>
            </a:r>
            <a:r>
              <a:rPr lang="en-US" i="1" baseline="-25000">
                <a:solidFill>
                  <a:srgbClr val="10426A"/>
                </a:solidFill>
                <a:latin typeface="Times New Roman" panose="02020603050405020304" pitchFamily="18" charset="0"/>
                <a:cs typeface="Times New Roman" panose="02020603050405020304" pitchFamily="18" charset="0"/>
              </a:rPr>
              <a:t>1</a:t>
            </a:r>
          </a:p>
        </p:txBody>
      </p:sp>
      <p:sp>
        <p:nvSpPr>
          <p:cNvPr id="80" name="TextBox 79">
            <a:extLst>
              <a:ext uri="{FF2B5EF4-FFF2-40B4-BE49-F238E27FC236}">
                <a16:creationId xmlns:a16="http://schemas.microsoft.com/office/drawing/2014/main" id="{E8667129-C3D6-733B-E1D7-E000D2A5E675}"/>
              </a:ext>
            </a:extLst>
          </p:cNvPr>
          <p:cNvSpPr txBox="1"/>
          <p:nvPr/>
        </p:nvSpPr>
        <p:spPr>
          <a:xfrm>
            <a:off x="685557" y="1572305"/>
            <a:ext cx="4842608" cy="461665"/>
          </a:xfrm>
          <a:prstGeom prst="rect">
            <a:avLst/>
          </a:prstGeom>
          <a:noFill/>
        </p:spPr>
        <p:txBody>
          <a:bodyPr wrap="none" rtlCol="0">
            <a:spAutoFit/>
          </a:bodyPr>
          <a:lstStyle/>
          <a:p>
            <a:r>
              <a:rPr lang="en-US" sz="2400" b="1" dirty="0">
                <a:solidFill>
                  <a:srgbClr val="10426A"/>
                </a:solidFill>
                <a:cs typeface="Arial" panose="020B0604020202020204" pitchFamily="34" charset="0"/>
              </a:rPr>
              <a:t>Regulated Utility, (FC dominant)</a:t>
            </a:r>
          </a:p>
        </p:txBody>
      </p:sp>
      <p:sp>
        <p:nvSpPr>
          <p:cNvPr id="81" name="TextBox 80">
            <a:extLst>
              <a:ext uri="{FF2B5EF4-FFF2-40B4-BE49-F238E27FC236}">
                <a16:creationId xmlns:a16="http://schemas.microsoft.com/office/drawing/2014/main" id="{A49B161D-F874-9650-6E3F-66EDC41813F1}"/>
              </a:ext>
            </a:extLst>
          </p:cNvPr>
          <p:cNvSpPr txBox="1"/>
          <p:nvPr/>
        </p:nvSpPr>
        <p:spPr>
          <a:xfrm>
            <a:off x="10655112" y="6510675"/>
            <a:ext cx="1125629" cy="276999"/>
          </a:xfrm>
          <a:prstGeom prst="rect">
            <a:avLst/>
          </a:prstGeom>
          <a:solidFill>
            <a:srgbClr val="FFFFFF"/>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 </a:t>
            </a:r>
            <a:r>
              <a:rPr kumimoji="0" lang="en-US" sz="1200" b="0" i="0" u="none" strike="noStrike" kern="0" cap="none" spc="0" normalizeH="0" baseline="0" noProof="0" dirty="0">
                <a:ln>
                  <a:noFill/>
                </a:ln>
                <a:solidFill>
                  <a:srgbClr val="10426A"/>
                </a:solidFill>
                <a:effectLst/>
                <a:uLnTx/>
                <a:uFillTx/>
                <a:latin typeface="Calibri" panose="020F0502020204030204"/>
              </a:rPr>
              <a:t>(Viscusi 2005)</a:t>
            </a:r>
            <a:endParaRPr kumimoji="0" lang="en-US" sz="12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sp>
        <p:nvSpPr>
          <p:cNvPr id="82" name="TextBox 81">
            <a:extLst>
              <a:ext uri="{FF2B5EF4-FFF2-40B4-BE49-F238E27FC236}">
                <a16:creationId xmlns:a16="http://schemas.microsoft.com/office/drawing/2014/main" id="{56056A32-7305-50ED-F64B-D3B2C253A914}"/>
              </a:ext>
            </a:extLst>
          </p:cNvPr>
          <p:cNvSpPr txBox="1"/>
          <p:nvPr/>
        </p:nvSpPr>
        <p:spPr>
          <a:xfrm>
            <a:off x="2495624" y="5041991"/>
            <a:ext cx="603422" cy="369332"/>
          </a:xfrm>
          <a:prstGeom prst="rect">
            <a:avLst/>
          </a:prstGeom>
          <a:noFill/>
        </p:spPr>
        <p:txBody>
          <a:bodyPr wrap="square" rtlCol="0">
            <a:spAutoFit/>
          </a:bodyPr>
          <a:lstStyle/>
          <a:p>
            <a:r>
              <a:rPr lang="en-US" i="1">
                <a:solidFill>
                  <a:srgbClr val="10426A"/>
                </a:solidFill>
                <a:latin typeface="Times New Roman" panose="02020603050405020304" pitchFamily="18" charset="0"/>
                <a:cs typeface="Times New Roman" panose="02020603050405020304" pitchFamily="18" charset="0"/>
              </a:rPr>
              <a:t>Q</a:t>
            </a:r>
            <a:r>
              <a:rPr lang="en-US" i="1" baseline="-25000">
                <a:solidFill>
                  <a:srgbClr val="10426A"/>
                </a:solidFill>
                <a:latin typeface="Times New Roman" panose="02020603050405020304" pitchFamily="18" charset="0"/>
                <a:cs typeface="Times New Roman" panose="02020603050405020304" pitchFamily="18" charset="0"/>
              </a:rPr>
              <a:t>1</a:t>
            </a:r>
          </a:p>
        </p:txBody>
      </p:sp>
      <p:cxnSp>
        <p:nvCxnSpPr>
          <p:cNvPr id="83" name="Straight Connector 82">
            <a:extLst>
              <a:ext uri="{FF2B5EF4-FFF2-40B4-BE49-F238E27FC236}">
                <a16:creationId xmlns:a16="http://schemas.microsoft.com/office/drawing/2014/main" id="{59A8453C-8D1F-ECD2-A625-2BBC63705E80}"/>
              </a:ext>
            </a:extLst>
          </p:cNvPr>
          <p:cNvCxnSpPr>
            <a:cxnSpLocks/>
          </p:cNvCxnSpPr>
          <p:nvPr/>
        </p:nvCxnSpPr>
        <p:spPr>
          <a:xfrm>
            <a:off x="866581" y="4101148"/>
            <a:ext cx="2893764" cy="0"/>
          </a:xfrm>
          <a:prstGeom prst="line">
            <a:avLst/>
          </a:prstGeom>
          <a:noFill/>
          <a:ln w="19050" cap="flat" cmpd="sng" algn="ctr">
            <a:solidFill>
              <a:srgbClr val="10426A"/>
            </a:solidFill>
            <a:prstDash val="lgDash"/>
            <a:miter lim="800000"/>
          </a:ln>
          <a:effectLst/>
        </p:spPr>
      </p:cxnSp>
      <p:sp>
        <p:nvSpPr>
          <p:cNvPr id="84" name="TextBox 83">
            <a:extLst>
              <a:ext uri="{FF2B5EF4-FFF2-40B4-BE49-F238E27FC236}">
                <a16:creationId xmlns:a16="http://schemas.microsoft.com/office/drawing/2014/main" id="{FA7F5FD6-2DE6-5922-0238-DE28DB48D7C2}"/>
              </a:ext>
            </a:extLst>
          </p:cNvPr>
          <p:cNvSpPr txBox="1"/>
          <p:nvPr/>
        </p:nvSpPr>
        <p:spPr>
          <a:xfrm>
            <a:off x="485228" y="3889728"/>
            <a:ext cx="598461" cy="369332"/>
          </a:xfrm>
          <a:prstGeom prst="rect">
            <a:avLst/>
          </a:prstGeom>
          <a:noFill/>
        </p:spPr>
        <p:txBody>
          <a:bodyPr wrap="square" rtlCol="0">
            <a:spAutoFit/>
          </a:bodyPr>
          <a:lstStyle/>
          <a:p>
            <a:r>
              <a:rPr lang="en-US" i="1">
                <a:solidFill>
                  <a:srgbClr val="10426A"/>
                </a:solidFill>
                <a:latin typeface="Times New Roman" panose="02020603050405020304" pitchFamily="18" charset="0"/>
                <a:cs typeface="Times New Roman" panose="02020603050405020304" pitchFamily="18" charset="0"/>
              </a:rPr>
              <a:t>P</a:t>
            </a:r>
            <a:r>
              <a:rPr lang="en-US" i="1" baseline="-25000">
                <a:solidFill>
                  <a:srgbClr val="10426A"/>
                </a:solidFill>
                <a:latin typeface="Times New Roman" panose="02020603050405020304" pitchFamily="18" charset="0"/>
                <a:cs typeface="Times New Roman" panose="02020603050405020304" pitchFamily="18" charset="0"/>
              </a:rPr>
              <a:t>2</a:t>
            </a:r>
          </a:p>
        </p:txBody>
      </p:sp>
      <p:sp>
        <p:nvSpPr>
          <p:cNvPr id="85" name="TextBox 84">
            <a:extLst>
              <a:ext uri="{FF2B5EF4-FFF2-40B4-BE49-F238E27FC236}">
                <a16:creationId xmlns:a16="http://schemas.microsoft.com/office/drawing/2014/main" id="{1CD3CA68-509A-AAC8-03D0-C48A583CA353}"/>
              </a:ext>
            </a:extLst>
          </p:cNvPr>
          <p:cNvSpPr txBox="1"/>
          <p:nvPr/>
        </p:nvSpPr>
        <p:spPr>
          <a:xfrm>
            <a:off x="3678730" y="2757998"/>
            <a:ext cx="1812226" cy="523220"/>
          </a:xfrm>
          <a:prstGeom prst="rect">
            <a:avLst/>
          </a:prstGeom>
          <a:noFill/>
          <a:ln w="38100">
            <a:solidFill>
              <a:srgbClr val="00B050"/>
            </a:solidFill>
          </a:ln>
        </p:spPr>
        <p:txBody>
          <a:bodyPr wrap="none" rtlCol="0">
            <a:spAutoFit/>
          </a:bodyPr>
          <a:lstStyle/>
          <a:p>
            <a:pPr algn="ctr"/>
            <a:r>
              <a:rPr lang="en-US" sz="2800" dirty="0">
                <a:solidFill>
                  <a:srgbClr val="00B050"/>
                </a:solidFill>
                <a:latin typeface="Calibri" panose="020F0502020204030204"/>
              </a:rPr>
              <a:t>Break-even</a:t>
            </a:r>
          </a:p>
        </p:txBody>
      </p:sp>
      <p:cxnSp>
        <p:nvCxnSpPr>
          <p:cNvPr id="86" name="Straight Connector 85">
            <a:extLst>
              <a:ext uri="{FF2B5EF4-FFF2-40B4-BE49-F238E27FC236}">
                <a16:creationId xmlns:a16="http://schemas.microsoft.com/office/drawing/2014/main" id="{00BC7C36-60D9-FC3D-DBB6-CD3E28CE3C26}"/>
              </a:ext>
            </a:extLst>
          </p:cNvPr>
          <p:cNvCxnSpPr>
            <a:cxnSpLocks/>
            <a:stCxn id="85" idx="2"/>
          </p:cNvCxnSpPr>
          <p:nvPr/>
        </p:nvCxnSpPr>
        <p:spPr>
          <a:xfrm flipH="1">
            <a:off x="3795673" y="3281218"/>
            <a:ext cx="789170" cy="795503"/>
          </a:xfrm>
          <a:prstGeom prst="line">
            <a:avLst/>
          </a:prstGeom>
          <a:noFill/>
          <a:ln w="38100" cap="flat" cmpd="sng" algn="ctr">
            <a:solidFill>
              <a:srgbClr val="00B050"/>
            </a:solidFill>
            <a:prstDash val="solid"/>
            <a:miter lim="800000"/>
          </a:ln>
          <a:effectLst/>
        </p:spPr>
      </p:cxnSp>
      <p:sp>
        <p:nvSpPr>
          <p:cNvPr id="87" name="Slide Number Placeholder 22">
            <a:extLst>
              <a:ext uri="{FF2B5EF4-FFF2-40B4-BE49-F238E27FC236}">
                <a16:creationId xmlns:a16="http://schemas.microsoft.com/office/drawing/2014/main" id="{2379882F-7CC4-EDE8-9E07-E8E809663DC3}"/>
              </a:ext>
            </a:extLst>
          </p:cNvPr>
          <p:cNvSpPr txBox="1">
            <a:spLocks/>
          </p:cNvSpPr>
          <p:nvPr/>
        </p:nvSpPr>
        <p:spPr>
          <a:xfrm>
            <a:off x="8610600" y="618085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556C66-DA64-447C-917D-02912B40B4F1}" type="slidenum">
              <a:rPr lang="en-US" smtClean="0">
                <a:solidFill>
                  <a:srgbClr val="10426A">
                    <a:tint val="75000"/>
                  </a:srgbClr>
                </a:solidFill>
                <a:latin typeface="Calibri" panose="020F0502020204030204"/>
              </a:rPr>
              <a:pPr/>
              <a:t>14</a:t>
            </a:fld>
            <a:endParaRPr lang="en-US">
              <a:solidFill>
                <a:srgbClr val="10426A">
                  <a:tint val="75000"/>
                </a:srgbClr>
              </a:solidFill>
              <a:latin typeface="Calibri" panose="020F0502020204030204"/>
            </a:endParaRPr>
          </a:p>
        </p:txBody>
      </p:sp>
      <p:sp>
        <p:nvSpPr>
          <p:cNvPr id="88" name="Rectangle 87">
            <a:extLst>
              <a:ext uri="{FF2B5EF4-FFF2-40B4-BE49-F238E27FC236}">
                <a16:creationId xmlns:a16="http://schemas.microsoft.com/office/drawing/2014/main" id="{9E886648-4C64-C34A-934A-6220AFB43710}"/>
              </a:ext>
            </a:extLst>
          </p:cNvPr>
          <p:cNvSpPr/>
          <p:nvPr/>
        </p:nvSpPr>
        <p:spPr>
          <a:xfrm>
            <a:off x="6564227" y="3472549"/>
            <a:ext cx="2697676" cy="810641"/>
          </a:xfrm>
          <a:prstGeom prst="rect">
            <a:avLst/>
          </a:prstGeom>
          <a:solidFill>
            <a:srgbClr val="00B050">
              <a:alpha val="21000"/>
            </a:srgbClr>
          </a:solidFill>
          <a:ln w="12700" cap="flat" cmpd="sng" algn="ctr">
            <a:solidFill>
              <a:srgbClr val="7AC044">
                <a:shade val="5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10426A"/>
                </a:solidFill>
                <a:effectLst/>
                <a:uLnTx/>
                <a:uFillTx/>
                <a:latin typeface="Times New Roman" panose="02020603050405020304" pitchFamily="18" charset="0"/>
                <a:ea typeface="+mn-ea"/>
                <a:cs typeface="Times New Roman" panose="02020603050405020304" pitchFamily="18" charset="0"/>
              </a:rPr>
              <a:t>     </a:t>
            </a:r>
            <a:r>
              <a:rPr kumimoji="0" lang="en-US" sz="1800" b="1" i="1" u="none" strike="noStrike" kern="0" cap="none" spc="0" normalizeH="0" baseline="0" noProof="0">
                <a:ln>
                  <a:noFill/>
                </a:ln>
                <a:solidFill>
                  <a:srgbClr val="10426A"/>
                </a:solidFill>
                <a:effectLst/>
                <a:uLnTx/>
                <a:uFillTx/>
                <a:latin typeface="Times New Roman" panose="02020603050405020304" pitchFamily="18" charset="0"/>
                <a:ea typeface="+mn-ea"/>
                <a:cs typeface="Times New Roman" panose="02020603050405020304" pitchFamily="18" charset="0"/>
              </a:rPr>
              <a:t>Profits</a:t>
            </a:r>
          </a:p>
        </p:txBody>
      </p:sp>
      <p:cxnSp>
        <p:nvCxnSpPr>
          <p:cNvPr id="89" name="Straight Connector 88">
            <a:extLst>
              <a:ext uri="{FF2B5EF4-FFF2-40B4-BE49-F238E27FC236}">
                <a16:creationId xmlns:a16="http://schemas.microsoft.com/office/drawing/2014/main" id="{5336F390-E776-8267-D40C-D23B1141809D}"/>
              </a:ext>
            </a:extLst>
          </p:cNvPr>
          <p:cNvCxnSpPr/>
          <p:nvPr/>
        </p:nvCxnSpPr>
        <p:spPr>
          <a:xfrm>
            <a:off x="6564229" y="2374496"/>
            <a:ext cx="0" cy="2874551"/>
          </a:xfrm>
          <a:prstGeom prst="line">
            <a:avLst/>
          </a:prstGeom>
          <a:noFill/>
          <a:ln w="19050" cap="flat" cmpd="sng" algn="ctr">
            <a:solidFill>
              <a:srgbClr val="10426A"/>
            </a:solidFill>
            <a:prstDash val="solid"/>
            <a:miter lim="800000"/>
          </a:ln>
          <a:effectLst/>
        </p:spPr>
      </p:cxnSp>
      <p:cxnSp>
        <p:nvCxnSpPr>
          <p:cNvPr id="90" name="Straight Connector 89">
            <a:extLst>
              <a:ext uri="{FF2B5EF4-FFF2-40B4-BE49-F238E27FC236}">
                <a16:creationId xmlns:a16="http://schemas.microsoft.com/office/drawing/2014/main" id="{E9657A16-1136-F420-BC07-7E334D63B998}"/>
              </a:ext>
            </a:extLst>
          </p:cNvPr>
          <p:cNvCxnSpPr>
            <a:cxnSpLocks/>
          </p:cNvCxnSpPr>
          <p:nvPr/>
        </p:nvCxnSpPr>
        <p:spPr>
          <a:xfrm flipH="1">
            <a:off x="6383203" y="5071761"/>
            <a:ext cx="4968975" cy="0"/>
          </a:xfrm>
          <a:prstGeom prst="line">
            <a:avLst/>
          </a:prstGeom>
          <a:noFill/>
          <a:ln w="19050" cap="flat" cmpd="sng" algn="ctr">
            <a:solidFill>
              <a:srgbClr val="10426A"/>
            </a:solidFill>
            <a:prstDash val="solid"/>
            <a:miter lim="800000"/>
          </a:ln>
          <a:effectLst/>
        </p:spPr>
      </p:cxnSp>
      <p:cxnSp>
        <p:nvCxnSpPr>
          <p:cNvPr id="91" name="Straight Connector 90">
            <a:extLst>
              <a:ext uri="{FF2B5EF4-FFF2-40B4-BE49-F238E27FC236}">
                <a16:creationId xmlns:a16="http://schemas.microsoft.com/office/drawing/2014/main" id="{A4B1E21D-94A7-6722-F592-37C80B1D0DB4}"/>
              </a:ext>
            </a:extLst>
          </p:cNvPr>
          <p:cNvCxnSpPr>
            <a:cxnSpLocks/>
          </p:cNvCxnSpPr>
          <p:nvPr/>
        </p:nvCxnSpPr>
        <p:spPr>
          <a:xfrm flipH="1" flipV="1">
            <a:off x="7456001" y="2335693"/>
            <a:ext cx="3646095" cy="2372678"/>
          </a:xfrm>
          <a:prstGeom prst="line">
            <a:avLst/>
          </a:prstGeom>
          <a:noFill/>
          <a:ln w="19050" cap="flat" cmpd="sng" algn="ctr">
            <a:solidFill>
              <a:srgbClr val="10426A"/>
            </a:solidFill>
            <a:prstDash val="solid"/>
            <a:miter lim="800000"/>
          </a:ln>
          <a:effectLst/>
        </p:spPr>
      </p:cxnSp>
      <p:cxnSp>
        <p:nvCxnSpPr>
          <p:cNvPr id="92" name="Straight Connector 91">
            <a:extLst>
              <a:ext uri="{FF2B5EF4-FFF2-40B4-BE49-F238E27FC236}">
                <a16:creationId xmlns:a16="http://schemas.microsoft.com/office/drawing/2014/main" id="{649216F0-BAF1-31A6-ABD9-1E8555C16354}"/>
              </a:ext>
            </a:extLst>
          </p:cNvPr>
          <p:cNvCxnSpPr>
            <a:cxnSpLocks/>
          </p:cNvCxnSpPr>
          <p:nvPr/>
        </p:nvCxnSpPr>
        <p:spPr>
          <a:xfrm flipH="1" flipV="1">
            <a:off x="7235809" y="2418345"/>
            <a:ext cx="1726450" cy="3413255"/>
          </a:xfrm>
          <a:prstGeom prst="line">
            <a:avLst/>
          </a:prstGeom>
          <a:noFill/>
          <a:ln w="19050" cap="flat" cmpd="sng" algn="ctr">
            <a:solidFill>
              <a:srgbClr val="10426A"/>
            </a:solidFill>
            <a:prstDash val="solid"/>
            <a:miter lim="800000"/>
          </a:ln>
          <a:effectLst/>
        </p:spPr>
      </p:cxnSp>
      <p:sp>
        <p:nvSpPr>
          <p:cNvPr id="93" name="TextBox 92">
            <a:extLst>
              <a:ext uri="{FF2B5EF4-FFF2-40B4-BE49-F238E27FC236}">
                <a16:creationId xmlns:a16="http://schemas.microsoft.com/office/drawing/2014/main" id="{B7689FD7-FCD8-B60D-B693-F35F0448BC92}"/>
              </a:ext>
            </a:extLst>
          </p:cNvPr>
          <p:cNvSpPr txBox="1"/>
          <p:nvPr/>
        </p:nvSpPr>
        <p:spPr>
          <a:xfrm flipH="1">
            <a:off x="10908398" y="4283190"/>
            <a:ext cx="309529" cy="369332"/>
          </a:xfrm>
          <a:prstGeom prst="rect">
            <a:avLst/>
          </a:prstGeom>
          <a:noFill/>
        </p:spPr>
        <p:txBody>
          <a:bodyPr wrap="square" rtlCol="0">
            <a:spAutoFit/>
          </a:bodyPr>
          <a:lstStyle/>
          <a:p>
            <a:pPr algn="ctr"/>
            <a:r>
              <a:rPr lang="en-US" i="1">
                <a:solidFill>
                  <a:srgbClr val="10426A"/>
                </a:solidFill>
                <a:latin typeface="Times New Roman" panose="02020603050405020304" pitchFamily="18" charset="0"/>
                <a:cs typeface="Times New Roman" panose="02020603050405020304" pitchFamily="18" charset="0"/>
              </a:rPr>
              <a:t>D</a:t>
            </a:r>
          </a:p>
        </p:txBody>
      </p:sp>
      <p:sp>
        <p:nvSpPr>
          <p:cNvPr id="94" name="TextBox 93">
            <a:extLst>
              <a:ext uri="{FF2B5EF4-FFF2-40B4-BE49-F238E27FC236}">
                <a16:creationId xmlns:a16="http://schemas.microsoft.com/office/drawing/2014/main" id="{08B9DCA8-1415-7A6E-7972-85D21BD3915F}"/>
              </a:ext>
            </a:extLst>
          </p:cNvPr>
          <p:cNvSpPr txBox="1"/>
          <p:nvPr/>
        </p:nvSpPr>
        <p:spPr>
          <a:xfrm flipH="1">
            <a:off x="8883109" y="5544920"/>
            <a:ext cx="566436" cy="369332"/>
          </a:xfrm>
          <a:prstGeom prst="rect">
            <a:avLst/>
          </a:prstGeom>
          <a:noFill/>
        </p:spPr>
        <p:txBody>
          <a:bodyPr wrap="square" rtlCol="0">
            <a:spAutoFit/>
          </a:bodyPr>
          <a:lstStyle/>
          <a:p>
            <a:pPr algn="ctr"/>
            <a:r>
              <a:rPr lang="en-US" i="1">
                <a:solidFill>
                  <a:srgbClr val="10426A"/>
                </a:solidFill>
                <a:latin typeface="Times New Roman" panose="02020603050405020304" pitchFamily="18" charset="0"/>
                <a:cs typeface="Times New Roman" panose="02020603050405020304" pitchFamily="18" charset="0"/>
              </a:rPr>
              <a:t>MR</a:t>
            </a:r>
          </a:p>
        </p:txBody>
      </p:sp>
      <p:sp>
        <p:nvSpPr>
          <p:cNvPr id="95" name="TextBox 94">
            <a:extLst>
              <a:ext uri="{FF2B5EF4-FFF2-40B4-BE49-F238E27FC236}">
                <a16:creationId xmlns:a16="http://schemas.microsoft.com/office/drawing/2014/main" id="{06E319D4-05B6-FE6D-1AE6-68F0B91B42C8}"/>
              </a:ext>
            </a:extLst>
          </p:cNvPr>
          <p:cNvSpPr txBox="1"/>
          <p:nvPr/>
        </p:nvSpPr>
        <p:spPr>
          <a:xfrm flipH="1">
            <a:off x="10508369" y="3110201"/>
            <a:ext cx="530720" cy="369332"/>
          </a:xfrm>
          <a:prstGeom prst="rect">
            <a:avLst/>
          </a:prstGeom>
          <a:noFill/>
        </p:spPr>
        <p:txBody>
          <a:bodyPr wrap="square" rtlCol="0">
            <a:spAutoFit/>
          </a:bodyPr>
          <a:lstStyle/>
          <a:p>
            <a:pPr algn="ctr"/>
            <a:r>
              <a:rPr lang="en-US" i="1">
                <a:solidFill>
                  <a:srgbClr val="10426A"/>
                </a:solidFill>
                <a:latin typeface="Times New Roman" panose="02020603050405020304" pitchFamily="18" charset="0"/>
                <a:cs typeface="Times New Roman" panose="02020603050405020304" pitchFamily="18" charset="0"/>
              </a:rPr>
              <a:t>AC</a:t>
            </a:r>
          </a:p>
        </p:txBody>
      </p:sp>
      <p:sp>
        <p:nvSpPr>
          <p:cNvPr id="96" name="TextBox 95">
            <a:extLst>
              <a:ext uri="{FF2B5EF4-FFF2-40B4-BE49-F238E27FC236}">
                <a16:creationId xmlns:a16="http://schemas.microsoft.com/office/drawing/2014/main" id="{FE625D32-2B13-92A7-EA5C-FC03D0C53004}"/>
              </a:ext>
            </a:extLst>
          </p:cNvPr>
          <p:cNvSpPr txBox="1"/>
          <p:nvPr/>
        </p:nvSpPr>
        <p:spPr>
          <a:xfrm flipH="1">
            <a:off x="9319428" y="2729738"/>
            <a:ext cx="566436" cy="369332"/>
          </a:xfrm>
          <a:prstGeom prst="rect">
            <a:avLst/>
          </a:prstGeom>
          <a:noFill/>
        </p:spPr>
        <p:txBody>
          <a:bodyPr wrap="square" rtlCol="0">
            <a:spAutoFit/>
          </a:bodyPr>
          <a:lstStyle/>
          <a:p>
            <a:pPr algn="ctr"/>
            <a:r>
              <a:rPr lang="en-US" i="1">
                <a:solidFill>
                  <a:srgbClr val="10426A"/>
                </a:solidFill>
                <a:latin typeface="Times New Roman" panose="02020603050405020304" pitchFamily="18" charset="0"/>
                <a:cs typeface="Times New Roman" panose="02020603050405020304" pitchFamily="18" charset="0"/>
              </a:rPr>
              <a:t>MC</a:t>
            </a:r>
          </a:p>
        </p:txBody>
      </p:sp>
      <p:sp>
        <p:nvSpPr>
          <p:cNvPr id="97" name="TextBox 96">
            <a:extLst>
              <a:ext uri="{FF2B5EF4-FFF2-40B4-BE49-F238E27FC236}">
                <a16:creationId xmlns:a16="http://schemas.microsoft.com/office/drawing/2014/main" id="{2C625754-9757-1C2F-412D-D89143803420}"/>
              </a:ext>
            </a:extLst>
          </p:cNvPr>
          <p:cNvSpPr txBox="1"/>
          <p:nvPr/>
        </p:nvSpPr>
        <p:spPr>
          <a:xfrm>
            <a:off x="8943288" y="5034840"/>
            <a:ext cx="603422" cy="369332"/>
          </a:xfrm>
          <a:prstGeom prst="rect">
            <a:avLst/>
          </a:prstGeom>
          <a:noFill/>
        </p:spPr>
        <p:txBody>
          <a:bodyPr wrap="square" rtlCol="0">
            <a:spAutoFit/>
          </a:bodyPr>
          <a:lstStyle/>
          <a:p>
            <a:r>
              <a:rPr lang="en-US" i="1">
                <a:solidFill>
                  <a:srgbClr val="10426A"/>
                </a:solidFill>
                <a:latin typeface="Times New Roman" panose="02020603050405020304" pitchFamily="18" charset="0"/>
                <a:cs typeface="Times New Roman" panose="02020603050405020304" pitchFamily="18" charset="0"/>
              </a:rPr>
              <a:t>Q</a:t>
            </a:r>
            <a:r>
              <a:rPr lang="en-US" i="1" baseline="-25000">
                <a:solidFill>
                  <a:srgbClr val="10426A"/>
                </a:solidFill>
                <a:latin typeface="Times New Roman" panose="02020603050405020304" pitchFamily="18" charset="0"/>
                <a:cs typeface="Times New Roman" panose="02020603050405020304" pitchFamily="18" charset="0"/>
              </a:rPr>
              <a:t>2</a:t>
            </a:r>
          </a:p>
        </p:txBody>
      </p:sp>
      <p:cxnSp>
        <p:nvCxnSpPr>
          <p:cNvPr id="98" name="Straight Connector 97">
            <a:extLst>
              <a:ext uri="{FF2B5EF4-FFF2-40B4-BE49-F238E27FC236}">
                <a16:creationId xmlns:a16="http://schemas.microsoft.com/office/drawing/2014/main" id="{01258A12-085E-08DD-99F2-F992C28FEE81}"/>
              </a:ext>
            </a:extLst>
          </p:cNvPr>
          <p:cNvCxnSpPr>
            <a:cxnSpLocks/>
            <a:stCxn id="97" idx="0"/>
          </p:cNvCxnSpPr>
          <p:nvPr/>
        </p:nvCxnSpPr>
        <p:spPr>
          <a:xfrm flipH="1" flipV="1">
            <a:off x="9230989" y="3562696"/>
            <a:ext cx="14010" cy="1472144"/>
          </a:xfrm>
          <a:prstGeom prst="line">
            <a:avLst/>
          </a:prstGeom>
          <a:noFill/>
          <a:ln w="19050" cap="flat" cmpd="sng" algn="ctr">
            <a:solidFill>
              <a:srgbClr val="10426A"/>
            </a:solidFill>
            <a:prstDash val="lgDash"/>
            <a:miter lim="800000"/>
          </a:ln>
          <a:effectLst/>
        </p:spPr>
      </p:cxnSp>
      <p:sp>
        <p:nvSpPr>
          <p:cNvPr id="99" name="TextBox 98">
            <a:extLst>
              <a:ext uri="{FF2B5EF4-FFF2-40B4-BE49-F238E27FC236}">
                <a16:creationId xmlns:a16="http://schemas.microsoft.com/office/drawing/2014/main" id="{721AE05E-1B1B-8AE8-158B-3BB8B5DCF01A}"/>
              </a:ext>
            </a:extLst>
          </p:cNvPr>
          <p:cNvSpPr txBox="1"/>
          <p:nvPr/>
        </p:nvSpPr>
        <p:spPr>
          <a:xfrm>
            <a:off x="6185801" y="3267900"/>
            <a:ext cx="443889" cy="369332"/>
          </a:xfrm>
          <a:prstGeom prst="rect">
            <a:avLst/>
          </a:prstGeom>
          <a:noFill/>
        </p:spPr>
        <p:txBody>
          <a:bodyPr wrap="square" rtlCol="0">
            <a:spAutoFit/>
          </a:bodyPr>
          <a:lstStyle/>
          <a:p>
            <a:pPr algn="ctr"/>
            <a:r>
              <a:rPr lang="en-US" i="1">
                <a:solidFill>
                  <a:srgbClr val="10426A"/>
                </a:solidFill>
                <a:latin typeface="Times New Roman" panose="02020603050405020304" pitchFamily="18" charset="0"/>
                <a:cs typeface="Times New Roman" panose="02020603050405020304" pitchFamily="18" charset="0"/>
              </a:rPr>
              <a:t>P</a:t>
            </a:r>
            <a:r>
              <a:rPr lang="en-US" i="1" baseline="-25000">
                <a:solidFill>
                  <a:srgbClr val="10426A"/>
                </a:solidFill>
                <a:latin typeface="Times New Roman" panose="02020603050405020304" pitchFamily="18" charset="0"/>
                <a:cs typeface="Times New Roman" panose="02020603050405020304" pitchFamily="18" charset="0"/>
              </a:rPr>
              <a:t>2</a:t>
            </a:r>
          </a:p>
        </p:txBody>
      </p:sp>
      <p:sp>
        <p:nvSpPr>
          <p:cNvPr id="100" name="TextBox 99">
            <a:extLst>
              <a:ext uri="{FF2B5EF4-FFF2-40B4-BE49-F238E27FC236}">
                <a16:creationId xmlns:a16="http://schemas.microsoft.com/office/drawing/2014/main" id="{81CB251B-7857-84CA-4E1C-CB6BE1D526AD}"/>
              </a:ext>
            </a:extLst>
          </p:cNvPr>
          <p:cNvSpPr txBox="1"/>
          <p:nvPr/>
        </p:nvSpPr>
        <p:spPr>
          <a:xfrm>
            <a:off x="6035885" y="4053283"/>
            <a:ext cx="598461" cy="369332"/>
          </a:xfrm>
          <a:prstGeom prst="rect">
            <a:avLst/>
          </a:prstGeom>
          <a:noFill/>
        </p:spPr>
        <p:txBody>
          <a:bodyPr wrap="square" rtlCol="0">
            <a:spAutoFit/>
          </a:bodyPr>
          <a:lstStyle/>
          <a:p>
            <a:r>
              <a:rPr lang="en-US" i="1">
                <a:solidFill>
                  <a:srgbClr val="10426A"/>
                </a:solidFill>
                <a:latin typeface="Times New Roman" panose="02020603050405020304" pitchFamily="18" charset="0"/>
                <a:cs typeface="Times New Roman" panose="02020603050405020304" pitchFamily="18" charset="0"/>
              </a:rPr>
              <a:t>AC</a:t>
            </a:r>
            <a:r>
              <a:rPr lang="en-US" i="1" baseline="-25000">
                <a:solidFill>
                  <a:srgbClr val="10426A"/>
                </a:solidFill>
                <a:latin typeface="Times New Roman" panose="02020603050405020304" pitchFamily="18" charset="0"/>
                <a:cs typeface="Times New Roman" panose="02020603050405020304" pitchFamily="18" charset="0"/>
              </a:rPr>
              <a:t>2</a:t>
            </a:r>
          </a:p>
        </p:txBody>
      </p:sp>
      <p:cxnSp>
        <p:nvCxnSpPr>
          <p:cNvPr id="101" name="Straight Connector 100">
            <a:extLst>
              <a:ext uri="{FF2B5EF4-FFF2-40B4-BE49-F238E27FC236}">
                <a16:creationId xmlns:a16="http://schemas.microsoft.com/office/drawing/2014/main" id="{45CA603F-6217-661A-6B4A-1A26BB949DF8}"/>
              </a:ext>
            </a:extLst>
          </p:cNvPr>
          <p:cNvCxnSpPr>
            <a:cxnSpLocks/>
          </p:cNvCxnSpPr>
          <p:nvPr/>
        </p:nvCxnSpPr>
        <p:spPr>
          <a:xfrm>
            <a:off x="6599738" y="3472550"/>
            <a:ext cx="2574179" cy="26897"/>
          </a:xfrm>
          <a:prstGeom prst="line">
            <a:avLst/>
          </a:prstGeom>
          <a:noFill/>
          <a:ln w="19050" cap="flat" cmpd="sng" algn="ctr">
            <a:solidFill>
              <a:srgbClr val="10426A"/>
            </a:solidFill>
            <a:prstDash val="lgDash"/>
            <a:miter lim="800000"/>
          </a:ln>
          <a:effectLst/>
        </p:spPr>
      </p:cxnSp>
      <p:sp>
        <p:nvSpPr>
          <p:cNvPr id="102" name="Arc 20">
            <a:extLst>
              <a:ext uri="{FF2B5EF4-FFF2-40B4-BE49-F238E27FC236}">
                <a16:creationId xmlns:a16="http://schemas.microsoft.com/office/drawing/2014/main" id="{A8971525-7E1B-0F41-D1A1-359B8BBDD5D0}"/>
              </a:ext>
            </a:extLst>
          </p:cNvPr>
          <p:cNvSpPr>
            <a:spLocks/>
          </p:cNvSpPr>
          <p:nvPr/>
        </p:nvSpPr>
        <p:spPr bwMode="auto">
          <a:xfrm rot="8345504">
            <a:off x="7908701" y="1955271"/>
            <a:ext cx="2662186" cy="2701832"/>
          </a:xfrm>
          <a:custGeom>
            <a:avLst/>
            <a:gdLst>
              <a:gd name="G0" fmla="+- 9467 0 0"/>
              <a:gd name="G1" fmla="+- 21600 0 0"/>
              <a:gd name="G2" fmla="+- 21600 0 0"/>
              <a:gd name="T0" fmla="*/ 0 w 31067"/>
              <a:gd name="T1" fmla="*/ 2185 h 29602"/>
              <a:gd name="T2" fmla="*/ 29530 w 31067"/>
              <a:gd name="T3" fmla="*/ 29602 h 29602"/>
              <a:gd name="T4" fmla="*/ 9467 w 31067"/>
              <a:gd name="T5" fmla="*/ 21600 h 29602"/>
            </a:gdLst>
            <a:ahLst/>
            <a:cxnLst>
              <a:cxn ang="0">
                <a:pos x="T0" y="T1"/>
              </a:cxn>
              <a:cxn ang="0">
                <a:pos x="T2" y="T3"/>
              </a:cxn>
              <a:cxn ang="0">
                <a:pos x="T4" y="T5"/>
              </a:cxn>
            </a:cxnLst>
            <a:rect l="0" t="0" r="r" b="b"/>
            <a:pathLst>
              <a:path w="31067" h="29602" fill="none" extrusionOk="0">
                <a:moveTo>
                  <a:pt x="0" y="2185"/>
                </a:moveTo>
                <a:cubicBezTo>
                  <a:pt x="2948" y="747"/>
                  <a:pt x="6186" y="-1"/>
                  <a:pt x="9467" y="-1"/>
                </a:cubicBezTo>
                <a:cubicBezTo>
                  <a:pt x="21396" y="0"/>
                  <a:pt x="31067" y="9670"/>
                  <a:pt x="31067" y="21600"/>
                </a:cubicBezTo>
                <a:cubicBezTo>
                  <a:pt x="31067" y="24340"/>
                  <a:pt x="30545" y="27056"/>
                  <a:pt x="29530" y="29602"/>
                </a:cubicBezTo>
              </a:path>
              <a:path w="31067" h="29602" stroke="0" extrusionOk="0">
                <a:moveTo>
                  <a:pt x="0" y="2185"/>
                </a:moveTo>
                <a:cubicBezTo>
                  <a:pt x="2948" y="747"/>
                  <a:pt x="6186" y="-1"/>
                  <a:pt x="9467" y="-1"/>
                </a:cubicBezTo>
                <a:cubicBezTo>
                  <a:pt x="21396" y="0"/>
                  <a:pt x="31067" y="9670"/>
                  <a:pt x="31067" y="21600"/>
                </a:cubicBezTo>
                <a:cubicBezTo>
                  <a:pt x="31067" y="24340"/>
                  <a:pt x="30545" y="27056"/>
                  <a:pt x="29530" y="29602"/>
                </a:cubicBezTo>
                <a:lnTo>
                  <a:pt x="9467" y="21600"/>
                </a:lnTo>
                <a:close/>
              </a:path>
            </a:pathLst>
          </a:custGeom>
          <a:noFill/>
          <a:ln w="19050" cap="rnd">
            <a:solidFill>
              <a:srgbClr val="10426A"/>
            </a:solidFill>
            <a:round/>
            <a:headEnd type="none" w="sm" len="sm"/>
            <a:tailEnd type="none" w="sm" len="sm"/>
          </a:ln>
          <a:effectLst/>
        </p:spPr>
        <p:txBody>
          <a:bodyPr wrap="none" anchor="ct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0426A"/>
              </a:solidFill>
              <a:effectLst/>
              <a:uLnTx/>
              <a:uFillTx/>
              <a:latin typeface="Times New Roman" panose="02020603050405020304" pitchFamily="18" charset="0"/>
              <a:cs typeface="Times New Roman" panose="02020603050405020304" pitchFamily="18" charset="0"/>
            </a:endParaRPr>
          </a:p>
        </p:txBody>
      </p:sp>
      <p:sp>
        <p:nvSpPr>
          <p:cNvPr id="103" name="Arc 20">
            <a:extLst>
              <a:ext uri="{FF2B5EF4-FFF2-40B4-BE49-F238E27FC236}">
                <a16:creationId xmlns:a16="http://schemas.microsoft.com/office/drawing/2014/main" id="{0D147019-685C-BC49-7844-CB36B5BA3FC3}"/>
              </a:ext>
            </a:extLst>
          </p:cNvPr>
          <p:cNvSpPr>
            <a:spLocks/>
          </p:cNvSpPr>
          <p:nvPr/>
        </p:nvSpPr>
        <p:spPr bwMode="auto">
          <a:xfrm rot="6512238">
            <a:off x="7462266" y="3300350"/>
            <a:ext cx="2300379" cy="994431"/>
          </a:xfrm>
          <a:custGeom>
            <a:avLst/>
            <a:gdLst>
              <a:gd name="G0" fmla="+- 9467 0 0"/>
              <a:gd name="G1" fmla="+- 21600 0 0"/>
              <a:gd name="G2" fmla="+- 21600 0 0"/>
              <a:gd name="T0" fmla="*/ 0 w 31067"/>
              <a:gd name="T1" fmla="*/ 2185 h 29602"/>
              <a:gd name="T2" fmla="*/ 29530 w 31067"/>
              <a:gd name="T3" fmla="*/ 29602 h 29602"/>
              <a:gd name="T4" fmla="*/ 9467 w 31067"/>
              <a:gd name="T5" fmla="*/ 21600 h 29602"/>
            </a:gdLst>
            <a:ahLst/>
            <a:cxnLst>
              <a:cxn ang="0">
                <a:pos x="T0" y="T1"/>
              </a:cxn>
              <a:cxn ang="0">
                <a:pos x="T2" y="T3"/>
              </a:cxn>
              <a:cxn ang="0">
                <a:pos x="T4" y="T5"/>
              </a:cxn>
            </a:cxnLst>
            <a:rect l="0" t="0" r="r" b="b"/>
            <a:pathLst>
              <a:path w="31067" h="29602" fill="none" extrusionOk="0">
                <a:moveTo>
                  <a:pt x="0" y="2185"/>
                </a:moveTo>
                <a:cubicBezTo>
                  <a:pt x="2948" y="747"/>
                  <a:pt x="6186" y="-1"/>
                  <a:pt x="9467" y="-1"/>
                </a:cubicBezTo>
                <a:cubicBezTo>
                  <a:pt x="21396" y="0"/>
                  <a:pt x="31067" y="9670"/>
                  <a:pt x="31067" y="21600"/>
                </a:cubicBezTo>
                <a:cubicBezTo>
                  <a:pt x="31067" y="24340"/>
                  <a:pt x="30545" y="27056"/>
                  <a:pt x="29530" y="29602"/>
                </a:cubicBezTo>
              </a:path>
              <a:path w="31067" h="29602" stroke="0" extrusionOk="0">
                <a:moveTo>
                  <a:pt x="0" y="2185"/>
                </a:moveTo>
                <a:cubicBezTo>
                  <a:pt x="2948" y="747"/>
                  <a:pt x="6186" y="-1"/>
                  <a:pt x="9467" y="-1"/>
                </a:cubicBezTo>
                <a:cubicBezTo>
                  <a:pt x="21396" y="0"/>
                  <a:pt x="31067" y="9670"/>
                  <a:pt x="31067" y="21600"/>
                </a:cubicBezTo>
                <a:cubicBezTo>
                  <a:pt x="31067" y="24340"/>
                  <a:pt x="30545" y="27056"/>
                  <a:pt x="29530" y="29602"/>
                </a:cubicBezTo>
                <a:lnTo>
                  <a:pt x="9467" y="21600"/>
                </a:lnTo>
                <a:close/>
              </a:path>
            </a:pathLst>
          </a:custGeom>
          <a:noFill/>
          <a:ln w="19050" cap="rnd">
            <a:solidFill>
              <a:srgbClr val="10426A"/>
            </a:solidFill>
            <a:round/>
            <a:headEnd type="none" w="sm" len="sm"/>
            <a:tailEnd type="none" w="sm" len="sm"/>
          </a:ln>
          <a:effectLst/>
        </p:spPr>
        <p:txBody>
          <a:bodyPr wrap="none" anchor="ct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0426A"/>
              </a:solidFill>
              <a:effectLst/>
              <a:uLnTx/>
              <a:uFillTx/>
              <a:latin typeface="Times New Roman" panose="02020603050405020304" pitchFamily="18" charset="0"/>
              <a:cs typeface="Times New Roman" panose="02020603050405020304" pitchFamily="18" charset="0"/>
            </a:endParaRPr>
          </a:p>
        </p:txBody>
      </p:sp>
      <p:cxnSp>
        <p:nvCxnSpPr>
          <p:cNvPr id="104" name="Straight Connector 103">
            <a:extLst>
              <a:ext uri="{FF2B5EF4-FFF2-40B4-BE49-F238E27FC236}">
                <a16:creationId xmlns:a16="http://schemas.microsoft.com/office/drawing/2014/main" id="{976860F7-F806-B582-A886-C02C99E594C2}"/>
              </a:ext>
            </a:extLst>
          </p:cNvPr>
          <p:cNvCxnSpPr>
            <a:cxnSpLocks/>
          </p:cNvCxnSpPr>
          <p:nvPr/>
        </p:nvCxnSpPr>
        <p:spPr>
          <a:xfrm>
            <a:off x="6559739" y="4258309"/>
            <a:ext cx="2650783" cy="43510"/>
          </a:xfrm>
          <a:prstGeom prst="line">
            <a:avLst/>
          </a:prstGeom>
          <a:noFill/>
          <a:ln w="19050" cap="flat" cmpd="sng" algn="ctr">
            <a:solidFill>
              <a:srgbClr val="10426A"/>
            </a:solidFill>
            <a:prstDash val="lgDash"/>
            <a:miter lim="800000"/>
          </a:ln>
          <a:effectLst/>
        </p:spPr>
      </p:cxnSp>
      <p:sp>
        <p:nvSpPr>
          <p:cNvPr id="105" name="TextBox 104">
            <a:extLst>
              <a:ext uri="{FF2B5EF4-FFF2-40B4-BE49-F238E27FC236}">
                <a16:creationId xmlns:a16="http://schemas.microsoft.com/office/drawing/2014/main" id="{6A087A54-CB12-7FA9-D5FD-A81383D8D8CE}"/>
              </a:ext>
            </a:extLst>
          </p:cNvPr>
          <p:cNvSpPr txBox="1"/>
          <p:nvPr/>
        </p:nvSpPr>
        <p:spPr>
          <a:xfrm>
            <a:off x="6135795" y="2259494"/>
            <a:ext cx="453970" cy="307777"/>
          </a:xfrm>
          <a:prstGeom prst="rect">
            <a:avLst/>
          </a:prstGeom>
          <a:noFill/>
        </p:spPr>
        <p:txBody>
          <a:bodyPr wrap="none" rtlCol="0">
            <a:spAutoFit/>
          </a:bodyPr>
          <a:lstStyle/>
          <a:p>
            <a:pPr algn="ctr"/>
            <a:r>
              <a:rPr lang="en-US" sz="1400">
                <a:solidFill>
                  <a:srgbClr val="10426A"/>
                </a:solidFill>
                <a:latin typeface="Times New Roman" panose="02020603050405020304" pitchFamily="18" charset="0"/>
                <a:cs typeface="Times New Roman" panose="02020603050405020304" pitchFamily="18" charset="0"/>
              </a:rPr>
              <a:t>$/Q</a:t>
            </a:r>
          </a:p>
        </p:txBody>
      </p:sp>
      <p:sp>
        <p:nvSpPr>
          <p:cNvPr id="106" name="TextBox 105">
            <a:extLst>
              <a:ext uri="{FF2B5EF4-FFF2-40B4-BE49-F238E27FC236}">
                <a16:creationId xmlns:a16="http://schemas.microsoft.com/office/drawing/2014/main" id="{31389CA6-6C2E-1F13-1DA6-C45848312ABB}"/>
              </a:ext>
            </a:extLst>
          </p:cNvPr>
          <p:cNvSpPr txBox="1"/>
          <p:nvPr/>
        </p:nvSpPr>
        <p:spPr>
          <a:xfrm>
            <a:off x="6335019" y="1565482"/>
            <a:ext cx="5226111" cy="461665"/>
          </a:xfrm>
          <a:prstGeom prst="rect">
            <a:avLst/>
          </a:prstGeom>
          <a:noFill/>
        </p:spPr>
        <p:txBody>
          <a:bodyPr wrap="none" rtlCol="0">
            <a:spAutoFit/>
          </a:bodyPr>
          <a:lstStyle/>
          <a:p>
            <a:r>
              <a:rPr lang="en-US" sz="2400" b="1" dirty="0">
                <a:solidFill>
                  <a:srgbClr val="10426A"/>
                </a:solidFill>
                <a:cs typeface="Arial" panose="020B0604020202020204" pitchFamily="34" charset="0"/>
              </a:rPr>
              <a:t>Liberalized Market,  (VC dominant)</a:t>
            </a:r>
          </a:p>
        </p:txBody>
      </p:sp>
      <p:sp>
        <p:nvSpPr>
          <p:cNvPr id="107" name="Rectangle 106">
            <a:extLst>
              <a:ext uri="{FF2B5EF4-FFF2-40B4-BE49-F238E27FC236}">
                <a16:creationId xmlns:a16="http://schemas.microsoft.com/office/drawing/2014/main" id="{D11C4545-1CE2-BCCF-41D9-45DAD993897D}"/>
              </a:ext>
            </a:extLst>
          </p:cNvPr>
          <p:cNvSpPr/>
          <p:nvPr/>
        </p:nvSpPr>
        <p:spPr>
          <a:xfrm>
            <a:off x="884916" y="4109779"/>
            <a:ext cx="3493683" cy="626922"/>
          </a:xfrm>
          <a:prstGeom prst="rect">
            <a:avLst/>
          </a:prstGeom>
          <a:solidFill>
            <a:srgbClr val="FF0000">
              <a:alpha val="21000"/>
            </a:srgbClr>
          </a:solidFill>
          <a:ln w="12700" cap="flat" cmpd="sng" algn="ctr">
            <a:solidFill>
              <a:srgbClr val="7AC044">
                <a:shade val="5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dirty="0">
                <a:ln>
                  <a:noFill/>
                </a:ln>
                <a:solidFill>
                  <a:srgbClr val="10426A"/>
                </a:solidFill>
                <a:effectLst/>
                <a:uLnTx/>
                <a:uFillTx/>
                <a:latin typeface="Times New Roman" panose="02020603050405020304" pitchFamily="18" charset="0"/>
                <a:ea typeface="+mn-ea"/>
                <a:cs typeface="Times New Roman" panose="02020603050405020304" pitchFamily="18" charset="0"/>
              </a:rPr>
              <a:t>      Losses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dirty="0">
                <a:ln>
                  <a:noFill/>
                </a:ln>
                <a:solidFill>
                  <a:srgbClr val="10426A"/>
                </a:solidFill>
                <a:effectLst/>
                <a:uLnTx/>
                <a:uFillTx/>
                <a:latin typeface="Times New Roman" panose="02020603050405020304" pitchFamily="18" charset="0"/>
                <a:ea typeface="+mn-ea"/>
                <a:cs typeface="Times New Roman" panose="02020603050405020304" pitchFamily="18" charset="0"/>
              </a:rPr>
              <a:t>     (fixed costs, missing money)</a:t>
            </a:r>
          </a:p>
        </p:txBody>
      </p:sp>
      <p:sp>
        <p:nvSpPr>
          <p:cNvPr id="108" name="TextBox 107">
            <a:extLst>
              <a:ext uri="{FF2B5EF4-FFF2-40B4-BE49-F238E27FC236}">
                <a16:creationId xmlns:a16="http://schemas.microsoft.com/office/drawing/2014/main" id="{77033E80-3E9B-28A0-32E7-CD0BF7AFEA21}"/>
              </a:ext>
            </a:extLst>
          </p:cNvPr>
          <p:cNvSpPr txBox="1"/>
          <p:nvPr/>
        </p:nvSpPr>
        <p:spPr>
          <a:xfrm>
            <a:off x="630872" y="1555661"/>
            <a:ext cx="5226111" cy="461665"/>
          </a:xfrm>
          <a:prstGeom prst="rect">
            <a:avLst/>
          </a:prstGeom>
          <a:solidFill>
            <a:srgbClr val="FFFFFF"/>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10426A"/>
                </a:solidFill>
                <a:effectLst/>
                <a:uLnTx/>
                <a:uFillTx/>
                <a:cs typeface="Arial" panose="020B0604020202020204" pitchFamily="34" charset="0"/>
              </a:rPr>
              <a:t>Liberalized Market,  (FC dominant)</a:t>
            </a:r>
          </a:p>
        </p:txBody>
      </p:sp>
      <p:cxnSp>
        <p:nvCxnSpPr>
          <p:cNvPr id="109" name="Straight Connector 108">
            <a:extLst>
              <a:ext uri="{FF2B5EF4-FFF2-40B4-BE49-F238E27FC236}">
                <a16:creationId xmlns:a16="http://schemas.microsoft.com/office/drawing/2014/main" id="{8D474005-B411-B421-0AB0-38EEFE09B963}"/>
              </a:ext>
            </a:extLst>
          </p:cNvPr>
          <p:cNvCxnSpPr>
            <a:cxnSpLocks/>
          </p:cNvCxnSpPr>
          <p:nvPr/>
        </p:nvCxnSpPr>
        <p:spPr>
          <a:xfrm flipV="1">
            <a:off x="4423454" y="4718329"/>
            <a:ext cx="0" cy="480491"/>
          </a:xfrm>
          <a:prstGeom prst="line">
            <a:avLst/>
          </a:prstGeom>
          <a:noFill/>
          <a:ln w="19050" cap="flat" cmpd="sng" algn="ctr">
            <a:solidFill>
              <a:srgbClr val="10426A"/>
            </a:solidFill>
            <a:prstDash val="lgDash"/>
            <a:miter lim="800000"/>
          </a:ln>
          <a:effectLst/>
        </p:spPr>
      </p:cxnSp>
      <p:sp>
        <p:nvSpPr>
          <p:cNvPr id="110" name="TextBox 109">
            <a:extLst>
              <a:ext uri="{FF2B5EF4-FFF2-40B4-BE49-F238E27FC236}">
                <a16:creationId xmlns:a16="http://schemas.microsoft.com/office/drawing/2014/main" id="{C67EFAD4-4CEF-9E20-6649-FCBC4846993F}"/>
              </a:ext>
            </a:extLst>
          </p:cNvPr>
          <p:cNvSpPr txBox="1"/>
          <p:nvPr/>
        </p:nvSpPr>
        <p:spPr>
          <a:xfrm>
            <a:off x="4234248" y="5088114"/>
            <a:ext cx="632924" cy="369332"/>
          </a:xfrm>
          <a:prstGeom prst="rect">
            <a:avLst/>
          </a:prstGeom>
          <a:noFill/>
        </p:spPr>
        <p:txBody>
          <a:bodyPr wrap="square" rtlCol="0">
            <a:spAutoFit/>
          </a:bodyPr>
          <a:lstStyle/>
          <a:p>
            <a:r>
              <a:rPr lang="en-US" i="1" dirty="0">
                <a:solidFill>
                  <a:srgbClr val="10426A"/>
                </a:solidFill>
                <a:latin typeface="Times New Roman" panose="02020603050405020304" pitchFamily="18" charset="0"/>
                <a:cs typeface="Times New Roman" panose="02020603050405020304" pitchFamily="18" charset="0"/>
              </a:rPr>
              <a:t>Q3</a:t>
            </a:r>
            <a:endParaRPr lang="en-US" i="1" baseline="-25000" dirty="0">
              <a:solidFill>
                <a:srgbClr val="10426A"/>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8291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8"/>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60"/>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07"/>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85"/>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8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85" grpId="0" animBg="1"/>
      <p:bldP spid="85" grpId="1" animBg="1"/>
      <p:bldP spid="107" grpId="0" animBg="1"/>
      <p:bldP spid="10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0C46A-E2CF-F352-E44F-B674E416547E}"/>
              </a:ext>
            </a:extLst>
          </p:cNvPr>
          <p:cNvSpPr>
            <a:spLocks noGrp="1"/>
          </p:cNvSpPr>
          <p:nvPr>
            <p:ph type="title"/>
          </p:nvPr>
        </p:nvSpPr>
        <p:spPr>
          <a:xfrm>
            <a:off x="938151" y="558602"/>
            <a:ext cx="7483337" cy="1008797"/>
          </a:xfrm>
        </p:spPr>
        <p:txBody>
          <a:bodyPr/>
          <a:lstStyle/>
          <a:p>
            <a:r>
              <a:rPr lang="en-US" sz="3200" dirty="0"/>
              <a:t>Nuclear technology provides flexible, </a:t>
            </a:r>
            <a:br>
              <a:rPr lang="en-US" sz="3200" dirty="0"/>
            </a:br>
            <a:r>
              <a:rPr lang="en-US" sz="3200" dirty="0"/>
              <a:t>reliable, high-density energy with comparatively low land use</a:t>
            </a:r>
          </a:p>
        </p:txBody>
      </p:sp>
      <p:sp>
        <p:nvSpPr>
          <p:cNvPr id="5" name="Slide Number Placeholder 4">
            <a:extLst>
              <a:ext uri="{FF2B5EF4-FFF2-40B4-BE49-F238E27FC236}">
                <a16:creationId xmlns:a16="http://schemas.microsoft.com/office/drawing/2014/main" id="{73D199F9-6AE3-5ABB-8313-FE3DB60504A4}"/>
              </a:ext>
            </a:extLst>
          </p:cNvPr>
          <p:cNvSpPr>
            <a:spLocks noGrp="1"/>
          </p:cNvSpPr>
          <p:nvPr>
            <p:ph type="sldNum" sz="quarter" idx="12"/>
          </p:nvPr>
        </p:nvSpPr>
        <p:spPr/>
        <p:txBody>
          <a:bodyPr/>
          <a:lstStyle/>
          <a:p>
            <a:fld id="{82B577FA-F7D9-2C48-919F-F962E3BF952F}" type="slidenum">
              <a:rPr lang="en-US" smtClean="0"/>
              <a:t>15</a:t>
            </a:fld>
            <a:endParaRPr lang="en-US"/>
          </a:p>
        </p:txBody>
      </p:sp>
      <p:grpSp>
        <p:nvGrpSpPr>
          <p:cNvPr id="3" name="Group 2">
            <a:extLst>
              <a:ext uri="{FF2B5EF4-FFF2-40B4-BE49-F238E27FC236}">
                <a16:creationId xmlns:a16="http://schemas.microsoft.com/office/drawing/2014/main" id="{2B26EE1F-7CD1-EEB2-02E2-8D01235C0CC8}"/>
              </a:ext>
            </a:extLst>
          </p:cNvPr>
          <p:cNvGrpSpPr/>
          <p:nvPr/>
        </p:nvGrpSpPr>
        <p:grpSpPr>
          <a:xfrm>
            <a:off x="666259" y="1901424"/>
            <a:ext cx="6982772" cy="4956576"/>
            <a:chOff x="1016017" y="1168400"/>
            <a:chExt cx="8015448" cy="5689600"/>
          </a:xfrm>
        </p:grpSpPr>
        <p:grpSp>
          <p:nvGrpSpPr>
            <p:cNvPr id="24" name="Group 23">
              <a:extLst>
                <a:ext uri="{FF2B5EF4-FFF2-40B4-BE49-F238E27FC236}">
                  <a16:creationId xmlns:a16="http://schemas.microsoft.com/office/drawing/2014/main" id="{EF7AFAE6-3CF0-0605-6652-ED5B581DF9D5}"/>
                </a:ext>
              </a:extLst>
            </p:cNvPr>
            <p:cNvGrpSpPr/>
            <p:nvPr/>
          </p:nvGrpSpPr>
          <p:grpSpPr>
            <a:xfrm>
              <a:off x="3008369" y="1605696"/>
              <a:ext cx="5761884" cy="4328749"/>
              <a:chOff x="2760381" y="1427893"/>
              <a:chExt cx="5990763" cy="4500710"/>
            </a:xfrm>
          </p:grpSpPr>
          <p:pic>
            <p:nvPicPr>
              <p:cNvPr id="19" name="Picture 18" descr="Diagram&#10;&#10;Description automatically generated with medium confidence">
                <a:extLst>
                  <a:ext uri="{FF2B5EF4-FFF2-40B4-BE49-F238E27FC236}">
                    <a16:creationId xmlns:a16="http://schemas.microsoft.com/office/drawing/2014/main" id="{82D0E64A-904C-CADA-0BD4-8AC9C00C4B4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760381" y="1427893"/>
                <a:ext cx="889000" cy="4500708"/>
              </a:xfrm>
              <a:prstGeom prst="rect">
                <a:avLst/>
              </a:prstGeom>
            </p:spPr>
          </p:pic>
          <p:pic>
            <p:nvPicPr>
              <p:cNvPr id="7" name="Picture 6" descr="Diagram&#10;&#10;Description automatically generated with medium confidence">
                <a:extLst>
                  <a:ext uri="{FF2B5EF4-FFF2-40B4-BE49-F238E27FC236}">
                    <a16:creationId xmlns:a16="http://schemas.microsoft.com/office/drawing/2014/main" id="{FC07A959-30FA-F964-D4FF-1ADBDBA1293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780303" y="2613550"/>
                <a:ext cx="889000" cy="3315053"/>
              </a:xfrm>
              <a:prstGeom prst="rect">
                <a:avLst/>
              </a:prstGeom>
            </p:spPr>
          </p:pic>
          <p:pic>
            <p:nvPicPr>
              <p:cNvPr id="8" name="Picture 7" descr="Diagram&#10;&#10;Description automatically generated with medium confidence">
                <a:extLst>
                  <a:ext uri="{FF2B5EF4-FFF2-40B4-BE49-F238E27FC236}">
                    <a16:creationId xmlns:a16="http://schemas.microsoft.com/office/drawing/2014/main" id="{4C9937A2-8F29-0773-DB70-E1A4AD0E275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743884" y="2607686"/>
                <a:ext cx="888999" cy="3315053"/>
              </a:xfrm>
              <a:prstGeom prst="rect">
                <a:avLst/>
              </a:prstGeom>
            </p:spPr>
          </p:pic>
          <p:pic>
            <p:nvPicPr>
              <p:cNvPr id="9" name="Picture 8" descr="Diagram&#10;&#10;Description automatically generated with medium confidence">
                <a:extLst>
                  <a:ext uri="{FF2B5EF4-FFF2-40B4-BE49-F238E27FC236}">
                    <a16:creationId xmlns:a16="http://schemas.microsoft.com/office/drawing/2014/main" id="{EFC54997-17A9-BE12-ED07-4C9BF6A9C44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704064" y="2942145"/>
                <a:ext cx="1000049" cy="2933700"/>
              </a:xfrm>
              <a:prstGeom prst="rect">
                <a:avLst/>
              </a:prstGeom>
            </p:spPr>
          </p:pic>
          <p:pic>
            <p:nvPicPr>
              <p:cNvPr id="10" name="Picture 9" descr="Diagram&#10;&#10;Description automatically generated with medium confidence">
                <a:extLst>
                  <a:ext uri="{FF2B5EF4-FFF2-40B4-BE49-F238E27FC236}">
                    <a16:creationId xmlns:a16="http://schemas.microsoft.com/office/drawing/2014/main" id="{7BB3DDED-7838-7254-2D53-852EF843D05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806335" y="2613550"/>
                <a:ext cx="888999" cy="3315053"/>
              </a:xfrm>
              <a:prstGeom prst="rect">
                <a:avLst/>
              </a:prstGeom>
            </p:spPr>
          </p:pic>
          <p:pic>
            <p:nvPicPr>
              <p:cNvPr id="11" name="Picture 10" descr="Diagram&#10;&#10;Description automatically generated with medium confidence">
                <a:extLst>
                  <a:ext uri="{FF2B5EF4-FFF2-40B4-BE49-F238E27FC236}">
                    <a16:creationId xmlns:a16="http://schemas.microsoft.com/office/drawing/2014/main" id="{517D00FD-C100-D7F3-B065-2678D559016D}"/>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7862144" y="2613550"/>
                <a:ext cx="889000" cy="3315053"/>
              </a:xfrm>
              <a:prstGeom prst="rect">
                <a:avLst/>
              </a:prstGeom>
            </p:spPr>
          </p:pic>
        </p:grpSp>
        <p:pic>
          <p:nvPicPr>
            <p:cNvPr id="12" name="Picture 11" descr="Diagram&#10;&#10;Description automatically generated with medium confidence">
              <a:extLst>
                <a:ext uri="{FF2B5EF4-FFF2-40B4-BE49-F238E27FC236}">
                  <a16:creationId xmlns:a16="http://schemas.microsoft.com/office/drawing/2014/main" id="{48920A80-1E5B-D051-FF2C-013F06FFC45E}"/>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3996176" y="1324338"/>
              <a:ext cx="5035289" cy="1410235"/>
            </a:xfrm>
            <a:prstGeom prst="rect">
              <a:avLst/>
            </a:prstGeom>
          </p:spPr>
        </p:pic>
        <p:pic>
          <p:nvPicPr>
            <p:cNvPr id="17" name="Picture 16" descr="Text&#10;&#10;Description automatically generated with low confidence">
              <a:extLst>
                <a:ext uri="{FF2B5EF4-FFF2-40B4-BE49-F238E27FC236}">
                  <a16:creationId xmlns:a16="http://schemas.microsoft.com/office/drawing/2014/main" id="{27238E14-CA28-C539-BC9A-3BB2F1A1B229}"/>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1016017" y="1168400"/>
              <a:ext cx="1916571" cy="5689600"/>
            </a:xfrm>
            <a:prstGeom prst="rect">
              <a:avLst/>
            </a:prstGeom>
          </p:spPr>
        </p:pic>
      </p:grpSp>
      <p:grpSp>
        <p:nvGrpSpPr>
          <p:cNvPr id="1025" name="Group 1024">
            <a:extLst>
              <a:ext uri="{FF2B5EF4-FFF2-40B4-BE49-F238E27FC236}">
                <a16:creationId xmlns:a16="http://schemas.microsoft.com/office/drawing/2014/main" id="{3AA4781A-B396-79EE-652B-175BB0BEC6C4}"/>
              </a:ext>
            </a:extLst>
          </p:cNvPr>
          <p:cNvGrpSpPr/>
          <p:nvPr/>
        </p:nvGrpSpPr>
        <p:grpSpPr>
          <a:xfrm>
            <a:off x="8459925" y="-9525"/>
            <a:ext cx="3732075" cy="6245018"/>
            <a:chOff x="8459925" y="-9525"/>
            <a:chExt cx="3732075" cy="6245018"/>
          </a:xfrm>
        </p:grpSpPr>
        <p:sp>
          <p:nvSpPr>
            <p:cNvPr id="13" name="Rectangle 12">
              <a:extLst>
                <a:ext uri="{FF2B5EF4-FFF2-40B4-BE49-F238E27FC236}">
                  <a16:creationId xmlns:a16="http://schemas.microsoft.com/office/drawing/2014/main" id="{1EB97932-F75B-1C3F-700D-D889F69F8DFF}"/>
                </a:ext>
              </a:extLst>
            </p:cNvPr>
            <p:cNvSpPr/>
            <p:nvPr/>
          </p:nvSpPr>
          <p:spPr>
            <a:xfrm>
              <a:off x="8459925" y="-9525"/>
              <a:ext cx="3732075" cy="624501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id="{17D9CEF4-C379-27DE-95B8-3EF2D630A5BF}"/>
                </a:ext>
              </a:extLst>
            </p:cNvPr>
            <p:cNvSpPr txBox="1"/>
            <p:nvPr/>
          </p:nvSpPr>
          <p:spPr>
            <a:xfrm>
              <a:off x="8952034" y="4844847"/>
              <a:ext cx="1011815" cy="307777"/>
            </a:xfrm>
            <a:prstGeom prst="rect">
              <a:avLst/>
            </a:prstGeom>
            <a:noFill/>
          </p:spPr>
          <p:txBody>
            <a:bodyPr wrap="none" rtlCol="0">
              <a:spAutoFit/>
            </a:bodyPr>
            <a:lstStyle/>
            <a:p>
              <a:pPr algn="r"/>
              <a:r>
                <a:rPr lang="en-US" sz="1400">
                  <a:solidFill>
                    <a:schemeClr val="accent6"/>
                  </a:solidFill>
                </a:rPr>
                <a:t>Solar (PV)</a:t>
              </a:r>
            </a:p>
          </p:txBody>
        </p:sp>
        <p:sp>
          <p:nvSpPr>
            <p:cNvPr id="57" name="TextBox 56">
              <a:extLst>
                <a:ext uri="{FF2B5EF4-FFF2-40B4-BE49-F238E27FC236}">
                  <a16:creationId xmlns:a16="http://schemas.microsoft.com/office/drawing/2014/main" id="{D22F896D-83D1-82D2-2584-19A64DBD1347}"/>
                </a:ext>
              </a:extLst>
            </p:cNvPr>
            <p:cNvSpPr txBox="1"/>
            <p:nvPr/>
          </p:nvSpPr>
          <p:spPr>
            <a:xfrm>
              <a:off x="9410491" y="5098847"/>
              <a:ext cx="553358" cy="307777"/>
            </a:xfrm>
            <a:prstGeom prst="rect">
              <a:avLst/>
            </a:prstGeom>
            <a:noFill/>
          </p:spPr>
          <p:txBody>
            <a:bodyPr wrap="none" rtlCol="0">
              <a:spAutoFit/>
            </a:bodyPr>
            <a:lstStyle/>
            <a:p>
              <a:pPr algn="r"/>
              <a:r>
                <a:rPr lang="en-US" sz="1400">
                  <a:solidFill>
                    <a:schemeClr val="accent6"/>
                  </a:solidFill>
                </a:rPr>
                <a:t>Coal</a:t>
              </a:r>
            </a:p>
          </p:txBody>
        </p:sp>
        <p:sp>
          <p:nvSpPr>
            <p:cNvPr id="58" name="TextBox 57">
              <a:extLst>
                <a:ext uri="{FF2B5EF4-FFF2-40B4-BE49-F238E27FC236}">
                  <a16:creationId xmlns:a16="http://schemas.microsoft.com/office/drawing/2014/main" id="{A94B043E-1406-76A3-4829-C1072ADA0A44}"/>
                </a:ext>
              </a:extLst>
            </p:cNvPr>
            <p:cNvSpPr txBox="1"/>
            <p:nvPr/>
          </p:nvSpPr>
          <p:spPr>
            <a:xfrm>
              <a:off x="8823792" y="5352847"/>
              <a:ext cx="1140057" cy="307777"/>
            </a:xfrm>
            <a:prstGeom prst="rect">
              <a:avLst/>
            </a:prstGeom>
            <a:noFill/>
          </p:spPr>
          <p:txBody>
            <a:bodyPr wrap="none" rtlCol="0">
              <a:spAutoFit/>
            </a:bodyPr>
            <a:lstStyle/>
            <a:p>
              <a:pPr algn="r"/>
              <a:r>
                <a:rPr lang="en-US" sz="1400">
                  <a:solidFill>
                    <a:schemeClr val="accent6"/>
                  </a:solidFill>
                </a:rPr>
                <a:t>Natural Gas</a:t>
              </a:r>
            </a:p>
          </p:txBody>
        </p:sp>
        <p:sp>
          <p:nvSpPr>
            <p:cNvPr id="59" name="TextBox 58">
              <a:extLst>
                <a:ext uri="{FF2B5EF4-FFF2-40B4-BE49-F238E27FC236}">
                  <a16:creationId xmlns:a16="http://schemas.microsoft.com/office/drawing/2014/main" id="{440C97C1-D80D-67F7-9134-5DC2BD0C37F8}"/>
                </a:ext>
              </a:extLst>
            </p:cNvPr>
            <p:cNvSpPr txBox="1"/>
            <p:nvPr/>
          </p:nvSpPr>
          <p:spPr>
            <a:xfrm>
              <a:off x="9162026" y="5606847"/>
              <a:ext cx="801823" cy="307777"/>
            </a:xfrm>
            <a:prstGeom prst="rect">
              <a:avLst/>
            </a:prstGeom>
            <a:noFill/>
          </p:spPr>
          <p:txBody>
            <a:bodyPr wrap="none" rtlCol="0">
              <a:spAutoFit/>
            </a:bodyPr>
            <a:lstStyle/>
            <a:p>
              <a:pPr algn="r"/>
              <a:r>
                <a:rPr lang="en-US" sz="1400">
                  <a:solidFill>
                    <a:schemeClr val="accent6"/>
                  </a:solidFill>
                </a:rPr>
                <a:t>Nuclear</a:t>
              </a:r>
            </a:p>
          </p:txBody>
        </p:sp>
        <p:cxnSp>
          <p:nvCxnSpPr>
            <p:cNvPr id="61" name="Straight Connector 60">
              <a:extLst>
                <a:ext uri="{FF2B5EF4-FFF2-40B4-BE49-F238E27FC236}">
                  <a16:creationId xmlns:a16="http://schemas.microsoft.com/office/drawing/2014/main" id="{E8B89A3C-D733-1DB5-7C3A-F7E2780C0FC8}"/>
                </a:ext>
              </a:extLst>
            </p:cNvPr>
            <p:cNvCxnSpPr/>
            <p:nvPr/>
          </p:nvCxnSpPr>
          <p:spPr>
            <a:xfrm flipH="1">
              <a:off x="9906599" y="5009447"/>
              <a:ext cx="319669" cy="0"/>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1F97922E-A1BB-7CF7-2B37-6DEFEEF141DC}"/>
                </a:ext>
              </a:extLst>
            </p:cNvPr>
            <p:cNvCxnSpPr/>
            <p:nvPr/>
          </p:nvCxnSpPr>
          <p:spPr>
            <a:xfrm flipH="1">
              <a:off x="9906599" y="5262207"/>
              <a:ext cx="319669" cy="0"/>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D5375653-315D-64B1-337B-31EB56E587D1}"/>
                </a:ext>
              </a:extLst>
            </p:cNvPr>
            <p:cNvCxnSpPr/>
            <p:nvPr/>
          </p:nvCxnSpPr>
          <p:spPr>
            <a:xfrm flipH="1">
              <a:off x="9906599" y="5514968"/>
              <a:ext cx="319669" cy="0"/>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24" name="Straight Connector 1023">
              <a:extLst>
                <a:ext uri="{FF2B5EF4-FFF2-40B4-BE49-F238E27FC236}">
                  <a16:creationId xmlns:a16="http://schemas.microsoft.com/office/drawing/2014/main" id="{0EA6A3F0-1327-2C90-B6B0-87A0F1838732}"/>
                </a:ext>
              </a:extLst>
            </p:cNvPr>
            <p:cNvCxnSpPr/>
            <p:nvPr/>
          </p:nvCxnSpPr>
          <p:spPr>
            <a:xfrm flipH="1">
              <a:off x="9906599" y="5775163"/>
              <a:ext cx="319669" cy="0"/>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52" name="Group 51">
              <a:extLst>
                <a:ext uri="{FF2B5EF4-FFF2-40B4-BE49-F238E27FC236}">
                  <a16:creationId xmlns:a16="http://schemas.microsoft.com/office/drawing/2014/main" id="{6F958A48-D507-B95C-09D6-CD0A340A3B57}"/>
                </a:ext>
              </a:extLst>
            </p:cNvPr>
            <p:cNvGrpSpPr/>
            <p:nvPr/>
          </p:nvGrpSpPr>
          <p:grpSpPr>
            <a:xfrm>
              <a:off x="9160555" y="891951"/>
              <a:ext cx="2292378" cy="4962766"/>
              <a:chOff x="9160555" y="892352"/>
              <a:chExt cx="2292378" cy="4962766"/>
            </a:xfrm>
          </p:grpSpPr>
          <p:sp>
            <p:nvSpPr>
              <p:cNvPr id="44" name="Oval 43">
                <a:extLst>
                  <a:ext uri="{FF2B5EF4-FFF2-40B4-BE49-F238E27FC236}">
                    <a16:creationId xmlns:a16="http://schemas.microsoft.com/office/drawing/2014/main" id="{A85AB0AC-4822-5C97-2A52-92915D7EAE44}"/>
                  </a:ext>
                </a:extLst>
              </p:cNvPr>
              <p:cNvSpPr/>
              <p:nvPr/>
            </p:nvSpPr>
            <p:spPr>
              <a:xfrm>
                <a:off x="9160555" y="892352"/>
                <a:ext cx="2292378" cy="2292378"/>
              </a:xfrm>
              <a:prstGeom prst="ellipse">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47A46A33-1723-A6BA-B187-ED0E490536BF}"/>
                  </a:ext>
                </a:extLst>
              </p:cNvPr>
              <p:cNvSpPr/>
              <p:nvPr/>
            </p:nvSpPr>
            <p:spPr>
              <a:xfrm>
                <a:off x="9460918" y="2270012"/>
                <a:ext cx="1691653" cy="1691653"/>
              </a:xfrm>
              <a:prstGeom prst="ellipse">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98F5E02A-C324-55B5-8223-CEFD8D684BF8}"/>
                  </a:ext>
                </a:extLst>
              </p:cNvPr>
              <p:cNvSpPr/>
              <p:nvPr/>
            </p:nvSpPr>
            <p:spPr>
              <a:xfrm>
                <a:off x="9513987" y="3369901"/>
                <a:ext cx="1585514" cy="1585514"/>
              </a:xfrm>
              <a:prstGeom prst="ellipse">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357D5FAD-FEA0-FF85-4CEE-ED98732453F2}"/>
                  </a:ext>
                </a:extLst>
              </p:cNvPr>
              <p:cNvSpPr/>
              <p:nvPr/>
            </p:nvSpPr>
            <p:spPr>
              <a:xfrm>
                <a:off x="10040931" y="4689601"/>
                <a:ext cx="531627" cy="531627"/>
              </a:xfrm>
              <a:prstGeom prst="ellipse">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3EFD6292-DFDE-5168-2EE8-F5DAB7D29D86}"/>
                  </a:ext>
                </a:extLst>
              </p:cNvPr>
              <p:cNvSpPr/>
              <p:nvPr/>
            </p:nvSpPr>
            <p:spPr>
              <a:xfrm>
                <a:off x="10116159" y="5089755"/>
                <a:ext cx="381171" cy="381171"/>
              </a:xfrm>
              <a:prstGeom prst="ellipse">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2A91FDE4-A17C-9ABA-0CAD-A30635F0AD6D}"/>
                  </a:ext>
                </a:extLst>
              </p:cNvPr>
              <p:cNvSpPr/>
              <p:nvPr/>
            </p:nvSpPr>
            <p:spPr>
              <a:xfrm>
                <a:off x="10179984" y="5387643"/>
                <a:ext cx="253520" cy="253520"/>
              </a:xfrm>
              <a:prstGeom prst="ellipse">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7EBF0EE7-D32A-2A45-C690-E7BFF989E4A5}"/>
                  </a:ext>
                </a:extLst>
              </p:cNvPr>
              <p:cNvSpPr/>
              <p:nvPr/>
            </p:nvSpPr>
            <p:spPr>
              <a:xfrm>
                <a:off x="10226268" y="5694166"/>
                <a:ext cx="160952" cy="160952"/>
              </a:xfrm>
              <a:prstGeom prst="ellipse">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TextBox 52">
              <a:extLst>
                <a:ext uri="{FF2B5EF4-FFF2-40B4-BE49-F238E27FC236}">
                  <a16:creationId xmlns:a16="http://schemas.microsoft.com/office/drawing/2014/main" id="{28275ED0-B3D3-245F-1378-DD746CA88B81}"/>
                </a:ext>
              </a:extLst>
            </p:cNvPr>
            <p:cNvSpPr txBox="1"/>
            <p:nvPr/>
          </p:nvSpPr>
          <p:spPr>
            <a:xfrm>
              <a:off x="9160555" y="1593647"/>
              <a:ext cx="2292378" cy="307777"/>
            </a:xfrm>
            <a:prstGeom prst="rect">
              <a:avLst/>
            </a:prstGeom>
            <a:noFill/>
          </p:spPr>
          <p:txBody>
            <a:bodyPr wrap="square" rtlCol="0">
              <a:spAutoFit/>
            </a:bodyPr>
            <a:lstStyle/>
            <a:p>
              <a:pPr algn="ctr"/>
              <a:r>
                <a:rPr lang="en-US" sz="1400">
                  <a:solidFill>
                    <a:schemeClr val="bg1"/>
                  </a:solidFill>
                </a:rPr>
                <a:t>Biomass</a:t>
              </a:r>
            </a:p>
          </p:txBody>
        </p:sp>
        <p:sp>
          <p:nvSpPr>
            <p:cNvPr id="54" name="TextBox 53">
              <a:extLst>
                <a:ext uri="{FF2B5EF4-FFF2-40B4-BE49-F238E27FC236}">
                  <a16:creationId xmlns:a16="http://schemas.microsoft.com/office/drawing/2014/main" id="{7E4E8F26-0567-CF8A-9FB6-1D9304F15638}"/>
                </a:ext>
              </a:extLst>
            </p:cNvPr>
            <p:cNvSpPr txBox="1"/>
            <p:nvPr/>
          </p:nvSpPr>
          <p:spPr>
            <a:xfrm>
              <a:off x="9460918" y="2774747"/>
              <a:ext cx="1691653" cy="307777"/>
            </a:xfrm>
            <a:prstGeom prst="rect">
              <a:avLst/>
            </a:prstGeom>
            <a:noFill/>
          </p:spPr>
          <p:txBody>
            <a:bodyPr wrap="square" rtlCol="0">
              <a:spAutoFit/>
            </a:bodyPr>
            <a:lstStyle/>
            <a:p>
              <a:pPr algn="ctr"/>
              <a:r>
                <a:rPr lang="en-US" sz="1400">
                  <a:solidFill>
                    <a:schemeClr val="bg1"/>
                  </a:solidFill>
                </a:rPr>
                <a:t>Hydro</a:t>
              </a:r>
            </a:p>
          </p:txBody>
        </p:sp>
        <p:sp>
          <p:nvSpPr>
            <p:cNvPr id="55" name="TextBox 54">
              <a:extLst>
                <a:ext uri="{FF2B5EF4-FFF2-40B4-BE49-F238E27FC236}">
                  <a16:creationId xmlns:a16="http://schemas.microsoft.com/office/drawing/2014/main" id="{23D9B008-6A27-12D2-124C-B1190EC42665}"/>
                </a:ext>
              </a:extLst>
            </p:cNvPr>
            <p:cNvSpPr txBox="1"/>
            <p:nvPr/>
          </p:nvSpPr>
          <p:spPr>
            <a:xfrm>
              <a:off x="9529270" y="3896380"/>
              <a:ext cx="1570231" cy="523220"/>
            </a:xfrm>
            <a:prstGeom prst="rect">
              <a:avLst/>
            </a:prstGeom>
            <a:noFill/>
          </p:spPr>
          <p:txBody>
            <a:bodyPr wrap="square" rtlCol="0">
              <a:spAutoFit/>
            </a:bodyPr>
            <a:lstStyle/>
            <a:p>
              <a:pPr algn="ctr"/>
              <a:r>
                <a:rPr lang="en-US" sz="1400">
                  <a:solidFill>
                    <a:schemeClr val="bg1"/>
                  </a:solidFill>
                </a:rPr>
                <a:t>Wind </a:t>
              </a:r>
              <a:br>
                <a:rPr lang="en-US" sz="1400">
                  <a:solidFill>
                    <a:schemeClr val="bg1"/>
                  </a:solidFill>
                </a:rPr>
              </a:br>
              <a:r>
                <a:rPr lang="en-US" sz="1400">
                  <a:solidFill>
                    <a:schemeClr val="bg1"/>
                  </a:solidFill>
                </a:rPr>
                <a:t>(onshore)</a:t>
              </a:r>
            </a:p>
          </p:txBody>
        </p:sp>
      </p:grpSp>
      <p:sp>
        <p:nvSpPr>
          <p:cNvPr id="1027" name="TextBox 1026">
            <a:extLst>
              <a:ext uri="{FF2B5EF4-FFF2-40B4-BE49-F238E27FC236}">
                <a16:creationId xmlns:a16="http://schemas.microsoft.com/office/drawing/2014/main" id="{7C6B1BA6-F215-2B10-FD80-11B788941FCD}"/>
              </a:ext>
            </a:extLst>
          </p:cNvPr>
          <p:cNvSpPr txBox="1"/>
          <p:nvPr/>
        </p:nvSpPr>
        <p:spPr>
          <a:xfrm>
            <a:off x="8459925" y="451540"/>
            <a:ext cx="3732075" cy="353943"/>
          </a:xfrm>
          <a:prstGeom prst="rect">
            <a:avLst/>
          </a:prstGeom>
          <a:noFill/>
        </p:spPr>
        <p:txBody>
          <a:bodyPr wrap="square" rtlCol="0">
            <a:spAutoFit/>
          </a:bodyPr>
          <a:lstStyle/>
          <a:p>
            <a:pPr algn="ctr"/>
            <a:r>
              <a:rPr lang="en-US" sz="1700" dirty="0">
                <a:solidFill>
                  <a:schemeClr val="accent6"/>
                </a:solidFill>
              </a:rPr>
              <a:t>RELATIVE LAND FOOTPRINTS</a:t>
            </a:r>
          </a:p>
        </p:txBody>
      </p:sp>
      <p:sp>
        <p:nvSpPr>
          <p:cNvPr id="1028" name="TextBox 1027">
            <a:extLst>
              <a:ext uri="{FF2B5EF4-FFF2-40B4-BE49-F238E27FC236}">
                <a16:creationId xmlns:a16="http://schemas.microsoft.com/office/drawing/2014/main" id="{E1D61335-BEC5-0E97-E0E7-D1F92EBAFB7B}"/>
              </a:ext>
            </a:extLst>
          </p:cNvPr>
          <p:cNvSpPr txBox="1"/>
          <p:nvPr/>
        </p:nvSpPr>
        <p:spPr>
          <a:xfrm>
            <a:off x="2536265" y="5808065"/>
            <a:ext cx="5463869" cy="246221"/>
          </a:xfrm>
          <a:prstGeom prst="rect">
            <a:avLst/>
          </a:prstGeom>
          <a:noFill/>
        </p:spPr>
        <p:txBody>
          <a:bodyPr wrap="square" rtlCol="0">
            <a:spAutoFit/>
          </a:bodyPr>
          <a:lstStyle/>
          <a:p>
            <a:pPr algn="ctr"/>
            <a:r>
              <a:rPr lang="en-US" sz="1000" i="1">
                <a:solidFill>
                  <a:schemeClr val="accent6"/>
                </a:solidFill>
              </a:rPr>
              <a:t>Data source: U.S. Energy Information Administration</a:t>
            </a:r>
          </a:p>
        </p:txBody>
      </p:sp>
      <p:sp>
        <p:nvSpPr>
          <p:cNvPr id="1029" name="TextBox 1028">
            <a:extLst>
              <a:ext uri="{FF2B5EF4-FFF2-40B4-BE49-F238E27FC236}">
                <a16:creationId xmlns:a16="http://schemas.microsoft.com/office/drawing/2014/main" id="{AC79951C-211A-1BC7-FF74-F8C6EF39B0D0}"/>
              </a:ext>
            </a:extLst>
          </p:cNvPr>
          <p:cNvSpPr txBox="1"/>
          <p:nvPr/>
        </p:nvSpPr>
        <p:spPr>
          <a:xfrm>
            <a:off x="8459925" y="5920266"/>
            <a:ext cx="3732075" cy="246221"/>
          </a:xfrm>
          <a:prstGeom prst="rect">
            <a:avLst/>
          </a:prstGeom>
          <a:noFill/>
        </p:spPr>
        <p:txBody>
          <a:bodyPr wrap="square" rtlCol="0">
            <a:spAutoFit/>
          </a:bodyPr>
          <a:lstStyle/>
          <a:p>
            <a:pPr algn="ctr"/>
            <a:r>
              <a:rPr lang="en-US" sz="1000" i="1">
                <a:solidFill>
                  <a:schemeClr val="accent6"/>
                </a:solidFill>
              </a:rPr>
              <a:t>Source: World Nuclear Association</a:t>
            </a:r>
          </a:p>
        </p:txBody>
      </p:sp>
    </p:spTree>
    <p:extLst>
      <p:ext uri="{BB962C8B-B14F-4D97-AF65-F5344CB8AC3E}">
        <p14:creationId xmlns:p14="http://schemas.microsoft.com/office/powerpoint/2010/main" val="5646621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52343-3AEA-F0AC-E5A6-1ED9C490ADAC}"/>
              </a:ext>
            </a:extLst>
          </p:cNvPr>
          <p:cNvSpPr>
            <a:spLocks noGrp="1"/>
          </p:cNvSpPr>
          <p:nvPr>
            <p:ph type="title"/>
          </p:nvPr>
        </p:nvSpPr>
        <p:spPr>
          <a:xfrm>
            <a:off x="993684" y="326039"/>
            <a:ext cx="10415648" cy="1008797"/>
          </a:xfrm>
        </p:spPr>
        <p:txBody>
          <a:bodyPr/>
          <a:lstStyle/>
          <a:p>
            <a:r>
              <a:rPr lang="en-US" sz="4000" dirty="0"/>
              <a:t>Energy Density</a:t>
            </a:r>
          </a:p>
        </p:txBody>
      </p:sp>
      <p:sp>
        <p:nvSpPr>
          <p:cNvPr id="9" name="TextBox 8">
            <a:extLst>
              <a:ext uri="{FF2B5EF4-FFF2-40B4-BE49-F238E27FC236}">
                <a16:creationId xmlns:a16="http://schemas.microsoft.com/office/drawing/2014/main" id="{20E6F0E7-AFF4-D659-7322-04FE70F9BB3D}"/>
              </a:ext>
            </a:extLst>
          </p:cNvPr>
          <p:cNvSpPr txBox="1"/>
          <p:nvPr/>
        </p:nvSpPr>
        <p:spPr>
          <a:xfrm>
            <a:off x="9468177" y="5588380"/>
            <a:ext cx="2723823" cy="646331"/>
          </a:xfrm>
          <a:prstGeom prst="rect">
            <a:avLst/>
          </a:prstGeom>
          <a:noFill/>
        </p:spPr>
        <p:txBody>
          <a:bodyPr wrap="none" rtlCol="0">
            <a:spAutoFit/>
          </a:bodyPr>
          <a:lstStyle/>
          <a:p>
            <a:pPr algn="r"/>
            <a:r>
              <a:rPr lang="en-US" dirty="0">
                <a:solidFill>
                  <a:schemeClr val="tx2"/>
                </a:solidFill>
              </a:rPr>
              <a:t>(DOE NE </a:t>
            </a:r>
            <a:r>
              <a:rPr lang="en-US" dirty="0">
                <a:solidFill>
                  <a:schemeClr val="tx2"/>
                </a:solidFill>
                <a:hlinkClick r:id="rId2"/>
              </a:rPr>
              <a:t>here</a:t>
            </a:r>
            <a:r>
              <a:rPr lang="en-US" dirty="0">
                <a:solidFill>
                  <a:schemeClr val="tx2"/>
                </a:solidFill>
              </a:rPr>
              <a:t> and </a:t>
            </a:r>
            <a:r>
              <a:rPr lang="en-US" dirty="0">
                <a:solidFill>
                  <a:schemeClr val="tx2"/>
                </a:solidFill>
                <a:hlinkClick r:id="rId3"/>
              </a:rPr>
              <a:t>here</a:t>
            </a:r>
            <a:r>
              <a:rPr lang="en-US" dirty="0">
                <a:solidFill>
                  <a:schemeClr val="tx2"/>
                </a:solidFill>
              </a:rPr>
              <a:t>)</a:t>
            </a:r>
          </a:p>
          <a:p>
            <a:pPr algn="r"/>
            <a:r>
              <a:rPr lang="en-US" dirty="0">
                <a:solidFill>
                  <a:schemeClr val="tx2"/>
                </a:solidFill>
              </a:rPr>
              <a:t>(CNA </a:t>
            </a:r>
            <a:r>
              <a:rPr lang="en-US" dirty="0">
                <a:solidFill>
                  <a:schemeClr val="tx2"/>
                </a:solidFill>
                <a:hlinkClick r:id="rId4"/>
              </a:rPr>
              <a:t>here</a:t>
            </a:r>
            <a:r>
              <a:rPr lang="en-US" dirty="0">
                <a:solidFill>
                  <a:schemeClr val="tx2"/>
                </a:solidFill>
              </a:rPr>
              <a:t>)</a:t>
            </a:r>
          </a:p>
        </p:txBody>
      </p:sp>
      <p:pic>
        <p:nvPicPr>
          <p:cNvPr id="11" name="Picture 10" descr="Timeline&#10;&#10;AI-generated content may be incorrect.">
            <a:extLst>
              <a:ext uri="{FF2B5EF4-FFF2-40B4-BE49-F238E27FC236}">
                <a16:creationId xmlns:a16="http://schemas.microsoft.com/office/drawing/2014/main" id="{677193AB-875F-6D85-C29D-6DE90F1777B9}"/>
              </a:ext>
            </a:extLst>
          </p:cNvPr>
          <p:cNvPicPr>
            <a:picLocks noChangeAspect="1"/>
          </p:cNvPicPr>
          <p:nvPr/>
        </p:nvPicPr>
        <p:blipFill>
          <a:blip r:embed="rId5"/>
          <a:srcRect t="21340"/>
          <a:stretch>
            <a:fillRect/>
          </a:stretch>
        </p:blipFill>
        <p:spPr>
          <a:xfrm>
            <a:off x="938151" y="3865515"/>
            <a:ext cx="7772400" cy="2046031"/>
          </a:xfrm>
          <a:prstGeom prst="rect">
            <a:avLst/>
          </a:prstGeom>
        </p:spPr>
      </p:pic>
      <p:pic>
        <p:nvPicPr>
          <p:cNvPr id="15" name="Picture 14" descr="Diagram&#10;&#10;AI-generated content may be incorrect.">
            <a:extLst>
              <a:ext uri="{FF2B5EF4-FFF2-40B4-BE49-F238E27FC236}">
                <a16:creationId xmlns:a16="http://schemas.microsoft.com/office/drawing/2014/main" id="{BE1B5E9F-B4DA-002B-1B63-818AF54188C7}"/>
              </a:ext>
            </a:extLst>
          </p:cNvPr>
          <p:cNvPicPr>
            <a:picLocks noChangeAspect="1"/>
          </p:cNvPicPr>
          <p:nvPr/>
        </p:nvPicPr>
        <p:blipFill>
          <a:blip r:embed="rId6"/>
          <a:srcRect t="20082"/>
          <a:stretch>
            <a:fillRect/>
          </a:stretch>
        </p:blipFill>
        <p:spPr>
          <a:xfrm>
            <a:off x="6201508" y="1389599"/>
            <a:ext cx="5990492" cy="2339524"/>
          </a:xfrm>
          <a:prstGeom prst="rect">
            <a:avLst/>
          </a:prstGeom>
        </p:spPr>
      </p:pic>
      <p:sp>
        <p:nvSpPr>
          <p:cNvPr id="3" name="TextBox 2">
            <a:extLst>
              <a:ext uri="{FF2B5EF4-FFF2-40B4-BE49-F238E27FC236}">
                <a16:creationId xmlns:a16="http://schemas.microsoft.com/office/drawing/2014/main" id="{2E196D2F-9FD5-2E6F-A241-AAFE567DB0C0}"/>
              </a:ext>
            </a:extLst>
          </p:cNvPr>
          <p:cNvSpPr txBox="1"/>
          <p:nvPr/>
        </p:nvSpPr>
        <p:spPr>
          <a:xfrm>
            <a:off x="6964623" y="449077"/>
            <a:ext cx="4685898" cy="830997"/>
          </a:xfrm>
          <a:prstGeom prst="rect">
            <a:avLst/>
          </a:prstGeom>
          <a:noFill/>
        </p:spPr>
        <p:txBody>
          <a:bodyPr wrap="none" rtlCol="0">
            <a:spAutoFit/>
          </a:bodyPr>
          <a:lstStyle/>
          <a:p>
            <a:pPr algn="ctr"/>
            <a:r>
              <a:rPr lang="en-US" sz="2400" dirty="0">
                <a:solidFill>
                  <a:srgbClr val="00B050"/>
                </a:solidFill>
              </a:rPr>
              <a:t>How much power does a </a:t>
            </a:r>
          </a:p>
          <a:p>
            <a:pPr algn="ctr"/>
            <a:r>
              <a:rPr lang="en-US" sz="2400" dirty="0">
                <a:solidFill>
                  <a:srgbClr val="00B050"/>
                </a:solidFill>
              </a:rPr>
              <a:t>nuclear reactor produce? (1 GW)</a:t>
            </a:r>
          </a:p>
        </p:txBody>
      </p:sp>
      <p:sp>
        <p:nvSpPr>
          <p:cNvPr id="4" name="Content Placeholder 1">
            <a:extLst>
              <a:ext uri="{FF2B5EF4-FFF2-40B4-BE49-F238E27FC236}">
                <a16:creationId xmlns:a16="http://schemas.microsoft.com/office/drawing/2014/main" id="{8B16F5E4-5B2A-3926-7052-1D29657F56A4}"/>
              </a:ext>
            </a:extLst>
          </p:cNvPr>
          <p:cNvSpPr>
            <a:spLocks noGrp="1"/>
          </p:cNvSpPr>
          <p:nvPr>
            <p:ph idx="1"/>
          </p:nvPr>
        </p:nvSpPr>
        <p:spPr>
          <a:xfrm>
            <a:off x="943765" y="1163425"/>
            <a:ext cx="5182657" cy="2265575"/>
          </a:xfrm>
        </p:spPr>
        <p:txBody>
          <a:bodyPr/>
          <a:lstStyle/>
          <a:p>
            <a:pPr>
              <a:spcAft>
                <a:spcPts val="1200"/>
              </a:spcAft>
            </a:pPr>
            <a:r>
              <a:rPr lang="en-US" dirty="0"/>
              <a:t>Boiling water (generating steam) can be done in many ways. Given a fixed level of power output, how much fuel does it take?</a:t>
            </a:r>
          </a:p>
          <a:p>
            <a:r>
              <a:rPr lang="en-US" dirty="0"/>
              <a:t>Uranium is a power-packed fuel. </a:t>
            </a:r>
          </a:p>
        </p:txBody>
      </p:sp>
    </p:spTree>
    <p:extLst>
      <p:ext uri="{BB962C8B-B14F-4D97-AF65-F5344CB8AC3E}">
        <p14:creationId xmlns:p14="http://schemas.microsoft.com/office/powerpoint/2010/main" val="24515998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A510C-3B3C-9FC5-9242-F8E243BED0E0}"/>
              </a:ext>
            </a:extLst>
          </p:cNvPr>
          <p:cNvSpPr>
            <a:spLocks noGrp="1"/>
          </p:cNvSpPr>
          <p:nvPr>
            <p:ph type="title"/>
          </p:nvPr>
        </p:nvSpPr>
        <p:spPr/>
        <p:txBody>
          <a:bodyPr/>
          <a:lstStyle/>
          <a:p>
            <a:r>
              <a:rPr lang="en-US" sz="4000" dirty="0"/>
              <a:t>Waste Management</a:t>
            </a:r>
          </a:p>
        </p:txBody>
      </p:sp>
      <p:sp>
        <p:nvSpPr>
          <p:cNvPr id="6" name="Content Placeholder 2">
            <a:extLst>
              <a:ext uri="{FF2B5EF4-FFF2-40B4-BE49-F238E27FC236}">
                <a16:creationId xmlns:a16="http://schemas.microsoft.com/office/drawing/2014/main" id="{3D7BAC95-8EB3-F1DC-97D5-7CFADF8332B5}"/>
              </a:ext>
            </a:extLst>
          </p:cNvPr>
          <p:cNvSpPr txBox="1">
            <a:spLocks/>
          </p:cNvSpPr>
          <p:nvPr/>
        </p:nvSpPr>
        <p:spPr>
          <a:xfrm>
            <a:off x="1032280" y="1309596"/>
            <a:ext cx="4828989" cy="4351338"/>
          </a:xfrm>
          <a:prstGeom prst="rect">
            <a:avLst/>
          </a:prstGeom>
        </p:spPr>
        <p:txBody>
          <a:bodyPr vert="horz" lIns="0" tIns="0" rIns="91440" bIns="45720" rtlCol="0">
            <a:noAutofit/>
          </a:bodyPr>
          <a:lst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Spent fuel is solid and stored in casks</a:t>
            </a:r>
          </a:p>
          <a:p>
            <a:r>
              <a:rPr lang="en-US" dirty="0"/>
              <a:t>U.S. has produced about 90k metric tons, about the size of a football field at 10 yards deep.</a:t>
            </a:r>
          </a:p>
          <a:p>
            <a:r>
              <a:rPr lang="en-US" dirty="0"/>
              <a:t>Spent fuel stored at 70 sites in 35 states</a:t>
            </a:r>
          </a:p>
          <a:p>
            <a:r>
              <a:rPr lang="en-US" dirty="0"/>
              <a:t>Spent fuel can be recycled – more than 90% of potential energy remains in the fuel.</a:t>
            </a:r>
          </a:p>
          <a:p>
            <a:pPr marL="0" indent="0">
              <a:buNone/>
            </a:pPr>
            <a:endParaRPr lang="en-US" dirty="0"/>
          </a:p>
        </p:txBody>
      </p:sp>
      <p:pic>
        <p:nvPicPr>
          <p:cNvPr id="8" name="Picture 7" descr="A picture containing indoor, kitchen appliance&#10;&#10;AI-generated content may be incorrect.">
            <a:extLst>
              <a:ext uri="{FF2B5EF4-FFF2-40B4-BE49-F238E27FC236}">
                <a16:creationId xmlns:a16="http://schemas.microsoft.com/office/drawing/2014/main" id="{BE79E4B4-AA64-E7FD-3124-D5342D2DA380}"/>
              </a:ext>
            </a:extLst>
          </p:cNvPr>
          <p:cNvPicPr>
            <a:picLocks noChangeAspect="1"/>
          </p:cNvPicPr>
          <p:nvPr/>
        </p:nvPicPr>
        <p:blipFill>
          <a:blip r:embed="rId2"/>
          <a:srcRect l="10380" t="10505" r="25577" b="19714"/>
          <a:stretch>
            <a:fillRect/>
          </a:stretch>
        </p:blipFill>
        <p:spPr>
          <a:xfrm>
            <a:off x="6944717" y="2022262"/>
            <a:ext cx="4977653" cy="4067736"/>
          </a:xfrm>
          <a:prstGeom prst="rect">
            <a:avLst/>
          </a:prstGeom>
        </p:spPr>
      </p:pic>
      <p:pic>
        <p:nvPicPr>
          <p:cNvPr id="10" name="Picture 9" descr="A picture containing graphical user interface&#10;&#10;AI-generated content may be incorrect.">
            <a:extLst>
              <a:ext uri="{FF2B5EF4-FFF2-40B4-BE49-F238E27FC236}">
                <a16:creationId xmlns:a16="http://schemas.microsoft.com/office/drawing/2014/main" id="{7A0F42E2-E75E-0D19-5F93-9EB32F1A21F9}"/>
              </a:ext>
            </a:extLst>
          </p:cNvPr>
          <p:cNvPicPr>
            <a:picLocks noChangeAspect="1"/>
          </p:cNvPicPr>
          <p:nvPr/>
        </p:nvPicPr>
        <p:blipFill>
          <a:blip r:embed="rId3"/>
          <a:stretch>
            <a:fillRect/>
          </a:stretch>
        </p:blipFill>
        <p:spPr>
          <a:xfrm>
            <a:off x="5840981" y="436678"/>
            <a:ext cx="4828989" cy="2716306"/>
          </a:xfrm>
          <a:prstGeom prst="rect">
            <a:avLst/>
          </a:prstGeom>
        </p:spPr>
      </p:pic>
      <p:pic>
        <p:nvPicPr>
          <p:cNvPr id="3" name="Picture 2" descr="Graphical user interface&#10;&#10;AI-generated content may be incorrect.">
            <a:extLst>
              <a:ext uri="{FF2B5EF4-FFF2-40B4-BE49-F238E27FC236}">
                <a16:creationId xmlns:a16="http://schemas.microsoft.com/office/drawing/2014/main" id="{50E186FD-3E11-C34A-E61B-4C480A7926D2}"/>
              </a:ext>
            </a:extLst>
          </p:cNvPr>
          <p:cNvPicPr>
            <a:picLocks noChangeAspect="1"/>
          </p:cNvPicPr>
          <p:nvPr/>
        </p:nvPicPr>
        <p:blipFill>
          <a:blip r:embed="rId4"/>
          <a:srcRect l="39681" t="14523" r="39880" b="11510"/>
          <a:stretch>
            <a:fillRect/>
          </a:stretch>
        </p:blipFill>
        <p:spPr>
          <a:xfrm>
            <a:off x="5140778" y="4281394"/>
            <a:ext cx="1400406" cy="2534019"/>
          </a:xfrm>
          <a:prstGeom prst="rect">
            <a:avLst/>
          </a:prstGeom>
        </p:spPr>
      </p:pic>
      <p:sp>
        <p:nvSpPr>
          <p:cNvPr id="4" name="TextBox 3">
            <a:extLst>
              <a:ext uri="{FF2B5EF4-FFF2-40B4-BE49-F238E27FC236}">
                <a16:creationId xmlns:a16="http://schemas.microsoft.com/office/drawing/2014/main" id="{43024623-43EA-A12C-31E2-C4B67479CBD5}"/>
              </a:ext>
            </a:extLst>
          </p:cNvPr>
          <p:cNvSpPr txBox="1"/>
          <p:nvPr/>
        </p:nvSpPr>
        <p:spPr>
          <a:xfrm>
            <a:off x="1135514" y="4706827"/>
            <a:ext cx="3902030" cy="954107"/>
          </a:xfrm>
          <a:prstGeom prst="rect">
            <a:avLst/>
          </a:prstGeom>
          <a:noFill/>
        </p:spPr>
        <p:txBody>
          <a:bodyPr wrap="none" rtlCol="0">
            <a:spAutoFit/>
          </a:bodyPr>
          <a:lstStyle/>
          <a:p>
            <a:pPr algn="ctr"/>
            <a:r>
              <a:rPr lang="en-US" sz="2800" dirty="0">
                <a:solidFill>
                  <a:srgbClr val="00B050"/>
                </a:solidFill>
              </a:rPr>
              <a:t>Energy density means </a:t>
            </a:r>
          </a:p>
          <a:p>
            <a:pPr algn="ctr"/>
            <a:r>
              <a:rPr lang="en-US" sz="2800" dirty="0">
                <a:solidFill>
                  <a:srgbClr val="00B050"/>
                </a:solidFill>
              </a:rPr>
              <a:t>waste density</a:t>
            </a:r>
          </a:p>
        </p:txBody>
      </p:sp>
    </p:spTree>
    <p:extLst>
      <p:ext uri="{BB962C8B-B14F-4D97-AF65-F5344CB8AC3E}">
        <p14:creationId xmlns:p14="http://schemas.microsoft.com/office/powerpoint/2010/main" val="584776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10E126-8BE9-8CB1-76A0-24E4BEA16F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6D559A-E474-490D-A280-257E1EA82DC2}"/>
              </a:ext>
            </a:extLst>
          </p:cNvPr>
          <p:cNvSpPr>
            <a:spLocks noGrp="1"/>
          </p:cNvSpPr>
          <p:nvPr>
            <p:ph type="title"/>
          </p:nvPr>
        </p:nvSpPr>
        <p:spPr>
          <a:xfrm>
            <a:off x="938150" y="1709738"/>
            <a:ext cx="11082539" cy="2852737"/>
          </a:xfrm>
        </p:spPr>
        <p:txBody>
          <a:bodyPr/>
          <a:lstStyle/>
          <a:p>
            <a:pPr algn="ctr"/>
            <a:r>
              <a:rPr lang="en-US" dirty="0"/>
              <a:t>Nuclear Industrial Complex</a:t>
            </a:r>
          </a:p>
        </p:txBody>
      </p:sp>
    </p:spTree>
    <p:extLst>
      <p:ext uri="{BB962C8B-B14F-4D97-AF65-F5344CB8AC3E}">
        <p14:creationId xmlns:p14="http://schemas.microsoft.com/office/powerpoint/2010/main" val="23123863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Graphical user interface, histogram&#10;&#10;AI-generated content may be incorrect.">
            <a:extLst>
              <a:ext uri="{FF2B5EF4-FFF2-40B4-BE49-F238E27FC236}">
                <a16:creationId xmlns:a16="http://schemas.microsoft.com/office/drawing/2014/main" id="{FE1C4BBD-7CBE-4A13-3655-14C8DE27E46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4874" y="359543"/>
            <a:ext cx="11302252" cy="6140056"/>
          </a:xfrm>
          <a:prstGeom prst="rect">
            <a:avLst/>
          </a:prstGeom>
        </p:spPr>
      </p:pic>
      <p:sp>
        <p:nvSpPr>
          <p:cNvPr id="2" name="Title 1">
            <a:extLst>
              <a:ext uri="{FF2B5EF4-FFF2-40B4-BE49-F238E27FC236}">
                <a16:creationId xmlns:a16="http://schemas.microsoft.com/office/drawing/2014/main" id="{D9B88D48-5ABE-864A-86AF-FE31211DCA09}"/>
              </a:ext>
            </a:extLst>
          </p:cNvPr>
          <p:cNvSpPr>
            <a:spLocks noGrp="1"/>
          </p:cNvSpPr>
          <p:nvPr>
            <p:ph type="title"/>
          </p:nvPr>
        </p:nvSpPr>
        <p:spPr/>
        <p:txBody>
          <a:bodyPr/>
          <a:lstStyle/>
          <a:p>
            <a:r>
              <a:rPr lang="en-US" dirty="0"/>
              <a:t>Economic prosperity and global competitiveness </a:t>
            </a:r>
            <a:br>
              <a:rPr lang="en-US" dirty="0"/>
            </a:br>
            <a:r>
              <a:rPr lang="en-US" dirty="0"/>
              <a:t>demand a dramatic, rapid expansion of nuclear</a:t>
            </a:r>
            <a:endParaRPr lang="en-US" sz="2800" dirty="0"/>
          </a:p>
        </p:txBody>
      </p:sp>
      <p:sp>
        <p:nvSpPr>
          <p:cNvPr id="3" name="Slide Number Placeholder 2">
            <a:extLst>
              <a:ext uri="{FF2B5EF4-FFF2-40B4-BE49-F238E27FC236}">
                <a16:creationId xmlns:a16="http://schemas.microsoft.com/office/drawing/2014/main" id="{115D9271-1B9C-7443-8DA6-BCF5F916B4E7}"/>
              </a:ext>
            </a:extLst>
          </p:cNvPr>
          <p:cNvSpPr>
            <a:spLocks noGrp="1"/>
          </p:cNvSpPr>
          <p:nvPr>
            <p:ph type="sldNum" sz="quarter" idx="12"/>
          </p:nvPr>
        </p:nvSpPr>
        <p:spPr/>
        <p:txBody>
          <a:bodyPr/>
          <a:lstStyle/>
          <a:p>
            <a:fld id="{82B577FA-F7D9-2C48-919F-F962E3BF952F}" type="slidenum">
              <a:rPr lang="en-US" smtClean="0"/>
              <a:t>19</a:t>
            </a:fld>
            <a:endParaRPr lang="en-US"/>
          </a:p>
        </p:txBody>
      </p:sp>
    </p:spTree>
    <p:extLst>
      <p:ext uri="{BB962C8B-B14F-4D97-AF65-F5344CB8AC3E}">
        <p14:creationId xmlns:p14="http://schemas.microsoft.com/office/powerpoint/2010/main" val="36541785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hart, scatter chart&#10;&#10;AI-generated content may be incorrect.">
            <a:extLst>
              <a:ext uri="{FF2B5EF4-FFF2-40B4-BE49-F238E27FC236}">
                <a16:creationId xmlns:a16="http://schemas.microsoft.com/office/drawing/2014/main" id="{70C997B6-EE14-4238-08D2-3896F802E3A2}"/>
              </a:ext>
            </a:extLst>
          </p:cNvPr>
          <p:cNvPicPr>
            <a:picLocks noChangeAspect="1"/>
          </p:cNvPicPr>
          <p:nvPr/>
        </p:nvPicPr>
        <p:blipFill>
          <a:blip r:embed="rId3"/>
          <a:stretch>
            <a:fillRect/>
          </a:stretch>
        </p:blipFill>
        <p:spPr>
          <a:xfrm>
            <a:off x="6837104" y="3721947"/>
            <a:ext cx="4937760" cy="2720807"/>
          </a:xfrm>
          <a:prstGeom prst="rect">
            <a:avLst/>
          </a:prstGeom>
        </p:spPr>
      </p:pic>
      <p:sp>
        <p:nvSpPr>
          <p:cNvPr id="4" name="Title 3">
            <a:extLst>
              <a:ext uri="{FF2B5EF4-FFF2-40B4-BE49-F238E27FC236}">
                <a16:creationId xmlns:a16="http://schemas.microsoft.com/office/drawing/2014/main" id="{BD58DD2E-7212-640B-CFC8-1F9F99405B43}"/>
              </a:ext>
            </a:extLst>
          </p:cNvPr>
          <p:cNvSpPr>
            <a:spLocks noGrp="1"/>
          </p:cNvSpPr>
          <p:nvPr>
            <p:ph type="title"/>
          </p:nvPr>
        </p:nvSpPr>
        <p:spPr/>
        <p:txBody>
          <a:bodyPr/>
          <a:lstStyle/>
          <a:p>
            <a:r>
              <a:rPr lang="en-US" dirty="0"/>
              <a:t>Affordability, Energy Prices, and Energy Outlook</a:t>
            </a:r>
          </a:p>
        </p:txBody>
      </p:sp>
      <p:sp>
        <p:nvSpPr>
          <p:cNvPr id="2" name="Content Placeholder 1">
            <a:extLst>
              <a:ext uri="{FF2B5EF4-FFF2-40B4-BE49-F238E27FC236}">
                <a16:creationId xmlns:a16="http://schemas.microsoft.com/office/drawing/2014/main" id="{0A36206F-EBDA-FFC2-49C6-32A6B8C91365}"/>
              </a:ext>
            </a:extLst>
          </p:cNvPr>
          <p:cNvSpPr>
            <a:spLocks noGrp="1"/>
          </p:cNvSpPr>
          <p:nvPr>
            <p:ph idx="1"/>
          </p:nvPr>
        </p:nvSpPr>
        <p:spPr>
          <a:xfrm>
            <a:off x="938151" y="1129206"/>
            <a:ext cx="5779890" cy="2265575"/>
          </a:xfrm>
        </p:spPr>
        <p:txBody>
          <a:bodyPr/>
          <a:lstStyle/>
          <a:p>
            <a:r>
              <a:rPr lang="en-US" dirty="0"/>
              <a:t>Discussion of affordability have moved from kitchen-table economics to the national and global stage of political economy. </a:t>
            </a:r>
          </a:p>
          <a:p>
            <a:r>
              <a:rPr lang="en-US" dirty="0"/>
              <a:t>Energy is in the heart of these discussions.</a:t>
            </a:r>
          </a:p>
          <a:p>
            <a:r>
              <a:rPr lang="en-US" dirty="0"/>
              <a:t>Households have seen relief in gasoline prices but not in electricity prices.  </a:t>
            </a:r>
          </a:p>
        </p:txBody>
      </p:sp>
      <p:pic>
        <p:nvPicPr>
          <p:cNvPr id="6" name="Picture 5" descr="Chart, line chart&#10;&#10;AI-generated content may be incorrect.">
            <a:extLst>
              <a:ext uri="{FF2B5EF4-FFF2-40B4-BE49-F238E27FC236}">
                <a16:creationId xmlns:a16="http://schemas.microsoft.com/office/drawing/2014/main" id="{170E984F-B87B-6316-6EB9-1EF0A481F1F5}"/>
              </a:ext>
            </a:extLst>
          </p:cNvPr>
          <p:cNvPicPr>
            <a:picLocks noChangeAspect="1"/>
          </p:cNvPicPr>
          <p:nvPr/>
        </p:nvPicPr>
        <p:blipFill>
          <a:blip r:embed="rId4"/>
          <a:stretch>
            <a:fillRect/>
          </a:stretch>
        </p:blipFill>
        <p:spPr>
          <a:xfrm>
            <a:off x="938151" y="3394781"/>
            <a:ext cx="4937760" cy="2765843"/>
          </a:xfrm>
          <a:prstGeom prst="rect">
            <a:avLst/>
          </a:prstGeom>
        </p:spPr>
      </p:pic>
      <p:pic>
        <p:nvPicPr>
          <p:cNvPr id="10" name="Picture 9" descr="Chart, line chart&#10;&#10;AI-generated content may be incorrect.">
            <a:extLst>
              <a:ext uri="{FF2B5EF4-FFF2-40B4-BE49-F238E27FC236}">
                <a16:creationId xmlns:a16="http://schemas.microsoft.com/office/drawing/2014/main" id="{32D4CF6C-02F1-4F16-4750-050E98FE26C6}"/>
              </a:ext>
            </a:extLst>
          </p:cNvPr>
          <p:cNvPicPr>
            <a:picLocks noChangeAspect="1"/>
          </p:cNvPicPr>
          <p:nvPr/>
        </p:nvPicPr>
        <p:blipFill>
          <a:blip r:embed="rId5"/>
          <a:stretch>
            <a:fillRect/>
          </a:stretch>
        </p:blipFill>
        <p:spPr>
          <a:xfrm>
            <a:off x="6837104" y="940342"/>
            <a:ext cx="4937760" cy="2700735"/>
          </a:xfrm>
          <a:prstGeom prst="rect">
            <a:avLst/>
          </a:prstGeom>
        </p:spPr>
      </p:pic>
      <p:sp>
        <p:nvSpPr>
          <p:cNvPr id="3" name="Rectangle 2">
            <a:extLst>
              <a:ext uri="{FF2B5EF4-FFF2-40B4-BE49-F238E27FC236}">
                <a16:creationId xmlns:a16="http://schemas.microsoft.com/office/drawing/2014/main" id="{3D06F115-3DFA-0F1B-5D7C-CED1EFCEBC27}"/>
              </a:ext>
            </a:extLst>
          </p:cNvPr>
          <p:cNvSpPr/>
          <p:nvPr/>
        </p:nvSpPr>
        <p:spPr>
          <a:xfrm>
            <a:off x="7104184" y="4671044"/>
            <a:ext cx="2637693" cy="411306"/>
          </a:xfrm>
          <a:prstGeom prst="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5070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lue and white graph&#10;&#10;Description automatically generated">
            <a:extLst>
              <a:ext uri="{FF2B5EF4-FFF2-40B4-BE49-F238E27FC236}">
                <a16:creationId xmlns:a16="http://schemas.microsoft.com/office/drawing/2014/main" id="{3A36D875-AB7C-765F-39D6-9E89E739DF9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40848" y="1430538"/>
            <a:ext cx="11510304" cy="4868859"/>
          </a:xfrm>
          <a:prstGeom prst="rect">
            <a:avLst/>
          </a:prstGeom>
        </p:spPr>
      </p:pic>
      <p:sp>
        <p:nvSpPr>
          <p:cNvPr id="2" name="Title 1">
            <a:extLst>
              <a:ext uri="{FF2B5EF4-FFF2-40B4-BE49-F238E27FC236}">
                <a16:creationId xmlns:a16="http://schemas.microsoft.com/office/drawing/2014/main" id="{D9B88D48-5ABE-864A-86AF-FE31211DCA09}"/>
              </a:ext>
            </a:extLst>
          </p:cNvPr>
          <p:cNvSpPr>
            <a:spLocks noGrp="1"/>
          </p:cNvSpPr>
          <p:nvPr>
            <p:ph type="title"/>
          </p:nvPr>
        </p:nvSpPr>
        <p:spPr/>
        <p:txBody>
          <a:bodyPr/>
          <a:lstStyle/>
          <a:p>
            <a:r>
              <a:rPr lang="en-US" sz="2400"/>
              <a:t>Technical innovation and strategic partnerships will overcome technical, geopolitical, policy, and economic challenges to deployment</a:t>
            </a:r>
          </a:p>
        </p:txBody>
      </p:sp>
      <p:sp>
        <p:nvSpPr>
          <p:cNvPr id="3" name="Slide Number Placeholder 2">
            <a:extLst>
              <a:ext uri="{FF2B5EF4-FFF2-40B4-BE49-F238E27FC236}">
                <a16:creationId xmlns:a16="http://schemas.microsoft.com/office/drawing/2014/main" id="{115D9271-1B9C-7443-8DA6-BCF5F916B4E7}"/>
              </a:ext>
            </a:extLst>
          </p:cNvPr>
          <p:cNvSpPr>
            <a:spLocks noGrp="1"/>
          </p:cNvSpPr>
          <p:nvPr>
            <p:ph type="sldNum" sz="quarter" idx="12"/>
          </p:nvPr>
        </p:nvSpPr>
        <p:spPr/>
        <p:txBody>
          <a:bodyPr/>
          <a:lstStyle/>
          <a:p>
            <a:fld id="{82B577FA-F7D9-2C48-919F-F962E3BF952F}" type="slidenum">
              <a:rPr lang="en-US" smtClean="0"/>
              <a:t>20</a:t>
            </a:fld>
            <a:endParaRPr lang="en-US"/>
          </a:p>
        </p:txBody>
      </p:sp>
    </p:spTree>
    <p:extLst>
      <p:ext uri="{BB962C8B-B14F-4D97-AF65-F5344CB8AC3E}">
        <p14:creationId xmlns:p14="http://schemas.microsoft.com/office/powerpoint/2010/main" val="18689525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diagram&#10;&#10;AI-generated content may be incorrect.">
            <a:extLst>
              <a:ext uri="{FF2B5EF4-FFF2-40B4-BE49-F238E27FC236}">
                <a16:creationId xmlns:a16="http://schemas.microsoft.com/office/drawing/2014/main" id="{42631806-42BC-3B06-AEAD-FF2748EF3E2C}"/>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1015068"/>
            <a:ext cx="12192000" cy="5427677"/>
          </a:xfrm>
          <a:prstGeom prst="rect">
            <a:avLst/>
          </a:prstGeom>
        </p:spPr>
      </p:pic>
      <p:sp>
        <p:nvSpPr>
          <p:cNvPr id="2" name="Title 1">
            <a:extLst>
              <a:ext uri="{FF2B5EF4-FFF2-40B4-BE49-F238E27FC236}">
                <a16:creationId xmlns:a16="http://schemas.microsoft.com/office/drawing/2014/main" id="{D9B88D48-5ABE-864A-86AF-FE31211DCA09}"/>
              </a:ext>
            </a:extLst>
          </p:cNvPr>
          <p:cNvSpPr>
            <a:spLocks noGrp="1"/>
          </p:cNvSpPr>
          <p:nvPr>
            <p:ph type="title"/>
          </p:nvPr>
        </p:nvSpPr>
        <p:spPr>
          <a:xfrm>
            <a:off x="938151" y="548211"/>
            <a:ext cx="10856284" cy="1008797"/>
          </a:xfrm>
        </p:spPr>
        <p:txBody>
          <a:bodyPr/>
          <a:lstStyle/>
          <a:p>
            <a:r>
              <a:rPr lang="en-US" altLang="x-none" sz="2800"/>
              <a:t>Accelerating advanced reactor demonstration and deployment</a:t>
            </a:r>
            <a:endParaRPr lang="en-US" sz="2800"/>
          </a:p>
        </p:txBody>
      </p:sp>
      <p:sp>
        <p:nvSpPr>
          <p:cNvPr id="3" name="Slide Number Placeholder 2">
            <a:extLst>
              <a:ext uri="{FF2B5EF4-FFF2-40B4-BE49-F238E27FC236}">
                <a16:creationId xmlns:a16="http://schemas.microsoft.com/office/drawing/2014/main" id="{115D9271-1B9C-7443-8DA6-BCF5F916B4E7}"/>
              </a:ext>
            </a:extLst>
          </p:cNvPr>
          <p:cNvSpPr>
            <a:spLocks noGrp="1"/>
          </p:cNvSpPr>
          <p:nvPr>
            <p:ph type="sldNum" sz="quarter" idx="12"/>
          </p:nvPr>
        </p:nvSpPr>
        <p:spPr>
          <a:xfrm>
            <a:off x="155020" y="6658708"/>
            <a:ext cx="434428" cy="199292"/>
          </a:xfrm>
        </p:spPr>
        <p:txBody>
          <a:bodyPr/>
          <a:lstStyle/>
          <a:p>
            <a:fld id="{82B577FA-F7D9-2C48-919F-F962E3BF952F}" type="slidenum">
              <a:rPr lang="en-US" smtClean="0"/>
              <a:t>21</a:t>
            </a:fld>
            <a:endParaRPr lang="en-US"/>
          </a:p>
        </p:txBody>
      </p:sp>
    </p:spTree>
    <p:extLst>
      <p:ext uri="{BB962C8B-B14F-4D97-AF65-F5344CB8AC3E}">
        <p14:creationId xmlns:p14="http://schemas.microsoft.com/office/powerpoint/2010/main" val="40923707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few people standing next to a model of a factory&#10;&#10;Description automatically generated">
            <a:extLst>
              <a:ext uri="{FF2B5EF4-FFF2-40B4-BE49-F238E27FC236}">
                <a16:creationId xmlns:a16="http://schemas.microsoft.com/office/drawing/2014/main" id="{042973E8-CC9F-E995-C45D-800E7B96534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38200" y="0"/>
            <a:ext cx="11353800" cy="6236612"/>
          </a:xfrm>
          <a:prstGeom prst="rect">
            <a:avLst/>
          </a:prstGeom>
        </p:spPr>
      </p:pic>
      <p:grpSp>
        <p:nvGrpSpPr>
          <p:cNvPr id="20" name="Group 19">
            <a:extLst>
              <a:ext uri="{FF2B5EF4-FFF2-40B4-BE49-F238E27FC236}">
                <a16:creationId xmlns:a16="http://schemas.microsoft.com/office/drawing/2014/main" id="{20B6C38C-E7B5-3B8B-8F83-0D830E0A03C9}"/>
              </a:ext>
            </a:extLst>
          </p:cNvPr>
          <p:cNvGrpSpPr/>
          <p:nvPr/>
        </p:nvGrpSpPr>
        <p:grpSpPr>
          <a:xfrm>
            <a:off x="938151" y="1632125"/>
            <a:ext cx="9749854" cy="3911008"/>
            <a:chOff x="938151" y="1635300"/>
            <a:chExt cx="9749854" cy="3911008"/>
          </a:xfrm>
        </p:grpSpPr>
        <p:sp>
          <p:nvSpPr>
            <p:cNvPr id="8" name="TextBox 7">
              <a:extLst>
                <a:ext uri="{FF2B5EF4-FFF2-40B4-BE49-F238E27FC236}">
                  <a16:creationId xmlns:a16="http://schemas.microsoft.com/office/drawing/2014/main" id="{F1704B9C-4D8D-FC7C-5637-FD1D19FD4991}"/>
                </a:ext>
              </a:extLst>
            </p:cNvPr>
            <p:cNvSpPr txBox="1"/>
            <p:nvPr/>
          </p:nvSpPr>
          <p:spPr>
            <a:xfrm>
              <a:off x="938151" y="1657621"/>
              <a:ext cx="2231380" cy="769441"/>
            </a:xfrm>
            <a:prstGeom prst="rect">
              <a:avLst/>
            </a:prstGeom>
            <a:noFill/>
          </p:spPr>
          <p:txBody>
            <a:bodyPr wrap="none" lIns="0" tIns="0" rIns="0" bIns="0" rtlCol="0">
              <a:spAutoFit/>
            </a:bodyPr>
            <a:lstStyle/>
            <a:p>
              <a:r>
                <a:rPr lang="en-US" b="1" dirty="0">
                  <a:solidFill>
                    <a:schemeClr val="tx2"/>
                  </a:solidFill>
                </a:rPr>
                <a:t>Large-Scale Reactor</a:t>
              </a:r>
            </a:p>
            <a:p>
              <a:r>
                <a:rPr lang="en-US" sz="1600" dirty="0">
                  <a:solidFill>
                    <a:schemeClr val="accent6"/>
                  </a:solidFill>
                </a:rPr>
                <a:t>300 MW – 1,000+ MW</a:t>
              </a:r>
              <a:br>
                <a:rPr lang="en-US" sz="1600" dirty="0">
                  <a:solidFill>
                    <a:schemeClr val="accent6"/>
                  </a:solidFill>
                </a:rPr>
              </a:br>
              <a:r>
                <a:rPr lang="en-US" sz="1600" dirty="0">
                  <a:solidFill>
                    <a:schemeClr val="accent6"/>
                  </a:solidFill>
                </a:rPr>
                <a:t>1,500 ACRES</a:t>
              </a:r>
            </a:p>
          </p:txBody>
        </p:sp>
        <p:sp>
          <p:nvSpPr>
            <p:cNvPr id="9" name="TextBox 8">
              <a:extLst>
                <a:ext uri="{FF2B5EF4-FFF2-40B4-BE49-F238E27FC236}">
                  <a16:creationId xmlns:a16="http://schemas.microsoft.com/office/drawing/2014/main" id="{F89775CA-C7E3-36C2-C68C-76CBC6E82324}"/>
                </a:ext>
              </a:extLst>
            </p:cNvPr>
            <p:cNvSpPr txBox="1"/>
            <p:nvPr/>
          </p:nvSpPr>
          <p:spPr>
            <a:xfrm>
              <a:off x="938151" y="3207913"/>
              <a:ext cx="2500685" cy="769441"/>
            </a:xfrm>
            <a:prstGeom prst="rect">
              <a:avLst/>
            </a:prstGeom>
            <a:noFill/>
          </p:spPr>
          <p:txBody>
            <a:bodyPr wrap="none" lIns="0" tIns="0" rIns="0" bIns="0" rtlCol="0">
              <a:spAutoFit/>
            </a:bodyPr>
            <a:lstStyle/>
            <a:p>
              <a:r>
                <a:rPr lang="en-US" b="1" dirty="0">
                  <a:solidFill>
                    <a:schemeClr val="bg2"/>
                  </a:solidFill>
                </a:rPr>
                <a:t>Small Modular Reactor</a:t>
              </a:r>
            </a:p>
            <a:p>
              <a:r>
                <a:rPr lang="en-US" sz="1600" dirty="0">
                  <a:solidFill>
                    <a:schemeClr val="accent6"/>
                  </a:solidFill>
                </a:rPr>
                <a:t>20 MW – 300 MW</a:t>
              </a:r>
              <a:br>
                <a:rPr lang="en-US" sz="1600" dirty="0">
                  <a:solidFill>
                    <a:schemeClr val="accent6"/>
                  </a:solidFill>
                </a:rPr>
              </a:br>
              <a:r>
                <a:rPr lang="en-US" sz="1600" dirty="0">
                  <a:solidFill>
                    <a:schemeClr val="accent6"/>
                  </a:solidFill>
                </a:rPr>
                <a:t>50 ACRES</a:t>
              </a:r>
            </a:p>
          </p:txBody>
        </p:sp>
        <p:sp>
          <p:nvSpPr>
            <p:cNvPr id="10" name="TextBox 9">
              <a:extLst>
                <a:ext uri="{FF2B5EF4-FFF2-40B4-BE49-F238E27FC236}">
                  <a16:creationId xmlns:a16="http://schemas.microsoft.com/office/drawing/2014/main" id="{A7141444-2C9C-EDC5-2EA8-799647F595BA}"/>
                </a:ext>
              </a:extLst>
            </p:cNvPr>
            <p:cNvSpPr txBox="1"/>
            <p:nvPr/>
          </p:nvSpPr>
          <p:spPr>
            <a:xfrm>
              <a:off x="938151" y="4776867"/>
              <a:ext cx="2076722" cy="769441"/>
            </a:xfrm>
            <a:prstGeom prst="rect">
              <a:avLst/>
            </a:prstGeom>
            <a:noFill/>
          </p:spPr>
          <p:txBody>
            <a:bodyPr wrap="none" lIns="0" tIns="0" rIns="0" bIns="0" rtlCol="0">
              <a:spAutoFit/>
            </a:bodyPr>
            <a:lstStyle/>
            <a:p>
              <a:r>
                <a:rPr lang="en-US" b="1" dirty="0">
                  <a:solidFill>
                    <a:schemeClr val="accent1"/>
                  </a:solidFill>
                </a:rPr>
                <a:t>Microreactor</a:t>
              </a:r>
            </a:p>
            <a:p>
              <a:r>
                <a:rPr lang="en-US" sz="1600" dirty="0">
                  <a:solidFill>
                    <a:schemeClr val="accent6"/>
                  </a:solidFill>
                </a:rPr>
                <a:t>1 MW – 20 MW</a:t>
              </a:r>
              <a:br>
                <a:rPr lang="en-US" sz="1600" dirty="0">
                  <a:solidFill>
                    <a:schemeClr val="accent6"/>
                  </a:solidFill>
                </a:rPr>
              </a:br>
              <a:r>
                <a:rPr lang="en-US" sz="1600" dirty="0">
                  <a:solidFill>
                    <a:schemeClr val="accent6"/>
                  </a:solidFill>
                </a:rPr>
                <a:t>LESS THAN AN ACRE</a:t>
              </a:r>
            </a:p>
          </p:txBody>
        </p:sp>
        <p:grpSp>
          <p:nvGrpSpPr>
            <p:cNvPr id="15" name="Group 14">
              <a:extLst>
                <a:ext uri="{FF2B5EF4-FFF2-40B4-BE49-F238E27FC236}">
                  <a16:creationId xmlns:a16="http://schemas.microsoft.com/office/drawing/2014/main" id="{4C5E1434-DEF0-3E49-4202-53426AB5CE48}"/>
                </a:ext>
              </a:extLst>
            </p:cNvPr>
            <p:cNvGrpSpPr/>
            <p:nvPr/>
          </p:nvGrpSpPr>
          <p:grpSpPr>
            <a:xfrm>
              <a:off x="3611298" y="1635300"/>
              <a:ext cx="5697294" cy="769441"/>
              <a:chOff x="3314700" y="1608634"/>
              <a:chExt cx="5697294" cy="769441"/>
            </a:xfrm>
          </p:grpSpPr>
          <p:cxnSp>
            <p:nvCxnSpPr>
              <p:cNvPr id="12" name="Straight Connector 11">
                <a:extLst>
                  <a:ext uri="{FF2B5EF4-FFF2-40B4-BE49-F238E27FC236}">
                    <a16:creationId xmlns:a16="http://schemas.microsoft.com/office/drawing/2014/main" id="{4C96AC9C-2693-CB31-96B8-03165706815B}"/>
                  </a:ext>
                </a:extLst>
              </p:cNvPr>
              <p:cNvCxnSpPr>
                <a:cxnSpLocks/>
              </p:cNvCxnSpPr>
              <p:nvPr/>
            </p:nvCxnSpPr>
            <p:spPr>
              <a:xfrm>
                <a:off x="3314700" y="1608634"/>
                <a:ext cx="0" cy="769441"/>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895F0D2-4F2B-0307-64F9-6F2466F469CC}"/>
                  </a:ext>
                </a:extLst>
              </p:cNvPr>
              <p:cNvCxnSpPr>
                <a:cxnSpLocks/>
              </p:cNvCxnSpPr>
              <p:nvPr/>
            </p:nvCxnSpPr>
            <p:spPr>
              <a:xfrm>
                <a:off x="3314700" y="1993354"/>
                <a:ext cx="3130709"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46D8CA5-B0AA-0708-AFE6-531F9C9EA062}"/>
                  </a:ext>
                </a:extLst>
              </p:cNvPr>
              <p:cNvCxnSpPr>
                <a:cxnSpLocks/>
              </p:cNvCxnSpPr>
              <p:nvPr/>
            </p:nvCxnSpPr>
            <p:spPr>
              <a:xfrm>
                <a:off x="7804986" y="1993354"/>
                <a:ext cx="120700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C8069BEF-1761-07C1-D56D-3861E01C613F}"/>
                </a:ext>
              </a:extLst>
            </p:cNvPr>
            <p:cNvGrpSpPr/>
            <p:nvPr/>
          </p:nvGrpSpPr>
          <p:grpSpPr>
            <a:xfrm>
              <a:off x="3611298" y="3167610"/>
              <a:ext cx="3551333" cy="769441"/>
              <a:chOff x="3314700" y="1608634"/>
              <a:chExt cx="3551333" cy="769441"/>
            </a:xfrm>
          </p:grpSpPr>
          <p:cxnSp>
            <p:nvCxnSpPr>
              <p:cNvPr id="18" name="Straight Connector 17">
                <a:extLst>
                  <a:ext uri="{FF2B5EF4-FFF2-40B4-BE49-F238E27FC236}">
                    <a16:creationId xmlns:a16="http://schemas.microsoft.com/office/drawing/2014/main" id="{FB501B92-AC99-45C0-2F06-A2D686E56BE1}"/>
                  </a:ext>
                </a:extLst>
              </p:cNvPr>
              <p:cNvCxnSpPr>
                <a:cxnSpLocks/>
              </p:cNvCxnSpPr>
              <p:nvPr/>
            </p:nvCxnSpPr>
            <p:spPr>
              <a:xfrm>
                <a:off x="3314700" y="1608634"/>
                <a:ext cx="0" cy="769441"/>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F259939-8232-834D-68DF-A87E1269D941}"/>
                  </a:ext>
                </a:extLst>
              </p:cNvPr>
              <p:cNvCxnSpPr>
                <a:cxnSpLocks/>
              </p:cNvCxnSpPr>
              <p:nvPr/>
            </p:nvCxnSpPr>
            <p:spPr>
              <a:xfrm>
                <a:off x="3314700" y="1993354"/>
                <a:ext cx="1445334"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AE7A02A-CD51-A1DC-F1DD-1AE6078B3C87}"/>
                  </a:ext>
                </a:extLst>
              </p:cNvPr>
              <p:cNvCxnSpPr>
                <a:cxnSpLocks/>
              </p:cNvCxnSpPr>
              <p:nvPr/>
            </p:nvCxnSpPr>
            <p:spPr>
              <a:xfrm>
                <a:off x="5333700" y="1993354"/>
                <a:ext cx="1532333"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5FBA84B9-5349-EABE-6A7A-CB16B4072F7A}"/>
                </a:ext>
              </a:extLst>
            </p:cNvPr>
            <p:cNvGrpSpPr/>
            <p:nvPr/>
          </p:nvGrpSpPr>
          <p:grpSpPr>
            <a:xfrm>
              <a:off x="3611298" y="4767243"/>
              <a:ext cx="1598376" cy="769441"/>
              <a:chOff x="3314700" y="1608634"/>
              <a:chExt cx="1598376" cy="769441"/>
            </a:xfrm>
          </p:grpSpPr>
          <p:cxnSp>
            <p:nvCxnSpPr>
              <p:cNvPr id="23" name="Straight Connector 22">
                <a:extLst>
                  <a:ext uri="{FF2B5EF4-FFF2-40B4-BE49-F238E27FC236}">
                    <a16:creationId xmlns:a16="http://schemas.microsoft.com/office/drawing/2014/main" id="{B3E1100B-22F5-5548-BC78-B707271896AA}"/>
                  </a:ext>
                </a:extLst>
              </p:cNvPr>
              <p:cNvCxnSpPr>
                <a:cxnSpLocks/>
              </p:cNvCxnSpPr>
              <p:nvPr/>
            </p:nvCxnSpPr>
            <p:spPr>
              <a:xfrm>
                <a:off x="3314700" y="1608634"/>
                <a:ext cx="0" cy="769441"/>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3942A16-377F-774B-53C0-7EC7FCBD47B7}"/>
                  </a:ext>
                </a:extLst>
              </p:cNvPr>
              <p:cNvCxnSpPr>
                <a:cxnSpLocks/>
              </p:cNvCxnSpPr>
              <p:nvPr/>
            </p:nvCxnSpPr>
            <p:spPr>
              <a:xfrm>
                <a:off x="3314700" y="1993354"/>
                <a:ext cx="159837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7" name="Oval 6">
              <a:extLst>
                <a:ext uri="{FF2B5EF4-FFF2-40B4-BE49-F238E27FC236}">
                  <a16:creationId xmlns:a16="http://schemas.microsoft.com/office/drawing/2014/main" id="{1B1C3AF5-619A-D87B-FEAE-3C774BA86C30}"/>
                </a:ext>
              </a:extLst>
            </p:cNvPr>
            <p:cNvSpPr/>
            <p:nvPr/>
          </p:nvSpPr>
          <p:spPr>
            <a:xfrm>
              <a:off x="10430830" y="3221949"/>
              <a:ext cx="257175" cy="257175"/>
            </a:xfrm>
            <a:prstGeom prst="ellipse">
              <a:avLst/>
            </a:prstGeom>
            <a:noFill/>
            <a:ln w="190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708B3A8C-6F79-BB2B-0950-E888E409313B}"/>
              </a:ext>
            </a:extLst>
          </p:cNvPr>
          <p:cNvSpPr>
            <a:spLocks noGrp="1"/>
          </p:cNvSpPr>
          <p:nvPr>
            <p:ph type="title"/>
          </p:nvPr>
        </p:nvSpPr>
        <p:spPr/>
        <p:txBody>
          <a:bodyPr/>
          <a:lstStyle/>
          <a:p>
            <a:r>
              <a:rPr lang="en-US" dirty="0"/>
              <a:t>Advanced reactor size comparison</a:t>
            </a:r>
          </a:p>
        </p:txBody>
      </p:sp>
      <p:sp>
        <p:nvSpPr>
          <p:cNvPr id="5" name="Slide Number Placeholder 4">
            <a:extLst>
              <a:ext uri="{FF2B5EF4-FFF2-40B4-BE49-F238E27FC236}">
                <a16:creationId xmlns:a16="http://schemas.microsoft.com/office/drawing/2014/main" id="{C036BD88-83C1-4530-C69D-861D0AEEE022}"/>
              </a:ext>
            </a:extLst>
          </p:cNvPr>
          <p:cNvSpPr>
            <a:spLocks noGrp="1"/>
          </p:cNvSpPr>
          <p:nvPr>
            <p:ph type="sldNum" sz="quarter" idx="12"/>
          </p:nvPr>
        </p:nvSpPr>
        <p:spPr/>
        <p:txBody>
          <a:bodyPr/>
          <a:lstStyle/>
          <a:p>
            <a:fld id="{82B577FA-F7D9-2C48-919F-F962E3BF952F}" type="slidenum">
              <a:rPr lang="en-US" smtClean="0"/>
              <a:t>22</a:t>
            </a:fld>
            <a:endParaRPr lang="en-US"/>
          </a:p>
        </p:txBody>
      </p:sp>
    </p:spTree>
    <p:extLst>
      <p:ext uri="{BB962C8B-B14F-4D97-AF65-F5344CB8AC3E}">
        <p14:creationId xmlns:p14="http://schemas.microsoft.com/office/powerpoint/2010/main" val="16089576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Straight Connector 30">
            <a:extLst>
              <a:ext uri="{FF2B5EF4-FFF2-40B4-BE49-F238E27FC236}">
                <a16:creationId xmlns:a16="http://schemas.microsoft.com/office/drawing/2014/main" id="{0063F1B9-A7D5-726E-21C6-F6642740DEFC}"/>
              </a:ext>
            </a:extLst>
          </p:cNvPr>
          <p:cNvCxnSpPr/>
          <p:nvPr/>
        </p:nvCxnSpPr>
        <p:spPr>
          <a:xfrm>
            <a:off x="3720900" y="1712499"/>
            <a:ext cx="0" cy="2874551"/>
          </a:xfrm>
          <a:prstGeom prst="line">
            <a:avLst/>
          </a:prstGeom>
          <a:noFill/>
          <a:ln w="19050" cap="flat" cmpd="sng" algn="ctr">
            <a:solidFill>
              <a:srgbClr val="10426A"/>
            </a:solidFill>
            <a:prstDash val="solid"/>
            <a:miter lim="800000"/>
          </a:ln>
          <a:effectLst/>
        </p:spPr>
      </p:cxnSp>
      <p:cxnSp>
        <p:nvCxnSpPr>
          <p:cNvPr id="32" name="Straight Connector 31">
            <a:extLst>
              <a:ext uri="{FF2B5EF4-FFF2-40B4-BE49-F238E27FC236}">
                <a16:creationId xmlns:a16="http://schemas.microsoft.com/office/drawing/2014/main" id="{0094EF46-25A4-181B-CC46-9EB2E8BF8D32}"/>
              </a:ext>
            </a:extLst>
          </p:cNvPr>
          <p:cNvCxnSpPr>
            <a:cxnSpLocks/>
          </p:cNvCxnSpPr>
          <p:nvPr/>
        </p:nvCxnSpPr>
        <p:spPr>
          <a:xfrm flipH="1">
            <a:off x="3539873" y="4409765"/>
            <a:ext cx="4968975" cy="0"/>
          </a:xfrm>
          <a:prstGeom prst="line">
            <a:avLst/>
          </a:prstGeom>
          <a:noFill/>
          <a:ln w="19050" cap="flat" cmpd="sng" algn="ctr">
            <a:solidFill>
              <a:srgbClr val="10426A"/>
            </a:solidFill>
            <a:prstDash val="solid"/>
            <a:miter lim="800000"/>
          </a:ln>
          <a:effectLst/>
        </p:spPr>
      </p:cxnSp>
      <p:sp>
        <p:nvSpPr>
          <p:cNvPr id="33" name="TextBox 32">
            <a:extLst>
              <a:ext uri="{FF2B5EF4-FFF2-40B4-BE49-F238E27FC236}">
                <a16:creationId xmlns:a16="http://schemas.microsoft.com/office/drawing/2014/main" id="{89264CBC-2EEF-D531-E531-61519B5A2405}"/>
              </a:ext>
            </a:extLst>
          </p:cNvPr>
          <p:cNvSpPr txBox="1"/>
          <p:nvPr/>
        </p:nvSpPr>
        <p:spPr>
          <a:xfrm>
            <a:off x="7961584" y="4407951"/>
            <a:ext cx="693972" cy="369332"/>
          </a:xfrm>
          <a:prstGeom prst="rect">
            <a:avLst/>
          </a:prstGeom>
          <a:noFill/>
        </p:spPr>
        <p:txBody>
          <a:bodyPr wrap="none" rtlCol="0">
            <a:spAutoFit/>
          </a:bodyPr>
          <a:lstStyle/>
          <a:p>
            <a:pPr algn="ctr"/>
            <a:r>
              <a:rPr lang="en-US" dirty="0">
                <a:solidFill>
                  <a:srgbClr val="10426A"/>
                </a:solidFill>
                <a:latin typeface="Calibri" panose="020F0502020204030204"/>
              </a:rPr>
              <a:t>MWe</a:t>
            </a:r>
          </a:p>
        </p:txBody>
      </p:sp>
      <p:sp>
        <p:nvSpPr>
          <p:cNvPr id="34" name="TextBox 33">
            <a:extLst>
              <a:ext uri="{FF2B5EF4-FFF2-40B4-BE49-F238E27FC236}">
                <a16:creationId xmlns:a16="http://schemas.microsoft.com/office/drawing/2014/main" id="{F5EBB054-78F1-5A51-54ED-F45030263948}"/>
              </a:ext>
            </a:extLst>
          </p:cNvPr>
          <p:cNvSpPr txBox="1"/>
          <p:nvPr/>
        </p:nvSpPr>
        <p:spPr>
          <a:xfrm>
            <a:off x="2771746" y="1540858"/>
            <a:ext cx="900760" cy="369332"/>
          </a:xfrm>
          <a:prstGeom prst="rect">
            <a:avLst/>
          </a:prstGeom>
          <a:noFill/>
        </p:spPr>
        <p:txBody>
          <a:bodyPr wrap="none" rtlCol="0">
            <a:spAutoFit/>
          </a:bodyPr>
          <a:lstStyle/>
          <a:p>
            <a:pPr algn="ctr"/>
            <a:r>
              <a:rPr lang="en-US" dirty="0">
                <a:solidFill>
                  <a:srgbClr val="10426A"/>
                </a:solidFill>
                <a:latin typeface="Calibri" panose="020F0502020204030204"/>
              </a:rPr>
              <a:t>$/MWe</a:t>
            </a:r>
          </a:p>
        </p:txBody>
      </p:sp>
      <p:sp>
        <p:nvSpPr>
          <p:cNvPr id="35" name="Arc 2">
            <a:extLst>
              <a:ext uri="{FF2B5EF4-FFF2-40B4-BE49-F238E27FC236}">
                <a16:creationId xmlns:a16="http://schemas.microsoft.com/office/drawing/2014/main" id="{52D9586F-39D7-C405-2499-CFFF4F90E1DA}"/>
              </a:ext>
            </a:extLst>
          </p:cNvPr>
          <p:cNvSpPr>
            <a:spLocks/>
          </p:cNvSpPr>
          <p:nvPr/>
        </p:nvSpPr>
        <p:spPr bwMode="auto">
          <a:xfrm rot="10414253">
            <a:off x="4147335" y="1402516"/>
            <a:ext cx="4318331" cy="2308811"/>
          </a:xfrm>
          <a:custGeom>
            <a:avLst/>
            <a:gdLst>
              <a:gd name="G0" fmla="+- 0 0 0"/>
              <a:gd name="G1" fmla="+- 21510 0 0"/>
              <a:gd name="G2" fmla="+- 21600 0 0"/>
              <a:gd name="T0" fmla="*/ 1972 w 21600"/>
              <a:gd name="T1" fmla="*/ 0 h 21510"/>
              <a:gd name="T2" fmla="*/ 21600 w 21600"/>
              <a:gd name="T3" fmla="*/ 21510 h 21510"/>
              <a:gd name="T4" fmla="*/ 0 w 21600"/>
              <a:gd name="T5" fmla="*/ 21510 h 21510"/>
            </a:gdLst>
            <a:ahLst/>
            <a:cxnLst>
              <a:cxn ang="0">
                <a:pos x="T0" y="T1"/>
              </a:cxn>
              <a:cxn ang="0">
                <a:pos x="T2" y="T3"/>
              </a:cxn>
              <a:cxn ang="0">
                <a:pos x="T4" y="T5"/>
              </a:cxn>
            </a:cxnLst>
            <a:rect l="0" t="0" r="r" b="b"/>
            <a:pathLst>
              <a:path w="21600" h="21510" fill="none" extrusionOk="0">
                <a:moveTo>
                  <a:pt x="1971" y="0"/>
                </a:moveTo>
                <a:cubicBezTo>
                  <a:pt x="13090" y="1019"/>
                  <a:pt x="21600" y="10344"/>
                  <a:pt x="21600" y="21510"/>
                </a:cubicBezTo>
              </a:path>
              <a:path w="21600" h="21510" stroke="0" extrusionOk="0">
                <a:moveTo>
                  <a:pt x="1971" y="0"/>
                </a:moveTo>
                <a:cubicBezTo>
                  <a:pt x="13090" y="1019"/>
                  <a:pt x="21600" y="10344"/>
                  <a:pt x="21600" y="21510"/>
                </a:cubicBezTo>
                <a:lnTo>
                  <a:pt x="0" y="21510"/>
                </a:lnTo>
                <a:close/>
              </a:path>
            </a:pathLst>
          </a:custGeom>
          <a:noFill/>
          <a:ln w="19050" cap="rnd">
            <a:solidFill>
              <a:srgbClr val="10426A"/>
            </a:solidFill>
            <a:round/>
            <a:headEnd type="none" w="sm" len="sm"/>
            <a:tailEnd type="none" w="sm" len="sm"/>
          </a:ln>
          <a:effectLst/>
        </p:spPr>
        <p:txBody>
          <a:bodyPr wrap="none" anchor="ct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0426A"/>
              </a:solidFill>
              <a:effectLst/>
              <a:uLnTx/>
              <a:uFillTx/>
              <a:cs typeface="Arial"/>
            </a:endParaRPr>
          </a:p>
        </p:txBody>
      </p:sp>
      <p:sp>
        <p:nvSpPr>
          <p:cNvPr id="36" name="TextBox 35">
            <a:extLst>
              <a:ext uri="{FF2B5EF4-FFF2-40B4-BE49-F238E27FC236}">
                <a16:creationId xmlns:a16="http://schemas.microsoft.com/office/drawing/2014/main" id="{BAB2A529-37BB-BF92-428C-39C5C6BB4D34}"/>
              </a:ext>
            </a:extLst>
          </p:cNvPr>
          <p:cNvSpPr txBox="1"/>
          <p:nvPr/>
        </p:nvSpPr>
        <p:spPr>
          <a:xfrm>
            <a:off x="4637798" y="1244344"/>
            <a:ext cx="2791728" cy="461665"/>
          </a:xfrm>
          <a:prstGeom prst="rect">
            <a:avLst/>
          </a:prstGeom>
          <a:noFill/>
        </p:spPr>
        <p:txBody>
          <a:bodyPr wrap="square" rtlCol="0">
            <a:spAutoFit/>
          </a:bodyPr>
          <a:lstStyle/>
          <a:p>
            <a:pPr algn="ctr"/>
            <a:r>
              <a:rPr lang="en-US" sz="2400" dirty="0">
                <a:solidFill>
                  <a:schemeClr val="tx2"/>
                </a:solidFill>
                <a:latin typeface="Calibri" panose="020F0502020204030204"/>
              </a:rPr>
              <a:t>Average Cost Curve</a:t>
            </a:r>
          </a:p>
        </p:txBody>
      </p:sp>
      <p:cxnSp>
        <p:nvCxnSpPr>
          <p:cNvPr id="39" name="Straight Connector 38">
            <a:extLst>
              <a:ext uri="{FF2B5EF4-FFF2-40B4-BE49-F238E27FC236}">
                <a16:creationId xmlns:a16="http://schemas.microsoft.com/office/drawing/2014/main" id="{1ADECE6D-D225-E5ED-66C9-8DBEF2804512}"/>
              </a:ext>
            </a:extLst>
          </p:cNvPr>
          <p:cNvCxnSpPr>
            <a:cxnSpLocks/>
          </p:cNvCxnSpPr>
          <p:nvPr/>
        </p:nvCxnSpPr>
        <p:spPr>
          <a:xfrm>
            <a:off x="7449683" y="3511013"/>
            <a:ext cx="0" cy="861660"/>
          </a:xfrm>
          <a:prstGeom prst="line">
            <a:avLst/>
          </a:prstGeom>
          <a:noFill/>
          <a:ln w="19050" cap="flat" cmpd="sng" algn="ctr">
            <a:solidFill>
              <a:srgbClr val="10426A"/>
            </a:solidFill>
            <a:prstDash val="dash"/>
            <a:miter lim="800000"/>
          </a:ln>
          <a:effectLst/>
        </p:spPr>
      </p:cxnSp>
      <p:sp>
        <p:nvSpPr>
          <p:cNvPr id="40" name="TextBox 39">
            <a:extLst>
              <a:ext uri="{FF2B5EF4-FFF2-40B4-BE49-F238E27FC236}">
                <a16:creationId xmlns:a16="http://schemas.microsoft.com/office/drawing/2014/main" id="{54C148BB-8DDF-6738-6B21-A62F4E749476}"/>
              </a:ext>
            </a:extLst>
          </p:cNvPr>
          <p:cNvSpPr txBox="1"/>
          <p:nvPr/>
        </p:nvSpPr>
        <p:spPr>
          <a:xfrm>
            <a:off x="7103155" y="4379182"/>
            <a:ext cx="652743" cy="369332"/>
          </a:xfrm>
          <a:prstGeom prst="rect">
            <a:avLst/>
          </a:prstGeom>
          <a:noFill/>
        </p:spPr>
        <p:txBody>
          <a:bodyPr wrap="none" rtlCol="0">
            <a:spAutoFit/>
          </a:bodyPr>
          <a:lstStyle/>
          <a:p>
            <a:r>
              <a:rPr lang="en-US" dirty="0">
                <a:solidFill>
                  <a:srgbClr val="10426A"/>
                </a:solidFill>
                <a:latin typeface="Calibri" panose="020F0502020204030204"/>
              </a:rPr>
              <a:t>1000</a:t>
            </a:r>
          </a:p>
        </p:txBody>
      </p:sp>
      <p:sp>
        <p:nvSpPr>
          <p:cNvPr id="12" name="TextBox 11">
            <a:extLst>
              <a:ext uri="{FF2B5EF4-FFF2-40B4-BE49-F238E27FC236}">
                <a16:creationId xmlns:a16="http://schemas.microsoft.com/office/drawing/2014/main" id="{26F5E19D-D159-7116-AE2B-1B1B8B3A703E}"/>
              </a:ext>
            </a:extLst>
          </p:cNvPr>
          <p:cNvSpPr txBox="1"/>
          <p:nvPr/>
        </p:nvSpPr>
        <p:spPr>
          <a:xfrm>
            <a:off x="7986253" y="2417407"/>
            <a:ext cx="1008161" cy="646331"/>
          </a:xfrm>
          <a:prstGeom prst="rect">
            <a:avLst/>
          </a:prstGeom>
          <a:noFill/>
        </p:spPr>
        <p:txBody>
          <a:bodyPr wrap="none" rtlCol="0">
            <a:spAutoFit/>
          </a:bodyPr>
          <a:lstStyle/>
          <a:p>
            <a:pPr algn="ctr"/>
            <a:r>
              <a:rPr lang="en-US" dirty="0">
                <a:solidFill>
                  <a:srgbClr val="00B050"/>
                </a:solidFill>
              </a:rPr>
              <a:t>Large </a:t>
            </a:r>
          </a:p>
          <a:p>
            <a:pPr algn="ctr"/>
            <a:r>
              <a:rPr lang="en-US" dirty="0">
                <a:solidFill>
                  <a:srgbClr val="00B050"/>
                </a:solidFill>
              </a:rPr>
              <a:t>Reactors</a:t>
            </a:r>
          </a:p>
        </p:txBody>
      </p:sp>
      <p:cxnSp>
        <p:nvCxnSpPr>
          <p:cNvPr id="13" name="Straight Connector 12">
            <a:extLst>
              <a:ext uri="{FF2B5EF4-FFF2-40B4-BE49-F238E27FC236}">
                <a16:creationId xmlns:a16="http://schemas.microsoft.com/office/drawing/2014/main" id="{5E56A7F3-A684-4992-9264-0CAA30B81926}"/>
              </a:ext>
            </a:extLst>
          </p:cNvPr>
          <p:cNvCxnSpPr>
            <a:cxnSpLocks/>
          </p:cNvCxnSpPr>
          <p:nvPr/>
        </p:nvCxnSpPr>
        <p:spPr>
          <a:xfrm flipH="1">
            <a:off x="5955630" y="2630989"/>
            <a:ext cx="21730" cy="1741684"/>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883FED2-1E41-D709-0ADE-56E9D402DD44}"/>
              </a:ext>
            </a:extLst>
          </p:cNvPr>
          <p:cNvSpPr txBox="1"/>
          <p:nvPr/>
        </p:nvSpPr>
        <p:spPr>
          <a:xfrm>
            <a:off x="5705569" y="4379182"/>
            <a:ext cx="652743" cy="369332"/>
          </a:xfrm>
          <a:prstGeom prst="rect">
            <a:avLst/>
          </a:prstGeom>
          <a:noFill/>
        </p:spPr>
        <p:txBody>
          <a:bodyPr wrap="square" rtlCol="0">
            <a:spAutoFit/>
          </a:bodyPr>
          <a:lstStyle/>
          <a:p>
            <a:r>
              <a:rPr lang="en-US" dirty="0">
                <a:solidFill>
                  <a:schemeClr val="tx2"/>
                </a:solidFill>
              </a:rPr>
              <a:t>300</a:t>
            </a:r>
          </a:p>
        </p:txBody>
      </p:sp>
      <p:cxnSp>
        <p:nvCxnSpPr>
          <p:cNvPr id="15" name="Straight Arrow Connector 14">
            <a:extLst>
              <a:ext uri="{FF2B5EF4-FFF2-40B4-BE49-F238E27FC236}">
                <a16:creationId xmlns:a16="http://schemas.microsoft.com/office/drawing/2014/main" id="{0919C435-1D95-4CCA-05C4-4AB72ACC606A}"/>
              </a:ext>
            </a:extLst>
          </p:cNvPr>
          <p:cNvCxnSpPr>
            <a:cxnSpLocks/>
          </p:cNvCxnSpPr>
          <p:nvPr/>
        </p:nvCxnSpPr>
        <p:spPr>
          <a:xfrm flipH="1">
            <a:off x="7724466" y="2993039"/>
            <a:ext cx="342485" cy="508792"/>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335E8C02-8F4B-227A-A5BC-7CFB65B68EF6}"/>
              </a:ext>
            </a:extLst>
          </p:cNvPr>
          <p:cNvSpPr txBox="1"/>
          <p:nvPr/>
        </p:nvSpPr>
        <p:spPr>
          <a:xfrm>
            <a:off x="6317364" y="1793713"/>
            <a:ext cx="702436" cy="369332"/>
          </a:xfrm>
          <a:prstGeom prst="rect">
            <a:avLst/>
          </a:prstGeom>
          <a:noFill/>
        </p:spPr>
        <p:txBody>
          <a:bodyPr wrap="none" rtlCol="0">
            <a:spAutoFit/>
          </a:bodyPr>
          <a:lstStyle/>
          <a:p>
            <a:pPr algn="ctr"/>
            <a:r>
              <a:rPr lang="en-US" dirty="0">
                <a:solidFill>
                  <a:srgbClr val="00B050"/>
                </a:solidFill>
              </a:rPr>
              <a:t>SMRs</a:t>
            </a:r>
          </a:p>
        </p:txBody>
      </p:sp>
      <p:cxnSp>
        <p:nvCxnSpPr>
          <p:cNvPr id="17" name="Straight Arrow Connector 16">
            <a:extLst>
              <a:ext uri="{FF2B5EF4-FFF2-40B4-BE49-F238E27FC236}">
                <a16:creationId xmlns:a16="http://schemas.microsoft.com/office/drawing/2014/main" id="{AC6404CB-0355-A3D8-455D-1286ED3E015F}"/>
              </a:ext>
            </a:extLst>
          </p:cNvPr>
          <p:cNvCxnSpPr>
            <a:cxnSpLocks/>
          </p:cNvCxnSpPr>
          <p:nvPr/>
        </p:nvCxnSpPr>
        <p:spPr>
          <a:xfrm flipH="1">
            <a:off x="6015348" y="2099348"/>
            <a:ext cx="342485" cy="508792"/>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8" name="Arc 2">
            <a:extLst>
              <a:ext uri="{FF2B5EF4-FFF2-40B4-BE49-F238E27FC236}">
                <a16:creationId xmlns:a16="http://schemas.microsoft.com/office/drawing/2014/main" id="{D78F2E8D-DDA8-E8B8-7058-CD6C5C3E730C}"/>
              </a:ext>
            </a:extLst>
          </p:cNvPr>
          <p:cNvSpPr>
            <a:spLocks/>
          </p:cNvSpPr>
          <p:nvPr/>
        </p:nvSpPr>
        <p:spPr bwMode="auto">
          <a:xfrm rot="10414253">
            <a:off x="4524521" y="1507196"/>
            <a:ext cx="2844139" cy="1246918"/>
          </a:xfrm>
          <a:custGeom>
            <a:avLst/>
            <a:gdLst>
              <a:gd name="G0" fmla="+- 0 0 0"/>
              <a:gd name="G1" fmla="+- 21510 0 0"/>
              <a:gd name="G2" fmla="+- 21600 0 0"/>
              <a:gd name="T0" fmla="*/ 1972 w 21600"/>
              <a:gd name="T1" fmla="*/ 0 h 21510"/>
              <a:gd name="T2" fmla="*/ 21600 w 21600"/>
              <a:gd name="T3" fmla="*/ 21510 h 21510"/>
              <a:gd name="T4" fmla="*/ 0 w 21600"/>
              <a:gd name="T5" fmla="*/ 21510 h 21510"/>
            </a:gdLst>
            <a:ahLst/>
            <a:cxnLst>
              <a:cxn ang="0">
                <a:pos x="T0" y="T1"/>
              </a:cxn>
              <a:cxn ang="0">
                <a:pos x="T2" y="T3"/>
              </a:cxn>
              <a:cxn ang="0">
                <a:pos x="T4" y="T5"/>
              </a:cxn>
            </a:cxnLst>
            <a:rect l="0" t="0" r="r" b="b"/>
            <a:pathLst>
              <a:path w="21600" h="21510" fill="none" extrusionOk="0">
                <a:moveTo>
                  <a:pt x="1971" y="0"/>
                </a:moveTo>
                <a:cubicBezTo>
                  <a:pt x="13090" y="1019"/>
                  <a:pt x="21600" y="10344"/>
                  <a:pt x="21600" y="21510"/>
                </a:cubicBezTo>
              </a:path>
              <a:path w="21600" h="21510" stroke="0" extrusionOk="0">
                <a:moveTo>
                  <a:pt x="1971" y="0"/>
                </a:moveTo>
                <a:cubicBezTo>
                  <a:pt x="13090" y="1019"/>
                  <a:pt x="21600" y="10344"/>
                  <a:pt x="21600" y="21510"/>
                </a:cubicBezTo>
                <a:lnTo>
                  <a:pt x="0" y="21510"/>
                </a:lnTo>
                <a:close/>
              </a:path>
            </a:pathLst>
          </a:custGeom>
          <a:noFill/>
          <a:ln w="19050" cap="rnd">
            <a:solidFill>
              <a:schemeClr val="tx1"/>
            </a:solidFill>
            <a:round/>
            <a:headEnd type="none" w="sm" len="sm"/>
            <a:tailEnd type="none" w="sm" len="sm"/>
          </a:ln>
          <a:effectLst/>
        </p:spPr>
        <p:txBody>
          <a:bodyPr wrap="none" anchor="ctr">
            <a:prstTxWarp prst="textNoShape">
              <a:avLst/>
            </a:prstTxWarp>
          </a:bodyPr>
          <a:lstStyle/>
          <a:p>
            <a:endParaRPr lang="en-US">
              <a:latin typeface="Arial"/>
              <a:cs typeface="Arial"/>
            </a:endParaRPr>
          </a:p>
        </p:txBody>
      </p:sp>
      <p:sp>
        <p:nvSpPr>
          <p:cNvPr id="20" name="TextBox 19">
            <a:extLst>
              <a:ext uri="{FF2B5EF4-FFF2-40B4-BE49-F238E27FC236}">
                <a16:creationId xmlns:a16="http://schemas.microsoft.com/office/drawing/2014/main" id="{1AD9503F-00E0-7BD5-3DFA-5ED97CE9A3AB}"/>
              </a:ext>
            </a:extLst>
          </p:cNvPr>
          <p:cNvSpPr txBox="1"/>
          <p:nvPr/>
        </p:nvSpPr>
        <p:spPr>
          <a:xfrm>
            <a:off x="6495831" y="2055745"/>
            <a:ext cx="1056700" cy="369332"/>
          </a:xfrm>
          <a:prstGeom prst="rect">
            <a:avLst/>
          </a:prstGeom>
          <a:noFill/>
        </p:spPr>
        <p:txBody>
          <a:bodyPr wrap="none" rtlCol="0">
            <a:spAutoFit/>
          </a:bodyPr>
          <a:lstStyle/>
          <a:p>
            <a:pPr algn="ctr"/>
            <a:r>
              <a:rPr lang="en-US" dirty="0">
                <a:solidFill>
                  <a:srgbClr val="00B050"/>
                </a:solidFill>
              </a:rPr>
              <a:t>“FOAK*”</a:t>
            </a:r>
          </a:p>
        </p:txBody>
      </p:sp>
      <p:sp>
        <p:nvSpPr>
          <p:cNvPr id="21" name="TextBox 20">
            <a:extLst>
              <a:ext uri="{FF2B5EF4-FFF2-40B4-BE49-F238E27FC236}">
                <a16:creationId xmlns:a16="http://schemas.microsoft.com/office/drawing/2014/main" id="{9395D397-C5CB-2749-17F2-E9C2438E5612}"/>
              </a:ext>
            </a:extLst>
          </p:cNvPr>
          <p:cNvSpPr txBox="1"/>
          <p:nvPr/>
        </p:nvSpPr>
        <p:spPr>
          <a:xfrm>
            <a:off x="3524845" y="4986648"/>
            <a:ext cx="1736374" cy="369332"/>
          </a:xfrm>
          <a:prstGeom prst="rect">
            <a:avLst/>
          </a:prstGeom>
          <a:noFill/>
        </p:spPr>
        <p:txBody>
          <a:bodyPr wrap="none" rtlCol="0">
            <a:spAutoFit/>
          </a:bodyPr>
          <a:lstStyle/>
          <a:p>
            <a:pPr algn="ctr"/>
            <a:r>
              <a:rPr lang="en-US" dirty="0">
                <a:solidFill>
                  <a:srgbClr val="00B050"/>
                </a:solidFill>
              </a:rPr>
              <a:t>*First-of-a-Kind</a:t>
            </a:r>
          </a:p>
        </p:txBody>
      </p:sp>
      <p:sp>
        <p:nvSpPr>
          <p:cNvPr id="23" name="Arc 2">
            <a:extLst>
              <a:ext uri="{FF2B5EF4-FFF2-40B4-BE49-F238E27FC236}">
                <a16:creationId xmlns:a16="http://schemas.microsoft.com/office/drawing/2014/main" id="{5535FE02-A99D-96ED-5924-4E192B970E25}"/>
              </a:ext>
            </a:extLst>
          </p:cNvPr>
          <p:cNvSpPr>
            <a:spLocks/>
          </p:cNvSpPr>
          <p:nvPr/>
        </p:nvSpPr>
        <p:spPr bwMode="auto">
          <a:xfrm rot="10414253">
            <a:off x="4307723" y="2873607"/>
            <a:ext cx="2844139" cy="1246918"/>
          </a:xfrm>
          <a:custGeom>
            <a:avLst/>
            <a:gdLst>
              <a:gd name="G0" fmla="+- 0 0 0"/>
              <a:gd name="G1" fmla="+- 21510 0 0"/>
              <a:gd name="G2" fmla="+- 21600 0 0"/>
              <a:gd name="T0" fmla="*/ 1972 w 21600"/>
              <a:gd name="T1" fmla="*/ 0 h 21510"/>
              <a:gd name="T2" fmla="*/ 21600 w 21600"/>
              <a:gd name="T3" fmla="*/ 21510 h 21510"/>
              <a:gd name="T4" fmla="*/ 0 w 21600"/>
              <a:gd name="T5" fmla="*/ 21510 h 21510"/>
            </a:gdLst>
            <a:ahLst/>
            <a:cxnLst>
              <a:cxn ang="0">
                <a:pos x="T0" y="T1"/>
              </a:cxn>
              <a:cxn ang="0">
                <a:pos x="T2" y="T3"/>
              </a:cxn>
              <a:cxn ang="0">
                <a:pos x="T4" y="T5"/>
              </a:cxn>
            </a:cxnLst>
            <a:rect l="0" t="0" r="r" b="b"/>
            <a:pathLst>
              <a:path w="21600" h="21510" fill="none" extrusionOk="0">
                <a:moveTo>
                  <a:pt x="1971" y="0"/>
                </a:moveTo>
                <a:cubicBezTo>
                  <a:pt x="13090" y="1019"/>
                  <a:pt x="21600" y="10344"/>
                  <a:pt x="21600" y="21510"/>
                </a:cubicBezTo>
              </a:path>
              <a:path w="21600" h="21510" stroke="0" extrusionOk="0">
                <a:moveTo>
                  <a:pt x="1971" y="0"/>
                </a:moveTo>
                <a:cubicBezTo>
                  <a:pt x="13090" y="1019"/>
                  <a:pt x="21600" y="10344"/>
                  <a:pt x="21600" y="21510"/>
                </a:cubicBezTo>
                <a:lnTo>
                  <a:pt x="0" y="21510"/>
                </a:lnTo>
                <a:close/>
              </a:path>
            </a:pathLst>
          </a:custGeom>
          <a:noFill/>
          <a:ln w="19050" cap="rnd">
            <a:solidFill>
              <a:schemeClr val="tx1"/>
            </a:solidFill>
            <a:round/>
            <a:headEnd type="none" w="sm" len="sm"/>
            <a:tailEnd type="none" w="sm" len="sm"/>
          </a:ln>
          <a:effectLst/>
        </p:spPr>
        <p:txBody>
          <a:bodyPr wrap="none" anchor="ctr">
            <a:prstTxWarp prst="textNoShape">
              <a:avLst/>
            </a:prstTxWarp>
          </a:bodyPr>
          <a:lstStyle/>
          <a:p>
            <a:endParaRPr lang="en-US">
              <a:latin typeface="Arial"/>
              <a:cs typeface="Arial"/>
            </a:endParaRPr>
          </a:p>
        </p:txBody>
      </p:sp>
      <p:sp>
        <p:nvSpPr>
          <p:cNvPr id="25" name="TextBox 24">
            <a:extLst>
              <a:ext uri="{FF2B5EF4-FFF2-40B4-BE49-F238E27FC236}">
                <a16:creationId xmlns:a16="http://schemas.microsoft.com/office/drawing/2014/main" id="{71EF5B6B-FC31-186C-B461-DBB0BDB3CF38}"/>
              </a:ext>
            </a:extLst>
          </p:cNvPr>
          <p:cNvSpPr txBox="1"/>
          <p:nvPr/>
        </p:nvSpPr>
        <p:spPr>
          <a:xfrm>
            <a:off x="6383082" y="3005767"/>
            <a:ext cx="702436" cy="369332"/>
          </a:xfrm>
          <a:prstGeom prst="rect">
            <a:avLst/>
          </a:prstGeom>
          <a:noFill/>
        </p:spPr>
        <p:txBody>
          <a:bodyPr wrap="none" rtlCol="0">
            <a:spAutoFit/>
          </a:bodyPr>
          <a:lstStyle/>
          <a:p>
            <a:pPr algn="ctr"/>
            <a:r>
              <a:rPr lang="en-US" dirty="0">
                <a:solidFill>
                  <a:srgbClr val="00B050"/>
                </a:solidFill>
              </a:rPr>
              <a:t>SMRs</a:t>
            </a:r>
          </a:p>
        </p:txBody>
      </p:sp>
      <p:cxnSp>
        <p:nvCxnSpPr>
          <p:cNvPr id="26" name="Straight Arrow Connector 25">
            <a:extLst>
              <a:ext uri="{FF2B5EF4-FFF2-40B4-BE49-F238E27FC236}">
                <a16:creationId xmlns:a16="http://schemas.microsoft.com/office/drawing/2014/main" id="{C7AFD1A5-6FDA-D7C6-048C-0B55B6E875AD}"/>
              </a:ext>
            </a:extLst>
          </p:cNvPr>
          <p:cNvCxnSpPr>
            <a:cxnSpLocks/>
          </p:cNvCxnSpPr>
          <p:nvPr/>
        </p:nvCxnSpPr>
        <p:spPr>
          <a:xfrm flipH="1">
            <a:off x="6040597" y="3412068"/>
            <a:ext cx="342485" cy="508792"/>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3CC6564F-70AE-3C7F-E449-71E224378962}"/>
              </a:ext>
            </a:extLst>
          </p:cNvPr>
          <p:cNvSpPr txBox="1"/>
          <p:nvPr/>
        </p:nvSpPr>
        <p:spPr>
          <a:xfrm>
            <a:off x="6597275" y="2741410"/>
            <a:ext cx="1172117" cy="369332"/>
          </a:xfrm>
          <a:prstGeom prst="rect">
            <a:avLst/>
          </a:prstGeom>
          <a:noFill/>
        </p:spPr>
        <p:txBody>
          <a:bodyPr wrap="none" rtlCol="0">
            <a:spAutoFit/>
          </a:bodyPr>
          <a:lstStyle/>
          <a:p>
            <a:pPr algn="ctr"/>
            <a:r>
              <a:rPr lang="en-US" dirty="0">
                <a:solidFill>
                  <a:srgbClr val="00B050"/>
                </a:solidFill>
              </a:rPr>
              <a:t>“NOAK**”</a:t>
            </a:r>
          </a:p>
        </p:txBody>
      </p:sp>
      <p:sp>
        <p:nvSpPr>
          <p:cNvPr id="28" name="TextBox 27">
            <a:extLst>
              <a:ext uri="{FF2B5EF4-FFF2-40B4-BE49-F238E27FC236}">
                <a16:creationId xmlns:a16="http://schemas.microsoft.com/office/drawing/2014/main" id="{93200290-CE01-BF23-E29E-180E697789CC}"/>
              </a:ext>
            </a:extLst>
          </p:cNvPr>
          <p:cNvSpPr txBox="1"/>
          <p:nvPr/>
        </p:nvSpPr>
        <p:spPr>
          <a:xfrm>
            <a:off x="-391022" y="9429412"/>
            <a:ext cx="1736374" cy="369332"/>
          </a:xfrm>
          <a:prstGeom prst="rect">
            <a:avLst/>
          </a:prstGeom>
          <a:noFill/>
        </p:spPr>
        <p:txBody>
          <a:bodyPr wrap="none" rtlCol="0">
            <a:spAutoFit/>
          </a:bodyPr>
          <a:lstStyle/>
          <a:p>
            <a:pPr algn="ctr"/>
            <a:r>
              <a:rPr lang="en-US" dirty="0">
                <a:solidFill>
                  <a:srgbClr val="00B050"/>
                </a:solidFill>
              </a:rPr>
              <a:t>*First-of-a-Kind</a:t>
            </a:r>
          </a:p>
        </p:txBody>
      </p:sp>
      <p:sp>
        <p:nvSpPr>
          <p:cNvPr id="29" name="TextBox 28">
            <a:extLst>
              <a:ext uri="{FF2B5EF4-FFF2-40B4-BE49-F238E27FC236}">
                <a16:creationId xmlns:a16="http://schemas.microsoft.com/office/drawing/2014/main" id="{A3783CF5-05C3-12C2-F5AA-A0B2DF0D036B}"/>
              </a:ext>
            </a:extLst>
          </p:cNvPr>
          <p:cNvSpPr txBox="1"/>
          <p:nvPr/>
        </p:nvSpPr>
        <p:spPr>
          <a:xfrm>
            <a:off x="5172410" y="4986648"/>
            <a:ext cx="1736374" cy="369332"/>
          </a:xfrm>
          <a:prstGeom prst="rect">
            <a:avLst/>
          </a:prstGeom>
          <a:noFill/>
        </p:spPr>
        <p:txBody>
          <a:bodyPr wrap="none" rtlCol="0">
            <a:spAutoFit/>
          </a:bodyPr>
          <a:lstStyle/>
          <a:p>
            <a:pPr algn="ctr"/>
            <a:r>
              <a:rPr lang="en-US" dirty="0">
                <a:solidFill>
                  <a:srgbClr val="00B050"/>
                </a:solidFill>
              </a:rPr>
              <a:t>**N</a:t>
            </a:r>
            <a:r>
              <a:rPr lang="en-US" baseline="30000" dirty="0">
                <a:solidFill>
                  <a:srgbClr val="00B050"/>
                </a:solidFill>
              </a:rPr>
              <a:t>th</a:t>
            </a:r>
            <a:r>
              <a:rPr lang="en-US" dirty="0">
                <a:solidFill>
                  <a:srgbClr val="00B050"/>
                </a:solidFill>
              </a:rPr>
              <a:t>-of-a-Kind</a:t>
            </a:r>
          </a:p>
        </p:txBody>
      </p:sp>
      <p:sp>
        <p:nvSpPr>
          <p:cNvPr id="4" name="TextBox 3">
            <a:extLst>
              <a:ext uri="{FF2B5EF4-FFF2-40B4-BE49-F238E27FC236}">
                <a16:creationId xmlns:a16="http://schemas.microsoft.com/office/drawing/2014/main" id="{471FA92C-B5B3-6992-2239-CFCC87F9DCC3}"/>
              </a:ext>
            </a:extLst>
          </p:cNvPr>
          <p:cNvSpPr txBox="1"/>
          <p:nvPr/>
        </p:nvSpPr>
        <p:spPr>
          <a:xfrm>
            <a:off x="2992566" y="3343905"/>
            <a:ext cx="697627" cy="369332"/>
          </a:xfrm>
          <a:prstGeom prst="rect">
            <a:avLst/>
          </a:prstGeom>
          <a:noFill/>
        </p:spPr>
        <p:txBody>
          <a:bodyPr wrap="none" rtlCol="0">
            <a:spAutoFit/>
          </a:bodyPr>
          <a:lstStyle/>
          <a:p>
            <a:r>
              <a:rPr lang="en-US" dirty="0">
                <a:solidFill>
                  <a:schemeClr val="tx2"/>
                </a:solidFill>
              </a:rPr>
              <a:t>5000</a:t>
            </a:r>
          </a:p>
        </p:txBody>
      </p:sp>
      <p:sp>
        <p:nvSpPr>
          <p:cNvPr id="6" name="TextBox 5">
            <a:extLst>
              <a:ext uri="{FF2B5EF4-FFF2-40B4-BE49-F238E27FC236}">
                <a16:creationId xmlns:a16="http://schemas.microsoft.com/office/drawing/2014/main" id="{B47615F6-6182-0F8B-D38B-59371B834472}"/>
              </a:ext>
            </a:extLst>
          </p:cNvPr>
          <p:cNvSpPr txBox="1"/>
          <p:nvPr/>
        </p:nvSpPr>
        <p:spPr>
          <a:xfrm>
            <a:off x="2987353" y="2430284"/>
            <a:ext cx="697627" cy="369332"/>
          </a:xfrm>
          <a:prstGeom prst="rect">
            <a:avLst/>
          </a:prstGeom>
          <a:noFill/>
        </p:spPr>
        <p:txBody>
          <a:bodyPr wrap="none" rtlCol="0">
            <a:spAutoFit/>
          </a:bodyPr>
          <a:lstStyle/>
          <a:p>
            <a:r>
              <a:rPr lang="en-US" dirty="0">
                <a:solidFill>
                  <a:schemeClr val="tx2"/>
                </a:solidFill>
              </a:rPr>
              <a:t>6250</a:t>
            </a:r>
          </a:p>
        </p:txBody>
      </p:sp>
      <p:sp>
        <p:nvSpPr>
          <p:cNvPr id="7" name="TextBox 6">
            <a:extLst>
              <a:ext uri="{FF2B5EF4-FFF2-40B4-BE49-F238E27FC236}">
                <a16:creationId xmlns:a16="http://schemas.microsoft.com/office/drawing/2014/main" id="{994AACA5-C2C4-CC1F-8C35-B4B090F2B939}"/>
              </a:ext>
            </a:extLst>
          </p:cNvPr>
          <p:cNvSpPr txBox="1"/>
          <p:nvPr/>
        </p:nvSpPr>
        <p:spPr>
          <a:xfrm>
            <a:off x="3021117" y="3782923"/>
            <a:ext cx="697627" cy="369332"/>
          </a:xfrm>
          <a:prstGeom prst="rect">
            <a:avLst/>
          </a:prstGeom>
          <a:noFill/>
        </p:spPr>
        <p:txBody>
          <a:bodyPr wrap="none" rtlCol="0">
            <a:spAutoFit/>
          </a:bodyPr>
          <a:lstStyle/>
          <a:p>
            <a:r>
              <a:rPr lang="en-US" dirty="0">
                <a:solidFill>
                  <a:schemeClr val="tx2"/>
                </a:solidFill>
              </a:rPr>
              <a:t>2750</a:t>
            </a:r>
          </a:p>
        </p:txBody>
      </p:sp>
      <p:cxnSp>
        <p:nvCxnSpPr>
          <p:cNvPr id="8" name="Straight Connector 7">
            <a:extLst>
              <a:ext uri="{FF2B5EF4-FFF2-40B4-BE49-F238E27FC236}">
                <a16:creationId xmlns:a16="http://schemas.microsoft.com/office/drawing/2014/main" id="{2E0DE85B-701F-471C-E2B2-1D3A99252F61}"/>
              </a:ext>
            </a:extLst>
          </p:cNvPr>
          <p:cNvCxnSpPr>
            <a:cxnSpLocks/>
          </p:cNvCxnSpPr>
          <p:nvPr/>
        </p:nvCxnSpPr>
        <p:spPr>
          <a:xfrm flipV="1">
            <a:off x="3728097" y="2610151"/>
            <a:ext cx="2260600" cy="4799"/>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700AEFF-AA6B-BB08-497D-C49B70510C78}"/>
              </a:ext>
            </a:extLst>
          </p:cNvPr>
          <p:cNvCxnSpPr>
            <a:cxnSpLocks/>
          </p:cNvCxnSpPr>
          <p:nvPr/>
        </p:nvCxnSpPr>
        <p:spPr>
          <a:xfrm flipV="1">
            <a:off x="3728097" y="3529847"/>
            <a:ext cx="3701429" cy="36634"/>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6B47FEBD-DFB3-E233-B1EB-F02190533305}"/>
              </a:ext>
            </a:extLst>
          </p:cNvPr>
          <p:cNvCxnSpPr>
            <a:cxnSpLocks/>
          </p:cNvCxnSpPr>
          <p:nvPr/>
        </p:nvCxnSpPr>
        <p:spPr>
          <a:xfrm>
            <a:off x="3703568" y="3990339"/>
            <a:ext cx="2273792"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69A0D740-091E-7FB3-3B92-B202C02FAD36}"/>
              </a:ext>
            </a:extLst>
          </p:cNvPr>
          <p:cNvSpPr txBox="1"/>
          <p:nvPr/>
        </p:nvSpPr>
        <p:spPr>
          <a:xfrm>
            <a:off x="191653" y="6436561"/>
            <a:ext cx="3536444" cy="276999"/>
          </a:xfrm>
          <a:prstGeom prst="rect">
            <a:avLst/>
          </a:prstGeom>
          <a:noFill/>
        </p:spPr>
        <p:txBody>
          <a:bodyPr wrap="square" rtlCol="0">
            <a:spAutoFit/>
          </a:bodyPr>
          <a:lstStyle/>
          <a:p>
            <a:r>
              <a:rPr lang="en-US" sz="1200" dirty="0">
                <a:solidFill>
                  <a:schemeClr val="tx2"/>
                </a:solidFill>
              </a:rPr>
              <a:t>(Dixon 2017 </a:t>
            </a:r>
            <a:r>
              <a:rPr lang="en-US" sz="1200" dirty="0">
                <a:solidFill>
                  <a:schemeClr val="tx2"/>
                </a:solidFill>
                <a:hlinkClick r:id="rId3"/>
              </a:rPr>
              <a:t>here</a:t>
            </a:r>
            <a:r>
              <a:rPr lang="en-US" sz="1200" dirty="0">
                <a:solidFill>
                  <a:schemeClr val="tx2"/>
                </a:solidFill>
              </a:rPr>
              <a:t>; Abou-</a:t>
            </a:r>
            <a:r>
              <a:rPr lang="en-US" sz="1200" dirty="0" err="1">
                <a:solidFill>
                  <a:schemeClr val="tx2"/>
                </a:solidFill>
              </a:rPr>
              <a:t>Jaoude</a:t>
            </a:r>
            <a:r>
              <a:rPr lang="en-US" sz="1200" dirty="0">
                <a:solidFill>
                  <a:schemeClr val="tx2"/>
                </a:solidFill>
              </a:rPr>
              <a:t> 2024 </a:t>
            </a:r>
            <a:r>
              <a:rPr lang="en-US" sz="1200" dirty="0">
                <a:solidFill>
                  <a:schemeClr val="tx2"/>
                </a:solidFill>
                <a:hlinkClick r:id="rId4"/>
              </a:rPr>
              <a:t>here</a:t>
            </a:r>
            <a:r>
              <a:rPr lang="en-US" sz="1200" dirty="0">
                <a:solidFill>
                  <a:schemeClr val="tx2"/>
                </a:solidFill>
              </a:rPr>
              <a:t>)</a:t>
            </a:r>
          </a:p>
        </p:txBody>
      </p:sp>
      <p:sp>
        <p:nvSpPr>
          <p:cNvPr id="30" name="Title 1">
            <a:extLst>
              <a:ext uri="{FF2B5EF4-FFF2-40B4-BE49-F238E27FC236}">
                <a16:creationId xmlns:a16="http://schemas.microsoft.com/office/drawing/2014/main" id="{A0A134E4-BEDE-4B63-884A-767B3A33CC38}"/>
              </a:ext>
            </a:extLst>
          </p:cNvPr>
          <p:cNvSpPr>
            <a:spLocks noGrp="1"/>
          </p:cNvSpPr>
          <p:nvPr>
            <p:ph type="title"/>
          </p:nvPr>
        </p:nvSpPr>
        <p:spPr>
          <a:xfrm>
            <a:off x="7961584" y="581562"/>
            <a:ext cx="3804265" cy="1325563"/>
          </a:xfrm>
        </p:spPr>
        <p:txBody>
          <a:bodyPr/>
          <a:lstStyle/>
          <a:p>
            <a:r>
              <a:rPr lang="en-US" dirty="0"/>
              <a:t>Cost Behavior </a:t>
            </a:r>
          </a:p>
        </p:txBody>
      </p:sp>
      <p:sp>
        <p:nvSpPr>
          <p:cNvPr id="2" name="Title 1">
            <a:extLst>
              <a:ext uri="{FF2B5EF4-FFF2-40B4-BE49-F238E27FC236}">
                <a16:creationId xmlns:a16="http://schemas.microsoft.com/office/drawing/2014/main" id="{BDCD0555-21FD-2D2E-B40C-F8397FA390C1}"/>
              </a:ext>
            </a:extLst>
          </p:cNvPr>
          <p:cNvSpPr txBox="1">
            <a:spLocks/>
          </p:cNvSpPr>
          <p:nvPr/>
        </p:nvSpPr>
        <p:spPr>
          <a:xfrm>
            <a:off x="970959" y="607849"/>
            <a:ext cx="6990708" cy="1325563"/>
          </a:xfrm>
          <a:prstGeom prst="rect">
            <a:avLst/>
          </a:prstGeom>
        </p:spPr>
        <p:txBody>
          <a:bodyPr vert="horz" lIns="0" tIns="0" rIns="91440" bIns="45720" rtlCol="0" anchor="t" anchorCtr="0">
            <a:noAutofit/>
          </a:bodyPr>
          <a:lstStyle>
            <a:lvl1pPr algn="l" defTabSz="914400" rtl="0" eaLnBrk="1" latinLnBrk="0" hangingPunct="1">
              <a:lnSpc>
                <a:spcPct val="90000"/>
              </a:lnSpc>
              <a:spcBef>
                <a:spcPct val="0"/>
              </a:spcBef>
              <a:buNone/>
              <a:defRPr sz="2800" b="1" i="0" kern="1200">
                <a:solidFill>
                  <a:schemeClr val="tx2"/>
                </a:solidFill>
                <a:latin typeface="Arial" panose="020B0604020202020204" pitchFamily="34" charset="0"/>
                <a:ea typeface="+mj-ea"/>
                <a:cs typeface="Arial" panose="020B0604020202020204" pitchFamily="34" charset="0"/>
              </a:defRPr>
            </a:lvl1pPr>
          </a:lstStyle>
          <a:p>
            <a:r>
              <a:rPr lang="en-US" dirty="0"/>
              <a:t>How much does nuclear power cost?</a:t>
            </a:r>
          </a:p>
        </p:txBody>
      </p:sp>
      <p:cxnSp>
        <p:nvCxnSpPr>
          <p:cNvPr id="3" name="Straight Connector 2">
            <a:extLst>
              <a:ext uri="{FF2B5EF4-FFF2-40B4-BE49-F238E27FC236}">
                <a16:creationId xmlns:a16="http://schemas.microsoft.com/office/drawing/2014/main" id="{38A89306-16C1-EBFF-2A57-5C78DD6FABF9}"/>
              </a:ext>
            </a:extLst>
          </p:cNvPr>
          <p:cNvCxnSpPr>
            <a:cxnSpLocks/>
          </p:cNvCxnSpPr>
          <p:nvPr/>
        </p:nvCxnSpPr>
        <p:spPr>
          <a:xfrm>
            <a:off x="923407" y="786108"/>
            <a:ext cx="6620461"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936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1A7CB-6CE8-8430-B4E7-147B6128189B}"/>
              </a:ext>
            </a:extLst>
          </p:cNvPr>
          <p:cNvSpPr>
            <a:spLocks noGrp="1"/>
          </p:cNvSpPr>
          <p:nvPr>
            <p:ph type="title"/>
          </p:nvPr>
        </p:nvSpPr>
        <p:spPr>
          <a:xfrm>
            <a:off x="884694" y="504610"/>
            <a:ext cx="5841569" cy="1325563"/>
          </a:xfrm>
        </p:spPr>
        <p:txBody>
          <a:bodyPr/>
          <a:lstStyle/>
          <a:p>
            <a:r>
              <a:rPr lang="en-US" dirty="0"/>
              <a:t>Advanced Large Light-Water Reactors</a:t>
            </a:r>
          </a:p>
        </p:txBody>
      </p:sp>
      <p:sp>
        <p:nvSpPr>
          <p:cNvPr id="4" name="Slide Number Placeholder 3">
            <a:extLst>
              <a:ext uri="{FF2B5EF4-FFF2-40B4-BE49-F238E27FC236}">
                <a16:creationId xmlns:a16="http://schemas.microsoft.com/office/drawing/2014/main" id="{19287D3A-3042-73F2-5A81-C57732767747}"/>
              </a:ext>
            </a:extLst>
          </p:cNvPr>
          <p:cNvSpPr>
            <a:spLocks noGrp="1"/>
          </p:cNvSpPr>
          <p:nvPr>
            <p:ph type="sldNum" sz="quarter" idx="12"/>
          </p:nvPr>
        </p:nvSpPr>
        <p:spPr/>
        <p:txBody>
          <a:bodyPr/>
          <a:lstStyle/>
          <a:p>
            <a:fld id="{33556C66-DA64-447C-917D-02912B40B4F1}" type="slidenum">
              <a:rPr lang="en-US" smtClean="0"/>
              <a:t>24</a:t>
            </a:fld>
            <a:endParaRPr lang="en-US"/>
          </a:p>
        </p:txBody>
      </p:sp>
      <p:pic>
        <p:nvPicPr>
          <p:cNvPr id="6" name="Picture 5">
            <a:extLst>
              <a:ext uri="{FF2B5EF4-FFF2-40B4-BE49-F238E27FC236}">
                <a16:creationId xmlns:a16="http://schemas.microsoft.com/office/drawing/2014/main" id="{71543DD1-168E-8E47-9AFC-AC83A74DC5E8}"/>
              </a:ext>
            </a:extLst>
          </p:cNvPr>
          <p:cNvPicPr>
            <a:picLocks noChangeAspect="1"/>
          </p:cNvPicPr>
          <p:nvPr/>
        </p:nvPicPr>
        <p:blipFill>
          <a:blip r:embed="rId2"/>
          <a:srcRect l="24118" t="39028" r="39979" b="19197"/>
          <a:stretch>
            <a:fillRect/>
          </a:stretch>
        </p:blipFill>
        <p:spPr>
          <a:xfrm>
            <a:off x="1980107" y="4747282"/>
            <a:ext cx="3224939" cy="2110718"/>
          </a:xfrm>
          <a:prstGeom prst="rect">
            <a:avLst/>
          </a:prstGeom>
          <a:ln>
            <a:noFill/>
          </a:ln>
          <a:effectLst/>
        </p:spPr>
      </p:pic>
      <p:pic>
        <p:nvPicPr>
          <p:cNvPr id="7" name="Picture 6">
            <a:extLst>
              <a:ext uri="{FF2B5EF4-FFF2-40B4-BE49-F238E27FC236}">
                <a16:creationId xmlns:a16="http://schemas.microsoft.com/office/drawing/2014/main" id="{B956ADB5-0808-B238-65BA-C892A0C2D3D4}"/>
              </a:ext>
            </a:extLst>
          </p:cNvPr>
          <p:cNvPicPr>
            <a:picLocks noChangeAspect="1"/>
          </p:cNvPicPr>
          <p:nvPr/>
        </p:nvPicPr>
        <p:blipFill>
          <a:blip r:embed="rId3"/>
          <a:stretch>
            <a:fillRect/>
          </a:stretch>
        </p:blipFill>
        <p:spPr>
          <a:xfrm>
            <a:off x="5801825" y="4537510"/>
            <a:ext cx="5640632" cy="2110718"/>
          </a:xfrm>
          <a:prstGeom prst="rect">
            <a:avLst/>
          </a:prstGeom>
          <a:ln>
            <a:noFill/>
          </a:ln>
        </p:spPr>
      </p:pic>
      <p:pic>
        <p:nvPicPr>
          <p:cNvPr id="8" name="Picture 7" descr="Diagram, engineering drawing&#10;&#10;Description automatically generated">
            <a:extLst>
              <a:ext uri="{FF2B5EF4-FFF2-40B4-BE49-F238E27FC236}">
                <a16:creationId xmlns:a16="http://schemas.microsoft.com/office/drawing/2014/main" id="{E29C01D2-E3CD-8DFC-DA16-CF58417CB52D}"/>
              </a:ext>
            </a:extLst>
          </p:cNvPr>
          <p:cNvPicPr>
            <a:picLocks noChangeAspect="1"/>
          </p:cNvPicPr>
          <p:nvPr/>
        </p:nvPicPr>
        <p:blipFill rotWithShape="1">
          <a:blip r:embed="rId4"/>
          <a:srcRect l="349" t="2850" r="1443" b="507"/>
          <a:stretch/>
        </p:blipFill>
        <p:spPr bwMode="auto">
          <a:xfrm>
            <a:off x="6338628" y="142874"/>
            <a:ext cx="5676155" cy="4195763"/>
          </a:xfrm>
          <a:prstGeom prst="rect">
            <a:avLst/>
          </a:prstGeom>
          <a:ln w="9525" cap="flat" cmpd="sng" algn="ctr">
            <a:solidFill>
              <a:sysClr val="windowText" lastClr="000000"/>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sp>
        <p:nvSpPr>
          <p:cNvPr id="10" name="Content Placeholder 2">
            <a:extLst>
              <a:ext uri="{FF2B5EF4-FFF2-40B4-BE49-F238E27FC236}">
                <a16:creationId xmlns:a16="http://schemas.microsoft.com/office/drawing/2014/main" id="{2C42B9F9-8BF5-203A-7AEE-9AE3D8783803}"/>
              </a:ext>
            </a:extLst>
          </p:cNvPr>
          <p:cNvSpPr>
            <a:spLocks noGrp="1"/>
          </p:cNvSpPr>
          <p:nvPr>
            <p:ph idx="1"/>
          </p:nvPr>
        </p:nvSpPr>
        <p:spPr>
          <a:xfrm>
            <a:off x="749543" y="1331118"/>
            <a:ext cx="5487988" cy="4195763"/>
          </a:xfrm>
        </p:spPr>
        <p:txBody>
          <a:bodyPr>
            <a:normAutofit/>
          </a:bodyPr>
          <a:lstStyle/>
          <a:p>
            <a:pPr marL="0" indent="0">
              <a:spcBef>
                <a:spcPts val="0"/>
              </a:spcBef>
              <a:buNone/>
            </a:pPr>
            <a:r>
              <a:rPr lang="en-US" sz="2000" b="1" dirty="0"/>
              <a:t>Westinghouse AP1000</a:t>
            </a:r>
          </a:p>
          <a:p>
            <a:pPr marL="0" indent="0">
              <a:spcBef>
                <a:spcPts val="0"/>
              </a:spcBef>
              <a:buNone/>
            </a:pPr>
            <a:endParaRPr lang="en-US" sz="2000" b="1" dirty="0"/>
          </a:p>
          <a:p>
            <a:pPr>
              <a:spcBef>
                <a:spcPts val="0"/>
              </a:spcBef>
            </a:pPr>
            <a:r>
              <a:rPr lang="en-US" sz="2000" dirty="0"/>
              <a:t>Based on existing 4-loop technology</a:t>
            </a:r>
          </a:p>
          <a:p>
            <a:pPr>
              <a:spcBef>
                <a:spcPts val="0"/>
              </a:spcBef>
            </a:pPr>
            <a:r>
              <a:rPr lang="en-US" sz="2000" dirty="0"/>
              <a:t>Advanced passive features</a:t>
            </a:r>
          </a:p>
          <a:p>
            <a:pPr lvl="1">
              <a:spcBef>
                <a:spcPts val="0"/>
              </a:spcBef>
            </a:pPr>
            <a:r>
              <a:rPr lang="en-US" sz="1600" dirty="0"/>
              <a:t>Passive condensation and natural recirculation</a:t>
            </a:r>
          </a:p>
          <a:p>
            <a:pPr>
              <a:spcBef>
                <a:spcPts val="0"/>
              </a:spcBef>
            </a:pPr>
            <a:r>
              <a:rPr lang="en-US" sz="2000" dirty="0"/>
              <a:t>Large modular assembly construction</a:t>
            </a:r>
          </a:p>
          <a:p>
            <a:pPr>
              <a:spcBef>
                <a:spcPts val="0"/>
              </a:spcBef>
            </a:pPr>
            <a:r>
              <a:rPr lang="en-US" sz="2000" dirty="0"/>
              <a:t>Reduced concrete, steel, and equipment per MW</a:t>
            </a:r>
          </a:p>
          <a:p>
            <a:pPr>
              <a:spcBef>
                <a:spcPts val="0"/>
              </a:spcBef>
            </a:pPr>
            <a:r>
              <a:rPr lang="en-US" sz="2000" dirty="0"/>
              <a:t>High reliability and capacity factor</a:t>
            </a:r>
          </a:p>
          <a:p>
            <a:pPr>
              <a:spcBef>
                <a:spcPts val="0"/>
              </a:spcBef>
            </a:pPr>
            <a:endParaRPr lang="en-US" sz="2000" dirty="0"/>
          </a:p>
          <a:p>
            <a:pPr marL="0" indent="0">
              <a:spcBef>
                <a:spcPts val="0"/>
              </a:spcBef>
              <a:buNone/>
            </a:pPr>
            <a:endParaRPr lang="en-US" sz="2000" dirty="0"/>
          </a:p>
          <a:p>
            <a:pPr marL="0" indent="0">
              <a:spcBef>
                <a:spcPts val="0"/>
              </a:spcBef>
              <a:buNone/>
            </a:pPr>
            <a:endParaRPr lang="en-US" sz="2000" dirty="0"/>
          </a:p>
        </p:txBody>
      </p:sp>
      <p:pic>
        <p:nvPicPr>
          <p:cNvPr id="1026" name="Picture 2" descr="AP1000 ®Plant Passive Safety Systems and Timeline for Station Blackout |  Westinghouse Nuclear">
            <a:extLst>
              <a:ext uri="{FF2B5EF4-FFF2-40B4-BE49-F238E27FC236}">
                <a16:creationId xmlns:a16="http://schemas.microsoft.com/office/drawing/2014/main" id="{9DB0E4D2-D98A-E46F-23DE-CA503339E8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5344" y="4015409"/>
            <a:ext cx="1794763" cy="2764128"/>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FC6B7D72-9CD3-9279-1177-88E414B5D698}"/>
              </a:ext>
            </a:extLst>
          </p:cNvPr>
          <p:cNvSpPr/>
          <p:nvPr/>
        </p:nvSpPr>
        <p:spPr>
          <a:xfrm>
            <a:off x="5346457" y="4338637"/>
            <a:ext cx="6668326" cy="2309589"/>
          </a:xfrm>
          <a:prstGeom prst="ellipse">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462240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81700-D685-FE70-ED9F-C0CC92E37730}"/>
              </a:ext>
            </a:extLst>
          </p:cNvPr>
          <p:cNvSpPr>
            <a:spLocks noGrp="1"/>
          </p:cNvSpPr>
          <p:nvPr>
            <p:ph type="title"/>
          </p:nvPr>
        </p:nvSpPr>
        <p:spPr>
          <a:xfrm>
            <a:off x="1837845" y="435036"/>
            <a:ext cx="8516310" cy="1325563"/>
          </a:xfrm>
        </p:spPr>
        <p:txBody>
          <a:bodyPr/>
          <a:lstStyle/>
          <a:p>
            <a:pPr algn="ctr"/>
            <a:r>
              <a:rPr lang="en-US" sz="4000" dirty="0">
                <a:latin typeface="+mn-lt"/>
              </a:rPr>
              <a:t>SMRs and Cost Advantage </a:t>
            </a:r>
          </a:p>
        </p:txBody>
      </p:sp>
      <p:sp>
        <p:nvSpPr>
          <p:cNvPr id="4" name="Content Placeholder 2">
            <a:extLst>
              <a:ext uri="{FF2B5EF4-FFF2-40B4-BE49-F238E27FC236}">
                <a16:creationId xmlns:a16="http://schemas.microsoft.com/office/drawing/2014/main" id="{371E949E-7497-70A9-AD60-9BDD31E9B073}"/>
              </a:ext>
            </a:extLst>
          </p:cNvPr>
          <p:cNvSpPr>
            <a:spLocks noGrp="1"/>
          </p:cNvSpPr>
          <p:nvPr>
            <p:ph idx="1"/>
          </p:nvPr>
        </p:nvSpPr>
        <p:spPr>
          <a:xfrm>
            <a:off x="533399" y="1380264"/>
            <a:ext cx="5562601" cy="4800591"/>
          </a:xfrm>
        </p:spPr>
        <p:txBody>
          <a:bodyPr/>
          <a:lstStyle/>
          <a:p>
            <a:r>
              <a:rPr lang="en-US" sz="2400" dirty="0">
                <a:latin typeface="+mn-lt"/>
              </a:rPr>
              <a:t>Decrease construction time and cost using </a:t>
            </a:r>
            <a:r>
              <a:rPr lang="en-US" sz="2400" dirty="0">
                <a:solidFill>
                  <a:srgbClr val="00B050"/>
                </a:solidFill>
              </a:rPr>
              <a:t>standard</a:t>
            </a:r>
            <a:r>
              <a:rPr lang="en-US" sz="2400" dirty="0"/>
              <a:t>, </a:t>
            </a:r>
            <a:r>
              <a:rPr lang="en-US" sz="2400" dirty="0">
                <a:solidFill>
                  <a:srgbClr val="00B050"/>
                </a:solidFill>
              </a:rPr>
              <a:t>factory-produced components</a:t>
            </a:r>
            <a:r>
              <a:rPr lang="en-US" sz="2400" dirty="0"/>
              <a:t>.</a:t>
            </a:r>
          </a:p>
          <a:p>
            <a:r>
              <a:rPr lang="en-US" sz="2400" dirty="0">
                <a:solidFill>
                  <a:srgbClr val="00B050"/>
                </a:solidFill>
              </a:rPr>
              <a:t>Reduce</a:t>
            </a:r>
            <a:r>
              <a:rPr lang="en-US" sz="2400" dirty="0">
                <a:solidFill>
                  <a:schemeClr val="tx1"/>
                </a:solidFill>
                <a:latin typeface="+mn-lt"/>
              </a:rPr>
              <a:t> </a:t>
            </a:r>
            <a:r>
              <a:rPr lang="en-US" sz="2400" dirty="0">
                <a:latin typeface="+mn-lt"/>
              </a:rPr>
              <a:t>the number of </a:t>
            </a:r>
            <a:r>
              <a:rPr lang="en-US" sz="2400" dirty="0">
                <a:solidFill>
                  <a:srgbClr val="00B050"/>
                </a:solidFill>
              </a:rPr>
              <a:t>components</a:t>
            </a:r>
            <a:r>
              <a:rPr lang="en-US" sz="2400" dirty="0">
                <a:solidFill>
                  <a:schemeClr val="tx1"/>
                </a:solidFill>
                <a:latin typeface="+mn-lt"/>
              </a:rPr>
              <a:t> </a:t>
            </a:r>
            <a:r>
              <a:rPr lang="en-US" sz="2400" dirty="0">
                <a:latin typeface="+mn-lt"/>
              </a:rPr>
              <a:t>and total materials using “integrated designs”</a:t>
            </a:r>
          </a:p>
          <a:p>
            <a:r>
              <a:rPr lang="en-US" sz="2400" dirty="0">
                <a:solidFill>
                  <a:srgbClr val="00B050"/>
                </a:solidFill>
              </a:rPr>
              <a:t>Modular</a:t>
            </a:r>
            <a:r>
              <a:rPr lang="en-US" sz="2400" dirty="0">
                <a:solidFill>
                  <a:schemeClr val="tx1"/>
                </a:solidFill>
              </a:rPr>
              <a:t> </a:t>
            </a:r>
            <a:r>
              <a:rPr lang="en-US" sz="2400" dirty="0"/>
              <a:t>construction on-site reduces the construction timeline.</a:t>
            </a:r>
          </a:p>
          <a:p>
            <a:r>
              <a:rPr lang="en-US" sz="2400" dirty="0">
                <a:solidFill>
                  <a:srgbClr val="00B050"/>
                </a:solidFill>
              </a:rPr>
              <a:t>Standardized</a:t>
            </a:r>
            <a:r>
              <a:rPr lang="en-US" sz="2400" dirty="0">
                <a:solidFill>
                  <a:schemeClr val="tx1"/>
                </a:solidFill>
              </a:rPr>
              <a:t> </a:t>
            </a:r>
            <a:r>
              <a:rPr lang="en-US" sz="2400" dirty="0"/>
              <a:t>designs may reduce the licensing timeline. </a:t>
            </a:r>
            <a:endParaRPr lang="en-US" sz="2400" b="1" dirty="0"/>
          </a:p>
          <a:p>
            <a:endParaRPr lang="en-US" sz="2400" dirty="0">
              <a:solidFill>
                <a:schemeClr val="tx1"/>
              </a:solidFill>
            </a:endParaRPr>
          </a:p>
          <a:p>
            <a:endParaRPr lang="en-US" sz="2400" dirty="0">
              <a:solidFill>
                <a:schemeClr val="tx1"/>
              </a:solidFill>
              <a:latin typeface="+mn-lt"/>
            </a:endParaRPr>
          </a:p>
        </p:txBody>
      </p:sp>
      <p:pic>
        <p:nvPicPr>
          <p:cNvPr id="5" name="Picture 2" descr="undefined">
            <a:extLst>
              <a:ext uri="{FF2B5EF4-FFF2-40B4-BE49-F238E27FC236}">
                <a16:creationId xmlns:a16="http://schemas.microsoft.com/office/drawing/2014/main" id="{527178E6-BDA6-699E-F6EF-504D604EEC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380264"/>
            <a:ext cx="5900853" cy="4518145"/>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C1029058-3FB5-7441-2866-11AD94D88398}"/>
              </a:ext>
            </a:extLst>
          </p:cNvPr>
          <p:cNvSpPr>
            <a:spLocks noGrp="1"/>
          </p:cNvSpPr>
          <p:nvPr>
            <p:ph type="sldNum" sz="quarter" idx="12"/>
          </p:nvPr>
        </p:nvSpPr>
        <p:spPr/>
        <p:txBody>
          <a:bodyPr/>
          <a:lstStyle/>
          <a:p>
            <a:fld id="{07D7631E-3F45-1B47-9782-9C65F801446E}" type="slidenum">
              <a:rPr lang="en-US" smtClean="0"/>
              <a:t>25</a:t>
            </a:fld>
            <a:endParaRPr lang="en-US"/>
          </a:p>
        </p:txBody>
      </p:sp>
    </p:spTree>
    <p:extLst>
      <p:ext uri="{BB962C8B-B14F-4D97-AF65-F5344CB8AC3E}">
        <p14:creationId xmlns:p14="http://schemas.microsoft.com/office/powerpoint/2010/main" val="12920742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29144-78F1-2E9C-5DAC-4B90CAF599F2}"/>
              </a:ext>
            </a:extLst>
          </p:cNvPr>
          <p:cNvSpPr>
            <a:spLocks noGrp="1"/>
          </p:cNvSpPr>
          <p:nvPr>
            <p:ph type="title"/>
          </p:nvPr>
        </p:nvSpPr>
        <p:spPr>
          <a:xfrm>
            <a:off x="595742" y="749189"/>
            <a:ext cx="5140569" cy="1325563"/>
          </a:xfrm>
        </p:spPr>
        <p:txBody>
          <a:bodyPr/>
          <a:lstStyle/>
          <a:p>
            <a:pPr algn="ctr"/>
            <a:r>
              <a:rPr lang="en-US" sz="3200" dirty="0"/>
              <a:t>Nuclear Technologies, </a:t>
            </a:r>
            <a:br>
              <a:rPr lang="en-US" sz="3200" dirty="0"/>
            </a:br>
            <a:r>
              <a:rPr lang="en-US" sz="3200" dirty="0"/>
              <a:t>Economic Opportunity</a:t>
            </a:r>
          </a:p>
        </p:txBody>
      </p:sp>
      <p:sp>
        <p:nvSpPr>
          <p:cNvPr id="3" name="Content Placeholder 2">
            <a:extLst>
              <a:ext uri="{FF2B5EF4-FFF2-40B4-BE49-F238E27FC236}">
                <a16:creationId xmlns:a16="http://schemas.microsoft.com/office/drawing/2014/main" id="{35FC135F-5CAE-5748-5FFF-F9A513BA6ACA}"/>
              </a:ext>
            </a:extLst>
          </p:cNvPr>
          <p:cNvSpPr>
            <a:spLocks noGrp="1"/>
          </p:cNvSpPr>
          <p:nvPr>
            <p:ph idx="1"/>
          </p:nvPr>
        </p:nvSpPr>
        <p:spPr>
          <a:xfrm>
            <a:off x="742828" y="2297723"/>
            <a:ext cx="4494291" cy="3183671"/>
          </a:xfrm>
        </p:spPr>
        <p:txBody>
          <a:bodyPr/>
          <a:lstStyle/>
          <a:p>
            <a:r>
              <a:rPr lang="en-US" dirty="0"/>
              <a:t>Impacts result from activity at the power plant, the supply chain that supports it, and the community that surrounds it</a:t>
            </a:r>
          </a:p>
          <a:p>
            <a:r>
              <a:rPr lang="en-US" dirty="0"/>
              <a:t>Analysis compares the state of the world without the nuclear power plant to the state with it</a:t>
            </a:r>
          </a:p>
        </p:txBody>
      </p:sp>
      <p:sp>
        <p:nvSpPr>
          <p:cNvPr id="4" name="Slide Number Placeholder 3">
            <a:extLst>
              <a:ext uri="{FF2B5EF4-FFF2-40B4-BE49-F238E27FC236}">
                <a16:creationId xmlns:a16="http://schemas.microsoft.com/office/drawing/2014/main" id="{936EB212-D552-C745-81B6-46325B1389F5}"/>
              </a:ext>
            </a:extLst>
          </p:cNvPr>
          <p:cNvSpPr>
            <a:spLocks noGrp="1"/>
          </p:cNvSpPr>
          <p:nvPr>
            <p:ph type="sldNum" sz="quarter" idx="12"/>
          </p:nvPr>
        </p:nvSpPr>
        <p:spPr>
          <a:xfrm>
            <a:off x="9087796" y="6338748"/>
            <a:ext cx="2743200" cy="365125"/>
          </a:xfrm>
        </p:spPr>
        <p:txBody>
          <a:bodyPr/>
          <a:lstStyle/>
          <a:p>
            <a:fld id="{33556C66-DA64-447C-917D-02912B40B4F1}" type="slidenum">
              <a:rPr lang="en-US" smtClean="0">
                <a:solidFill>
                  <a:schemeClr val="tx1"/>
                </a:solidFill>
              </a:rPr>
              <a:t>26</a:t>
            </a:fld>
            <a:endParaRPr lang="en-US">
              <a:solidFill>
                <a:schemeClr val="tx1"/>
              </a:solidFill>
            </a:endParaRPr>
          </a:p>
        </p:txBody>
      </p:sp>
      <p:sp>
        <p:nvSpPr>
          <p:cNvPr id="9" name="TextBox 8">
            <a:extLst>
              <a:ext uri="{FF2B5EF4-FFF2-40B4-BE49-F238E27FC236}">
                <a16:creationId xmlns:a16="http://schemas.microsoft.com/office/drawing/2014/main" id="{1F1C2550-28C4-095B-C2AA-C7C2F40D1AE0}"/>
              </a:ext>
            </a:extLst>
          </p:cNvPr>
          <p:cNvSpPr txBox="1"/>
          <p:nvPr/>
        </p:nvSpPr>
        <p:spPr>
          <a:xfrm>
            <a:off x="742828" y="6244311"/>
            <a:ext cx="1547218" cy="276999"/>
          </a:xfrm>
          <a:prstGeom prst="rect">
            <a:avLst/>
          </a:prstGeom>
          <a:solidFill>
            <a:schemeClr val="bg1"/>
          </a:solidFill>
        </p:spPr>
        <p:txBody>
          <a:bodyPr wrap="none" rtlCol="0">
            <a:spAutoFit/>
          </a:bodyPr>
          <a:lstStyle/>
          <a:p>
            <a:r>
              <a:rPr lang="en-US" sz="1200" dirty="0">
                <a:solidFill>
                  <a:srgbClr val="07519E"/>
                </a:solidFill>
              </a:rPr>
              <a:t>(Hansen 2024 </a:t>
            </a:r>
            <a:r>
              <a:rPr lang="en-US" sz="1200" dirty="0">
                <a:solidFill>
                  <a:srgbClr val="07519E"/>
                </a:solidFill>
                <a:hlinkClick r:id="rId2"/>
              </a:rPr>
              <a:t>here</a:t>
            </a:r>
            <a:r>
              <a:rPr lang="en-US" sz="1200" dirty="0">
                <a:solidFill>
                  <a:srgbClr val="07519E"/>
                </a:solidFill>
              </a:rPr>
              <a:t>)</a:t>
            </a:r>
          </a:p>
        </p:txBody>
      </p:sp>
      <p:graphicFrame>
        <p:nvGraphicFramePr>
          <p:cNvPr id="18" name="Table 17">
            <a:extLst>
              <a:ext uri="{FF2B5EF4-FFF2-40B4-BE49-F238E27FC236}">
                <a16:creationId xmlns:a16="http://schemas.microsoft.com/office/drawing/2014/main" id="{CEBA77F1-C56B-ABF3-CF8D-E984A0A87F64}"/>
              </a:ext>
            </a:extLst>
          </p:cNvPr>
          <p:cNvGraphicFramePr>
            <a:graphicFrameLocks noGrp="1"/>
          </p:cNvGraphicFramePr>
          <p:nvPr>
            <p:extLst>
              <p:ext uri="{D42A27DB-BD31-4B8C-83A1-F6EECF244321}">
                <p14:modId xmlns:p14="http://schemas.microsoft.com/office/powerpoint/2010/main" val="1000752639"/>
              </p:ext>
            </p:extLst>
          </p:nvPr>
        </p:nvGraphicFramePr>
        <p:xfrm>
          <a:off x="5415427" y="540040"/>
          <a:ext cx="6735198" cy="2571170"/>
        </p:xfrm>
        <a:graphic>
          <a:graphicData uri="http://schemas.openxmlformats.org/drawingml/2006/table">
            <a:tbl>
              <a:tblPr firstRow="1" bandRow="1"/>
              <a:tblGrid>
                <a:gridCol w="1122533">
                  <a:extLst>
                    <a:ext uri="{9D8B030D-6E8A-4147-A177-3AD203B41FA5}">
                      <a16:colId xmlns:a16="http://schemas.microsoft.com/office/drawing/2014/main" val="2838318543"/>
                    </a:ext>
                  </a:extLst>
                </a:gridCol>
                <a:gridCol w="1122533">
                  <a:extLst>
                    <a:ext uri="{9D8B030D-6E8A-4147-A177-3AD203B41FA5}">
                      <a16:colId xmlns:a16="http://schemas.microsoft.com/office/drawing/2014/main" val="3145978375"/>
                    </a:ext>
                  </a:extLst>
                </a:gridCol>
                <a:gridCol w="1122533">
                  <a:extLst>
                    <a:ext uri="{9D8B030D-6E8A-4147-A177-3AD203B41FA5}">
                      <a16:colId xmlns:a16="http://schemas.microsoft.com/office/drawing/2014/main" val="2205173126"/>
                    </a:ext>
                  </a:extLst>
                </a:gridCol>
                <a:gridCol w="1122533">
                  <a:extLst>
                    <a:ext uri="{9D8B030D-6E8A-4147-A177-3AD203B41FA5}">
                      <a16:colId xmlns:a16="http://schemas.microsoft.com/office/drawing/2014/main" val="3549081887"/>
                    </a:ext>
                  </a:extLst>
                </a:gridCol>
                <a:gridCol w="1122533">
                  <a:extLst>
                    <a:ext uri="{9D8B030D-6E8A-4147-A177-3AD203B41FA5}">
                      <a16:colId xmlns:a16="http://schemas.microsoft.com/office/drawing/2014/main" val="2536322091"/>
                    </a:ext>
                  </a:extLst>
                </a:gridCol>
                <a:gridCol w="1122533">
                  <a:extLst>
                    <a:ext uri="{9D8B030D-6E8A-4147-A177-3AD203B41FA5}">
                      <a16:colId xmlns:a16="http://schemas.microsoft.com/office/drawing/2014/main" val="1471422455"/>
                    </a:ext>
                  </a:extLst>
                </a:gridCol>
              </a:tblGrid>
              <a:tr h="36731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1600" dirty="0"/>
                        <a:t>Population</a:t>
                      </a: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10426A"/>
                    </a:solidFill>
                  </a:tcPr>
                </a:tc>
                <a:tc gridSpan="5">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1600" dirty="0"/>
                        <a:t>Plant Capacity by MWe</a:t>
                      </a: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10426A"/>
                    </a:solidFill>
                  </a:tcPr>
                </a:tc>
                <a:tc hMerge="1">
                  <a:txBody>
                    <a:bodyPr/>
                    <a:lstStyle/>
                    <a:p>
                      <a:pPr algn="ctr"/>
                      <a:endParaRPr lang="en-US" sz="1600" dirty="0"/>
                    </a:p>
                  </a:txBody>
                  <a:tcPr/>
                </a:tc>
                <a:tc hMerge="1">
                  <a:txBody>
                    <a:bodyPr/>
                    <a:lstStyle/>
                    <a:p>
                      <a:pPr algn="ctr"/>
                      <a:endParaRPr lang="en-US" sz="1600" dirty="0"/>
                    </a:p>
                  </a:txBody>
                  <a:tcPr/>
                </a:tc>
                <a:tc hMerge="1">
                  <a:txBody>
                    <a:bodyPr/>
                    <a:lstStyle/>
                    <a:p>
                      <a:pPr algn="ctr"/>
                      <a:endParaRPr lang="en-US" sz="1600" dirty="0"/>
                    </a:p>
                  </a:txBody>
                  <a:tcPr/>
                </a:tc>
                <a:tc hMerge="1">
                  <a:txBody>
                    <a:bodyPr/>
                    <a:lstStyle/>
                    <a:p>
                      <a:pPr algn="ctr"/>
                      <a:endParaRPr lang="en-US" sz="1600" dirty="0"/>
                    </a:p>
                  </a:txBody>
                  <a:tcPr/>
                </a:tc>
                <a:extLst>
                  <a:ext uri="{0D108BD9-81ED-4DB2-BD59-A6C34878D82A}">
                    <a16:rowId xmlns:a16="http://schemas.microsoft.com/office/drawing/2014/main" val="3709074952"/>
                  </a:ext>
                </a:extLst>
              </a:tr>
              <a:tr h="36731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sz="1600" dirty="0"/>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10426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600" dirty="0">
                          <a:solidFill>
                            <a:schemeClr val="bg1"/>
                          </a:solidFill>
                        </a:rPr>
                        <a:t>100</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10426A"/>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600" dirty="0">
                          <a:solidFill>
                            <a:schemeClr val="bg1"/>
                          </a:solidFill>
                        </a:rPr>
                        <a:t>300</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10426A"/>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600" dirty="0">
                          <a:solidFill>
                            <a:schemeClr val="bg1"/>
                          </a:solidFill>
                        </a:rPr>
                        <a:t>500</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10426A"/>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600" dirty="0">
                          <a:solidFill>
                            <a:schemeClr val="bg1"/>
                          </a:solidFill>
                        </a:rPr>
                        <a:t>700</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10426A"/>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600" dirty="0">
                          <a:solidFill>
                            <a:schemeClr val="bg1"/>
                          </a:solidFill>
                        </a:rPr>
                        <a:t>900</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10426A"/>
                    </a:solidFill>
                  </a:tcPr>
                </a:tc>
                <a:extLst>
                  <a:ext uri="{0D108BD9-81ED-4DB2-BD59-A6C34878D82A}">
                    <a16:rowId xmlns:a16="http://schemas.microsoft.com/office/drawing/2014/main" val="3503318810"/>
                  </a:ext>
                </a:extLst>
              </a:tr>
              <a:tr h="36731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600" dirty="0"/>
                        <a:t>&lt; 20k</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426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600" dirty="0"/>
                        <a:t>121</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426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600" dirty="0"/>
                        <a:t>207</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426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600" dirty="0"/>
                        <a:t>313</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426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600" dirty="0"/>
                        <a:t>443</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426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600" dirty="0"/>
                        <a:t>573</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426A">
                        <a:tint val="20000"/>
                      </a:srgbClr>
                    </a:solidFill>
                  </a:tcPr>
                </a:tc>
                <a:extLst>
                  <a:ext uri="{0D108BD9-81ED-4DB2-BD59-A6C34878D82A}">
                    <a16:rowId xmlns:a16="http://schemas.microsoft.com/office/drawing/2014/main" val="3142798721"/>
                  </a:ext>
                </a:extLst>
              </a:tr>
              <a:tr h="36731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600" dirty="0"/>
                        <a:t>20k – 40k</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426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600" dirty="0"/>
                        <a:t>139</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426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600" dirty="0"/>
                        <a:t>253</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426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600" dirty="0"/>
                        <a:t>387</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426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600" dirty="0"/>
                        <a:t>547</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426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600" dirty="0"/>
                        <a:t>707</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426A">
                        <a:tint val="40000"/>
                      </a:srgbClr>
                    </a:solidFill>
                  </a:tcPr>
                </a:tc>
                <a:extLst>
                  <a:ext uri="{0D108BD9-81ED-4DB2-BD59-A6C34878D82A}">
                    <a16:rowId xmlns:a16="http://schemas.microsoft.com/office/drawing/2014/main" val="602827534"/>
                  </a:ext>
                </a:extLst>
              </a:tr>
              <a:tr h="36731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600" dirty="0"/>
                        <a:t>40k – 90k</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426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600" dirty="0"/>
                        <a:t>144</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426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600" dirty="0"/>
                        <a:t>266</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426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600" dirty="0"/>
                        <a:t>408</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426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600" dirty="0"/>
                        <a:t>576</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426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600" dirty="0"/>
                        <a:t>744</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426A">
                        <a:tint val="20000"/>
                      </a:srgbClr>
                    </a:solidFill>
                  </a:tcPr>
                </a:tc>
                <a:extLst>
                  <a:ext uri="{0D108BD9-81ED-4DB2-BD59-A6C34878D82A}">
                    <a16:rowId xmlns:a16="http://schemas.microsoft.com/office/drawing/2014/main" val="119882190"/>
                  </a:ext>
                </a:extLst>
              </a:tr>
              <a:tr h="36731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600" dirty="0"/>
                        <a:t>90k – 200k</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426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600" dirty="0"/>
                        <a:t>150</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426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600" dirty="0"/>
                        <a:t>283</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426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600" dirty="0"/>
                        <a:t>436</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426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600" dirty="0"/>
                        <a:t>616</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426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600" dirty="0"/>
                        <a:t>795</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426A">
                        <a:tint val="40000"/>
                      </a:srgbClr>
                    </a:solidFill>
                  </a:tcPr>
                </a:tc>
                <a:extLst>
                  <a:ext uri="{0D108BD9-81ED-4DB2-BD59-A6C34878D82A}">
                    <a16:rowId xmlns:a16="http://schemas.microsoft.com/office/drawing/2014/main" val="2770560278"/>
                  </a:ext>
                </a:extLst>
              </a:tr>
              <a:tr h="36731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600" dirty="0"/>
                        <a:t>&gt; 200k</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426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600" dirty="0"/>
                        <a:t>178</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426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600" dirty="0"/>
                        <a:t>352</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426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600" dirty="0"/>
                        <a:t>548</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426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600" dirty="0"/>
                        <a:t>773</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426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600" dirty="0"/>
                        <a:t>998</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426A">
                        <a:tint val="20000"/>
                      </a:srgbClr>
                    </a:solidFill>
                  </a:tcPr>
                </a:tc>
                <a:extLst>
                  <a:ext uri="{0D108BD9-81ED-4DB2-BD59-A6C34878D82A}">
                    <a16:rowId xmlns:a16="http://schemas.microsoft.com/office/drawing/2014/main" val="3798917266"/>
                  </a:ext>
                </a:extLst>
              </a:tr>
            </a:tbl>
          </a:graphicData>
        </a:graphic>
      </p:graphicFrame>
      <p:sp>
        <p:nvSpPr>
          <p:cNvPr id="19" name="TextBox 18">
            <a:extLst>
              <a:ext uri="{FF2B5EF4-FFF2-40B4-BE49-F238E27FC236}">
                <a16:creationId xmlns:a16="http://schemas.microsoft.com/office/drawing/2014/main" id="{417507FC-AA3E-C71C-34BE-3E26DEFD9E89}"/>
              </a:ext>
            </a:extLst>
          </p:cNvPr>
          <p:cNvSpPr txBox="1"/>
          <p:nvPr/>
        </p:nvSpPr>
        <p:spPr>
          <a:xfrm>
            <a:off x="7345974" y="-34985"/>
            <a:ext cx="3483647" cy="523220"/>
          </a:xfrm>
          <a:prstGeom prst="rect">
            <a:avLst/>
          </a:prstGeom>
          <a:noFill/>
        </p:spPr>
        <p:txBody>
          <a:bodyPr wrap="none" rtlCol="0">
            <a:spAutoFit/>
          </a:bodyPr>
          <a:lstStyle/>
          <a:p>
            <a:pPr algn="ctr"/>
            <a:r>
              <a:rPr lang="en-US" sz="2800" b="1" dirty="0">
                <a:solidFill>
                  <a:srgbClr val="00B050"/>
                </a:solidFill>
                <a:cs typeface="Arial" panose="020B0604020202020204" pitchFamily="34" charset="0"/>
              </a:rPr>
              <a:t>Employment (jobs)</a:t>
            </a:r>
            <a:r>
              <a:rPr lang="en-US" b="1" dirty="0">
                <a:solidFill>
                  <a:srgbClr val="00B050"/>
                </a:solidFill>
                <a:cs typeface="Arial" panose="020B0604020202020204" pitchFamily="34" charset="0"/>
              </a:rPr>
              <a:t> </a:t>
            </a:r>
          </a:p>
        </p:txBody>
      </p:sp>
      <p:graphicFrame>
        <p:nvGraphicFramePr>
          <p:cNvPr id="20" name="Table 19">
            <a:extLst>
              <a:ext uri="{FF2B5EF4-FFF2-40B4-BE49-F238E27FC236}">
                <a16:creationId xmlns:a16="http://schemas.microsoft.com/office/drawing/2014/main" id="{6CE1CD2B-6684-9500-6987-026D761D9F4D}"/>
              </a:ext>
            </a:extLst>
          </p:cNvPr>
          <p:cNvGraphicFramePr>
            <a:graphicFrameLocks noGrp="1"/>
          </p:cNvGraphicFramePr>
          <p:nvPr>
            <p:extLst>
              <p:ext uri="{D42A27DB-BD31-4B8C-83A1-F6EECF244321}">
                <p14:modId xmlns:p14="http://schemas.microsoft.com/office/powerpoint/2010/main" val="2818960238"/>
              </p:ext>
            </p:extLst>
          </p:nvPr>
        </p:nvGraphicFramePr>
        <p:xfrm>
          <a:off x="5415427" y="3641715"/>
          <a:ext cx="6735198" cy="2539140"/>
        </p:xfrm>
        <a:graphic>
          <a:graphicData uri="http://schemas.openxmlformats.org/drawingml/2006/table">
            <a:tbl>
              <a:tblPr firstRow="1" bandRow="1"/>
              <a:tblGrid>
                <a:gridCol w="1122533">
                  <a:extLst>
                    <a:ext uri="{9D8B030D-6E8A-4147-A177-3AD203B41FA5}">
                      <a16:colId xmlns:a16="http://schemas.microsoft.com/office/drawing/2014/main" val="2838318543"/>
                    </a:ext>
                  </a:extLst>
                </a:gridCol>
                <a:gridCol w="1122533">
                  <a:extLst>
                    <a:ext uri="{9D8B030D-6E8A-4147-A177-3AD203B41FA5}">
                      <a16:colId xmlns:a16="http://schemas.microsoft.com/office/drawing/2014/main" val="3145978375"/>
                    </a:ext>
                  </a:extLst>
                </a:gridCol>
                <a:gridCol w="1122533">
                  <a:extLst>
                    <a:ext uri="{9D8B030D-6E8A-4147-A177-3AD203B41FA5}">
                      <a16:colId xmlns:a16="http://schemas.microsoft.com/office/drawing/2014/main" val="2205173126"/>
                    </a:ext>
                  </a:extLst>
                </a:gridCol>
                <a:gridCol w="1122533">
                  <a:extLst>
                    <a:ext uri="{9D8B030D-6E8A-4147-A177-3AD203B41FA5}">
                      <a16:colId xmlns:a16="http://schemas.microsoft.com/office/drawing/2014/main" val="3549081887"/>
                    </a:ext>
                  </a:extLst>
                </a:gridCol>
                <a:gridCol w="1122533">
                  <a:extLst>
                    <a:ext uri="{9D8B030D-6E8A-4147-A177-3AD203B41FA5}">
                      <a16:colId xmlns:a16="http://schemas.microsoft.com/office/drawing/2014/main" val="2536322091"/>
                    </a:ext>
                  </a:extLst>
                </a:gridCol>
                <a:gridCol w="1122533">
                  <a:extLst>
                    <a:ext uri="{9D8B030D-6E8A-4147-A177-3AD203B41FA5}">
                      <a16:colId xmlns:a16="http://schemas.microsoft.com/office/drawing/2014/main" val="1471422455"/>
                    </a:ext>
                  </a:extLst>
                </a:gridCol>
              </a:tblGrid>
              <a:tr h="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1600" dirty="0"/>
                        <a:t>Population</a:t>
                      </a: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10426A"/>
                    </a:solidFill>
                  </a:tcPr>
                </a:tc>
                <a:tc gridSpan="5">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1600" dirty="0"/>
                        <a:t>Plant Capacity by MWe</a:t>
                      </a: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10426A"/>
                    </a:solidFill>
                  </a:tcPr>
                </a:tc>
                <a:tc hMerge="1">
                  <a:txBody>
                    <a:bodyPr/>
                    <a:lstStyle/>
                    <a:p>
                      <a:pPr algn="ctr"/>
                      <a:endParaRPr lang="en-US" sz="1600" dirty="0"/>
                    </a:p>
                  </a:txBody>
                  <a:tcPr/>
                </a:tc>
                <a:tc hMerge="1">
                  <a:txBody>
                    <a:bodyPr/>
                    <a:lstStyle/>
                    <a:p>
                      <a:pPr algn="ctr"/>
                      <a:endParaRPr lang="en-US" sz="1600" dirty="0"/>
                    </a:p>
                  </a:txBody>
                  <a:tcPr/>
                </a:tc>
                <a:tc hMerge="1">
                  <a:txBody>
                    <a:bodyPr/>
                    <a:lstStyle/>
                    <a:p>
                      <a:pPr algn="ctr"/>
                      <a:endParaRPr lang="en-US" sz="1600" dirty="0"/>
                    </a:p>
                  </a:txBody>
                  <a:tcPr/>
                </a:tc>
                <a:tc hMerge="1">
                  <a:txBody>
                    <a:bodyPr/>
                    <a:lstStyle/>
                    <a:p>
                      <a:pPr algn="ctr"/>
                      <a:endParaRPr lang="en-US" sz="1600" dirty="0"/>
                    </a:p>
                  </a:txBody>
                  <a:tcPr/>
                </a:tc>
                <a:extLst>
                  <a:ext uri="{0D108BD9-81ED-4DB2-BD59-A6C34878D82A}">
                    <a16:rowId xmlns:a16="http://schemas.microsoft.com/office/drawing/2014/main" val="3709074952"/>
                  </a:ext>
                </a:extLst>
              </a:tr>
              <a:tr h="36731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sz="1600" dirty="0"/>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10426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600" dirty="0">
                          <a:solidFill>
                            <a:schemeClr val="bg1"/>
                          </a:solidFill>
                        </a:rPr>
                        <a:t>100</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10426A"/>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600" dirty="0">
                          <a:solidFill>
                            <a:schemeClr val="bg1"/>
                          </a:solidFill>
                        </a:rPr>
                        <a:t>300</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10426A"/>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600" dirty="0">
                          <a:solidFill>
                            <a:schemeClr val="bg1"/>
                          </a:solidFill>
                        </a:rPr>
                        <a:t>500</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10426A"/>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600" dirty="0">
                          <a:solidFill>
                            <a:schemeClr val="bg1"/>
                          </a:solidFill>
                        </a:rPr>
                        <a:t>700</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10426A"/>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600" dirty="0">
                          <a:solidFill>
                            <a:schemeClr val="bg1"/>
                          </a:solidFill>
                        </a:rPr>
                        <a:t>900</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10426A"/>
                    </a:solidFill>
                  </a:tcPr>
                </a:tc>
                <a:extLst>
                  <a:ext uri="{0D108BD9-81ED-4DB2-BD59-A6C34878D82A}">
                    <a16:rowId xmlns:a16="http://schemas.microsoft.com/office/drawing/2014/main" val="3503318810"/>
                  </a:ext>
                </a:extLst>
              </a:tr>
              <a:tr h="36731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600" dirty="0"/>
                        <a:t>&lt; 20k</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426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600" dirty="0"/>
                        <a:t>57.4</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426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600" dirty="0"/>
                        <a:t>167.5</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426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600" dirty="0"/>
                        <a:t>278.3</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426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600" dirty="0"/>
                        <a:t>389.7</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426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600" dirty="0"/>
                        <a:t>501.1</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426A">
                        <a:tint val="20000"/>
                      </a:srgbClr>
                    </a:solidFill>
                  </a:tcPr>
                </a:tc>
                <a:extLst>
                  <a:ext uri="{0D108BD9-81ED-4DB2-BD59-A6C34878D82A}">
                    <a16:rowId xmlns:a16="http://schemas.microsoft.com/office/drawing/2014/main" val="3142798721"/>
                  </a:ext>
                </a:extLst>
              </a:tr>
              <a:tr h="36731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600" dirty="0"/>
                        <a:t>20k – 40k</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426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600" dirty="0"/>
                        <a:t>61.0</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426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600" dirty="0"/>
                        <a:t>177.2</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426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600" dirty="0"/>
                        <a:t>294.2</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426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600" dirty="0"/>
                        <a:t>412.0</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426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600" dirty="0"/>
                        <a:t>529.9</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426A">
                        <a:tint val="40000"/>
                      </a:srgbClr>
                    </a:solidFill>
                  </a:tcPr>
                </a:tc>
                <a:extLst>
                  <a:ext uri="{0D108BD9-81ED-4DB2-BD59-A6C34878D82A}">
                    <a16:rowId xmlns:a16="http://schemas.microsoft.com/office/drawing/2014/main" val="602827534"/>
                  </a:ext>
                </a:extLst>
              </a:tr>
              <a:tr h="36731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600" dirty="0"/>
                        <a:t>40k – 90k</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426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600" dirty="0"/>
                        <a:t>64.4</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426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600" dirty="0"/>
                        <a:t>187.1</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426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600" dirty="0"/>
                        <a:t>310.6</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426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600" dirty="0"/>
                        <a:t>435.1</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426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600" dirty="0"/>
                        <a:t>559.5</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426A">
                        <a:tint val="20000"/>
                      </a:srgbClr>
                    </a:solidFill>
                  </a:tcPr>
                </a:tc>
                <a:extLst>
                  <a:ext uri="{0D108BD9-81ED-4DB2-BD59-A6C34878D82A}">
                    <a16:rowId xmlns:a16="http://schemas.microsoft.com/office/drawing/2014/main" val="119882190"/>
                  </a:ext>
                </a:extLst>
              </a:tr>
              <a:tr h="36731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600" dirty="0"/>
                        <a:t>90k – 200k</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426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600" dirty="0"/>
                        <a:t>64.7</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426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600" dirty="0"/>
                        <a:t>187.6</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426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600" dirty="0"/>
                        <a:t>311.3</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426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600" dirty="0"/>
                        <a:t>436.0</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426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600" dirty="0"/>
                        <a:t>560.7</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426A">
                        <a:tint val="40000"/>
                      </a:srgbClr>
                    </a:solidFill>
                  </a:tcPr>
                </a:tc>
                <a:extLst>
                  <a:ext uri="{0D108BD9-81ED-4DB2-BD59-A6C34878D82A}">
                    <a16:rowId xmlns:a16="http://schemas.microsoft.com/office/drawing/2014/main" val="2770560278"/>
                  </a:ext>
                </a:extLst>
              </a:tr>
              <a:tr h="36731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600" dirty="0"/>
                        <a:t>&gt; 200k</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426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600" dirty="0"/>
                        <a:t>74.1</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426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600" dirty="0"/>
                        <a:t>212.5</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426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600" dirty="0"/>
                        <a:t>352.0</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426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600" dirty="0"/>
                        <a:t>493.1</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426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600" dirty="0"/>
                        <a:t>634.3</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426A">
                        <a:tint val="20000"/>
                      </a:srgbClr>
                    </a:solidFill>
                  </a:tcPr>
                </a:tc>
                <a:extLst>
                  <a:ext uri="{0D108BD9-81ED-4DB2-BD59-A6C34878D82A}">
                    <a16:rowId xmlns:a16="http://schemas.microsoft.com/office/drawing/2014/main" val="3798917266"/>
                  </a:ext>
                </a:extLst>
              </a:tr>
            </a:tbl>
          </a:graphicData>
        </a:graphic>
      </p:graphicFrame>
      <p:sp>
        <p:nvSpPr>
          <p:cNvPr id="21" name="TextBox 20">
            <a:extLst>
              <a:ext uri="{FF2B5EF4-FFF2-40B4-BE49-F238E27FC236}">
                <a16:creationId xmlns:a16="http://schemas.microsoft.com/office/drawing/2014/main" id="{1B7FD20B-9931-4C5D-080C-219D8F6AD261}"/>
              </a:ext>
            </a:extLst>
          </p:cNvPr>
          <p:cNvSpPr txBox="1"/>
          <p:nvPr/>
        </p:nvSpPr>
        <p:spPr>
          <a:xfrm>
            <a:off x="6563964" y="3118697"/>
            <a:ext cx="5047665" cy="523220"/>
          </a:xfrm>
          <a:prstGeom prst="rect">
            <a:avLst/>
          </a:prstGeom>
          <a:solidFill>
            <a:srgbClr val="FFFFFF"/>
          </a:solid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50"/>
                </a:solidFill>
                <a:effectLst/>
                <a:uLnTx/>
                <a:uFillTx/>
                <a:cs typeface="Arial" panose="020B0604020202020204" pitchFamily="34" charset="0"/>
              </a:rPr>
              <a:t>Economic Activity ($million)</a:t>
            </a:r>
            <a:r>
              <a:rPr kumimoji="0" lang="en-US" sz="1800" b="1" i="0" u="none" strike="noStrike" kern="0" cap="none" spc="0" normalizeH="0" baseline="0" noProof="0" dirty="0">
                <a:ln>
                  <a:noFill/>
                </a:ln>
                <a:solidFill>
                  <a:srgbClr val="00B050"/>
                </a:solidFill>
                <a:effectLst/>
                <a:uLnTx/>
                <a:uFillTx/>
                <a:cs typeface="Arial" panose="020B0604020202020204" pitchFamily="34" charset="0"/>
              </a:rPr>
              <a:t> </a:t>
            </a:r>
          </a:p>
        </p:txBody>
      </p:sp>
    </p:spTree>
    <p:extLst>
      <p:ext uri="{BB962C8B-B14F-4D97-AF65-F5344CB8AC3E}">
        <p14:creationId xmlns:p14="http://schemas.microsoft.com/office/powerpoint/2010/main" val="34700968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A3D753-55EB-021B-FC25-AC9682B753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7A856E-7501-6DBE-D370-B57B4526EB05}"/>
              </a:ext>
            </a:extLst>
          </p:cNvPr>
          <p:cNvSpPr>
            <a:spLocks noGrp="1"/>
          </p:cNvSpPr>
          <p:nvPr>
            <p:ph type="title"/>
          </p:nvPr>
        </p:nvSpPr>
        <p:spPr>
          <a:xfrm>
            <a:off x="146167" y="1736632"/>
            <a:ext cx="11899665" cy="2852737"/>
          </a:xfrm>
        </p:spPr>
        <p:txBody>
          <a:bodyPr/>
          <a:lstStyle/>
          <a:p>
            <a:pPr algn="ctr"/>
            <a:r>
              <a:rPr lang="en-US" sz="4000" dirty="0"/>
              <a:t>INL and Industry Are Investing </a:t>
            </a:r>
            <a:br>
              <a:rPr lang="en-US" sz="4000" dirty="0"/>
            </a:br>
            <a:r>
              <a:rPr lang="en-US" sz="4000" dirty="0"/>
              <a:t>to Build Capacity On Par with Demand.  </a:t>
            </a:r>
          </a:p>
        </p:txBody>
      </p:sp>
    </p:spTree>
    <p:extLst>
      <p:ext uri="{BB962C8B-B14F-4D97-AF65-F5344CB8AC3E}">
        <p14:creationId xmlns:p14="http://schemas.microsoft.com/office/powerpoint/2010/main" val="41514940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Map&#10;&#10;Description automatically generated">
            <a:extLst>
              <a:ext uri="{FF2B5EF4-FFF2-40B4-BE49-F238E27FC236}">
                <a16:creationId xmlns:a16="http://schemas.microsoft.com/office/drawing/2014/main" id="{BC8F2E57-9E41-482C-A612-BB9E08905D8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7554" y="1912617"/>
            <a:ext cx="3305998" cy="3143175"/>
          </a:xfrm>
          <a:prstGeom prst="rect">
            <a:avLst/>
          </a:prstGeom>
        </p:spPr>
      </p:pic>
      <p:sp>
        <p:nvSpPr>
          <p:cNvPr id="2" name="Title 1">
            <a:extLst>
              <a:ext uri="{FF2B5EF4-FFF2-40B4-BE49-F238E27FC236}">
                <a16:creationId xmlns:a16="http://schemas.microsoft.com/office/drawing/2014/main" id="{F86018FE-FA6A-476A-9126-95F104445B73}"/>
              </a:ext>
            </a:extLst>
          </p:cNvPr>
          <p:cNvSpPr>
            <a:spLocks noGrp="1"/>
          </p:cNvSpPr>
          <p:nvPr>
            <p:ph type="title"/>
          </p:nvPr>
        </p:nvSpPr>
        <p:spPr/>
        <p:txBody>
          <a:bodyPr/>
          <a:lstStyle/>
          <a:p>
            <a:r>
              <a:rPr lang="en-US" dirty="0">
                <a:latin typeface="+mn-lt"/>
                <a:ea typeface="Calibri" panose="020F0502020204030204" pitchFamily="34" charset="0"/>
              </a:rPr>
              <a:t>INL's FY24 economic impact on the State of Idaho </a:t>
            </a:r>
            <a:br>
              <a:rPr lang="en-US" dirty="0">
                <a:latin typeface="+mn-lt"/>
                <a:ea typeface="Calibri" panose="020F0502020204030204" pitchFamily="34" charset="0"/>
              </a:rPr>
            </a:br>
            <a:r>
              <a:rPr lang="en-US" dirty="0">
                <a:latin typeface="+mn-lt"/>
                <a:ea typeface="Calibri" panose="020F0502020204030204" pitchFamily="34" charset="0"/>
              </a:rPr>
              <a:t>was $4.29B, 13.8% increase from FY23</a:t>
            </a:r>
            <a:endParaRPr lang="en-US" dirty="0">
              <a:latin typeface="+mn-lt"/>
            </a:endParaRPr>
          </a:p>
        </p:txBody>
      </p:sp>
      <p:sp>
        <p:nvSpPr>
          <p:cNvPr id="5" name="Slide Number Placeholder 4">
            <a:extLst>
              <a:ext uri="{FF2B5EF4-FFF2-40B4-BE49-F238E27FC236}">
                <a16:creationId xmlns:a16="http://schemas.microsoft.com/office/drawing/2014/main" id="{DA41014D-1949-4462-8666-F25858538F57}"/>
              </a:ext>
            </a:extLst>
          </p:cNvPr>
          <p:cNvSpPr>
            <a:spLocks noGrp="1"/>
          </p:cNvSpPr>
          <p:nvPr>
            <p:ph type="sldNum" sz="quarter" idx="12"/>
          </p:nvPr>
        </p:nvSpPr>
        <p:spPr/>
        <p:txBody>
          <a:bodyPr/>
          <a:lstStyle/>
          <a:p>
            <a:fld id="{82B577FA-F7D9-2C48-919F-F962E3BF952F}" type="slidenum">
              <a:rPr lang="en-US" smtClean="0"/>
              <a:t>28</a:t>
            </a:fld>
            <a:endParaRPr lang="en-US"/>
          </a:p>
        </p:txBody>
      </p:sp>
      <p:sp>
        <p:nvSpPr>
          <p:cNvPr id="14" name="Content Placeholder 10">
            <a:extLst>
              <a:ext uri="{FF2B5EF4-FFF2-40B4-BE49-F238E27FC236}">
                <a16:creationId xmlns:a16="http://schemas.microsoft.com/office/drawing/2014/main" id="{B162230F-E1CF-FC82-4FB0-68519520C303}"/>
              </a:ext>
            </a:extLst>
          </p:cNvPr>
          <p:cNvSpPr>
            <a:spLocks noGrp="1"/>
          </p:cNvSpPr>
          <p:nvPr>
            <p:ph idx="1"/>
          </p:nvPr>
        </p:nvSpPr>
        <p:spPr>
          <a:xfrm>
            <a:off x="0" y="5574593"/>
            <a:ext cx="12191999" cy="457655"/>
          </a:xfrm>
          <a:noFill/>
        </p:spPr>
        <p:txBody>
          <a:bodyPr>
            <a:normAutofit/>
          </a:bodyPr>
          <a:lstStyle/>
          <a:p>
            <a:pPr marL="0" indent="0" algn="ctr">
              <a:buNone/>
            </a:pPr>
            <a:r>
              <a:rPr lang="en-US" sz="2000" spc="100">
                <a:solidFill>
                  <a:schemeClr val="accent6"/>
                </a:solidFill>
                <a:ea typeface="Times New Roman" panose="02020603050405020304" pitchFamily="18" charset="0"/>
              </a:rPr>
              <a:t>Acquisitions </a:t>
            </a:r>
            <a:r>
              <a:rPr lang="en-US" sz="2000" spc="100"/>
              <a:t>•</a:t>
            </a:r>
            <a:r>
              <a:rPr lang="en-US" sz="2000" spc="100">
                <a:ea typeface="Times New Roman" panose="02020603050405020304" pitchFamily="18" charset="0"/>
              </a:rPr>
              <a:t> </a:t>
            </a:r>
            <a:r>
              <a:rPr lang="en-US" sz="2000" spc="100">
                <a:solidFill>
                  <a:schemeClr val="accent6"/>
                </a:solidFill>
                <a:ea typeface="Times New Roman" panose="02020603050405020304" pitchFamily="18" charset="0"/>
              </a:rPr>
              <a:t>Supplier diversity </a:t>
            </a:r>
            <a:r>
              <a:rPr lang="en-US" sz="2000" spc="100"/>
              <a:t>•</a:t>
            </a:r>
            <a:r>
              <a:rPr lang="en-US" sz="2000" spc="100">
                <a:solidFill>
                  <a:schemeClr val="accent6"/>
                </a:solidFill>
                <a:ea typeface="Times New Roman" panose="02020603050405020304" pitchFamily="18" charset="0"/>
              </a:rPr>
              <a:t> Technology deployment</a:t>
            </a:r>
          </a:p>
          <a:p>
            <a:pPr>
              <a:buClr>
                <a:schemeClr val="bg2"/>
              </a:buClr>
            </a:pPr>
            <a:endParaRPr lang="en-US">
              <a:solidFill>
                <a:schemeClr val="accent6"/>
              </a:solidFill>
              <a:ea typeface="Times New Roman" panose="02020603050405020304" pitchFamily="18" charset="0"/>
            </a:endParaRPr>
          </a:p>
          <a:p>
            <a:endParaRPr lang="en-US"/>
          </a:p>
        </p:txBody>
      </p:sp>
      <p:grpSp>
        <p:nvGrpSpPr>
          <p:cNvPr id="15" name="Group 14">
            <a:extLst>
              <a:ext uri="{FF2B5EF4-FFF2-40B4-BE49-F238E27FC236}">
                <a16:creationId xmlns:a16="http://schemas.microsoft.com/office/drawing/2014/main" id="{8B9381D1-151B-F89E-BEEB-1DA2BF41D818}"/>
              </a:ext>
            </a:extLst>
          </p:cNvPr>
          <p:cNvGrpSpPr/>
          <p:nvPr/>
        </p:nvGrpSpPr>
        <p:grpSpPr>
          <a:xfrm>
            <a:off x="4161255" y="1737360"/>
            <a:ext cx="7859849" cy="3570355"/>
            <a:chOff x="3990361" y="1747293"/>
            <a:chExt cx="7859849" cy="3570355"/>
          </a:xfrm>
        </p:grpSpPr>
        <p:sp>
          <p:nvSpPr>
            <p:cNvPr id="7" name="TextBox 6">
              <a:extLst>
                <a:ext uri="{FF2B5EF4-FFF2-40B4-BE49-F238E27FC236}">
                  <a16:creationId xmlns:a16="http://schemas.microsoft.com/office/drawing/2014/main" id="{2C6600BB-8775-49F8-9698-BC603181ACF9}"/>
                </a:ext>
              </a:extLst>
            </p:cNvPr>
            <p:cNvSpPr txBox="1"/>
            <p:nvPr/>
          </p:nvSpPr>
          <p:spPr>
            <a:xfrm>
              <a:off x="5226661" y="3159649"/>
              <a:ext cx="2699227" cy="646331"/>
            </a:xfrm>
            <a:prstGeom prst="rect">
              <a:avLst/>
            </a:prstGeom>
            <a:noFill/>
          </p:spPr>
          <p:txBody>
            <a:bodyPr wrap="square" rtlCol="0">
              <a:spAutoFit/>
            </a:bodyPr>
            <a:lstStyle/>
            <a:p>
              <a:r>
                <a:rPr lang="en-US" sz="1600">
                  <a:solidFill>
                    <a:schemeClr val="tx2"/>
                  </a:solidFill>
                </a:rPr>
                <a:t>Idaho’s </a:t>
              </a:r>
              <a:r>
                <a:rPr lang="en-US" sz="2000" b="1" spc="50">
                  <a:ln w="0"/>
                  <a:solidFill>
                    <a:schemeClr val="tx2"/>
                  </a:solidFill>
                  <a:effectLst>
                    <a:innerShdw blurRad="63500" dist="50800" dir="13500000">
                      <a:srgbClr val="000000">
                        <a:alpha val="50000"/>
                      </a:srgbClr>
                    </a:innerShdw>
                  </a:effectLst>
                </a:rPr>
                <a:t>5th</a:t>
              </a:r>
              <a:r>
                <a:rPr lang="en-US" sz="1600">
                  <a:solidFill>
                    <a:schemeClr val="tx2"/>
                  </a:solidFill>
                </a:rPr>
                <a:t> largest public and private employer</a:t>
              </a:r>
            </a:p>
          </p:txBody>
        </p:sp>
        <p:pic>
          <p:nvPicPr>
            <p:cNvPr id="29" name="Graphic 28" descr="Handshake with solid fill">
              <a:extLst>
                <a:ext uri="{FF2B5EF4-FFF2-40B4-BE49-F238E27FC236}">
                  <a16:creationId xmlns:a16="http://schemas.microsoft.com/office/drawing/2014/main" id="{B74C1917-494B-4EFB-8E23-AB248419601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68065" y="4172243"/>
              <a:ext cx="905816" cy="905816"/>
            </a:xfrm>
            <a:prstGeom prst="rect">
              <a:avLst/>
            </a:prstGeom>
          </p:spPr>
        </p:pic>
        <p:sp>
          <p:nvSpPr>
            <p:cNvPr id="32" name="TextBox 31">
              <a:extLst>
                <a:ext uri="{FF2B5EF4-FFF2-40B4-BE49-F238E27FC236}">
                  <a16:creationId xmlns:a16="http://schemas.microsoft.com/office/drawing/2014/main" id="{A283387B-FEBA-4B03-B1EA-56ECA5F9EFCF}"/>
                </a:ext>
              </a:extLst>
            </p:cNvPr>
            <p:cNvSpPr txBox="1"/>
            <p:nvPr/>
          </p:nvSpPr>
          <p:spPr>
            <a:xfrm>
              <a:off x="5221560" y="4178875"/>
              <a:ext cx="2443544" cy="1138773"/>
            </a:xfrm>
            <a:prstGeom prst="rect">
              <a:avLst/>
            </a:prstGeom>
            <a:noFill/>
          </p:spPr>
          <p:txBody>
            <a:bodyPr wrap="square" rtlCol="0">
              <a:spAutoFit/>
            </a:bodyPr>
            <a:lstStyle/>
            <a:p>
              <a:r>
                <a:rPr lang="en-US" sz="2000" b="1" spc="50">
                  <a:ln w="0"/>
                  <a:solidFill>
                    <a:schemeClr val="tx2"/>
                  </a:solidFill>
                  <a:effectLst>
                    <a:innerShdw blurRad="63500" dist="50800" dir="13500000">
                      <a:srgbClr val="000000">
                        <a:alpha val="50000"/>
                      </a:srgbClr>
                    </a:innerShdw>
                  </a:effectLst>
                </a:rPr>
                <a:t>$326M</a:t>
              </a:r>
              <a:r>
                <a:rPr lang="en-US" sz="2000" b="1" spc="50">
                  <a:ln w="0"/>
                  <a:solidFill>
                    <a:schemeClr val="tx2"/>
                  </a:solidFill>
                  <a:effectLst>
                    <a:outerShdw blurRad="50800" dist="38100" dir="2700000" algn="tl" rotWithShape="0">
                      <a:prstClr val="black">
                        <a:alpha val="40000"/>
                      </a:prstClr>
                    </a:outerShdw>
                  </a:effectLst>
                </a:rPr>
                <a:t> </a:t>
              </a:r>
              <a:r>
                <a:rPr lang="en-US" sz="1600">
                  <a:solidFill>
                    <a:schemeClr val="tx2"/>
                  </a:solidFill>
                </a:rPr>
                <a:t>in subcontracts to Idahoan companies </a:t>
              </a:r>
              <a:br>
                <a:rPr lang="en-US" sz="1600">
                  <a:solidFill>
                    <a:schemeClr val="tx2"/>
                  </a:solidFill>
                </a:rPr>
              </a:br>
              <a:r>
                <a:rPr lang="en-US" sz="1600" i="1">
                  <a:solidFill>
                    <a:schemeClr val="tx2"/>
                  </a:solidFill>
                </a:rPr>
                <a:t>($448M with small businesses)</a:t>
              </a:r>
            </a:p>
          </p:txBody>
        </p:sp>
        <p:pic>
          <p:nvPicPr>
            <p:cNvPr id="11" name="Graphic 10" descr="Employee badge">
              <a:extLst>
                <a:ext uri="{FF2B5EF4-FFF2-40B4-BE49-F238E27FC236}">
                  <a16:creationId xmlns:a16="http://schemas.microsoft.com/office/drawing/2014/main" id="{CAD32DED-9602-4176-8FF0-AB5FB361AA5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297525" y="3051986"/>
              <a:ext cx="846896" cy="846896"/>
            </a:xfrm>
            <a:prstGeom prst="rect">
              <a:avLst/>
            </a:prstGeom>
          </p:spPr>
        </p:pic>
        <p:sp>
          <p:nvSpPr>
            <p:cNvPr id="22" name="TextBox 21">
              <a:extLst>
                <a:ext uri="{FF2B5EF4-FFF2-40B4-BE49-F238E27FC236}">
                  <a16:creationId xmlns:a16="http://schemas.microsoft.com/office/drawing/2014/main" id="{E93EC4FA-1442-46A8-94FE-DD522274BFF1}"/>
                </a:ext>
              </a:extLst>
            </p:cNvPr>
            <p:cNvSpPr txBox="1"/>
            <p:nvPr/>
          </p:nvSpPr>
          <p:spPr>
            <a:xfrm>
              <a:off x="9022781" y="1829301"/>
              <a:ext cx="2827429" cy="954107"/>
            </a:xfrm>
            <a:prstGeom prst="rect">
              <a:avLst/>
            </a:prstGeom>
            <a:noFill/>
          </p:spPr>
          <p:txBody>
            <a:bodyPr wrap="square">
              <a:spAutoFit/>
            </a:bodyPr>
            <a:lstStyle/>
            <a:p>
              <a:pPr marR="0" lvl="0">
                <a:spcBef>
                  <a:spcPts val="0"/>
                </a:spcBef>
                <a:spcAft>
                  <a:spcPts val="0"/>
                </a:spcAft>
              </a:pPr>
              <a:r>
                <a:rPr lang="en-US" sz="1600">
                  <a:solidFill>
                    <a:schemeClr val="tx2"/>
                  </a:solidFill>
                  <a:effectLst/>
                  <a:ea typeface="Times New Roman" panose="02020603050405020304" pitchFamily="18" charset="0"/>
                </a:rPr>
                <a:t>For every </a:t>
              </a:r>
              <a:r>
                <a:rPr lang="en-US" sz="2000" b="1">
                  <a:solidFill>
                    <a:schemeClr val="tx2"/>
                  </a:solidFill>
                  <a:effectLst/>
                  <a:ea typeface="Times New Roman" panose="02020603050405020304" pitchFamily="18" charset="0"/>
                </a:rPr>
                <a:t>ONE</a:t>
              </a:r>
              <a:r>
                <a:rPr lang="en-US" sz="1800">
                  <a:solidFill>
                    <a:schemeClr val="tx2"/>
                  </a:solidFill>
                  <a:effectLst/>
                  <a:ea typeface="Times New Roman" panose="02020603050405020304" pitchFamily="18" charset="0"/>
                </a:rPr>
                <a:t> </a:t>
              </a:r>
              <a:r>
                <a:rPr lang="en-US" sz="1600">
                  <a:solidFill>
                    <a:schemeClr val="tx2"/>
                  </a:solidFill>
                  <a:effectLst/>
                  <a:ea typeface="Times New Roman" panose="02020603050405020304" pitchFamily="18" charset="0"/>
                </a:rPr>
                <a:t>INL job, another </a:t>
              </a:r>
              <a:r>
                <a:rPr lang="en-US" sz="2000" b="1">
                  <a:solidFill>
                    <a:schemeClr val="tx2"/>
                  </a:solidFill>
                  <a:ea typeface="Times New Roman" panose="02020603050405020304" pitchFamily="18" charset="0"/>
                </a:rPr>
                <a:t>TWO</a:t>
              </a:r>
              <a:r>
                <a:rPr lang="en-US" sz="1800">
                  <a:solidFill>
                    <a:schemeClr val="tx2"/>
                  </a:solidFill>
                  <a:effectLst/>
                  <a:ea typeface="Times New Roman" panose="02020603050405020304" pitchFamily="18" charset="0"/>
                </a:rPr>
                <a:t> </a:t>
              </a:r>
              <a:r>
                <a:rPr lang="en-US" sz="1600">
                  <a:solidFill>
                    <a:schemeClr val="tx2"/>
                  </a:solidFill>
                  <a:effectLst/>
                  <a:ea typeface="Times New Roman" panose="02020603050405020304" pitchFamily="18" charset="0"/>
                </a:rPr>
                <a:t>jobs are created in other industries. </a:t>
              </a:r>
              <a:endParaRPr lang="en-US" sz="1600">
                <a:solidFill>
                  <a:schemeClr val="tx2"/>
                </a:solidFill>
                <a:effectLst/>
                <a:ea typeface="Calibri" panose="020F0502020204030204" pitchFamily="34" charset="0"/>
              </a:endParaRPr>
            </a:p>
          </p:txBody>
        </p:sp>
        <p:sp>
          <p:nvSpPr>
            <p:cNvPr id="26" name="TextBox 25">
              <a:extLst>
                <a:ext uri="{FF2B5EF4-FFF2-40B4-BE49-F238E27FC236}">
                  <a16:creationId xmlns:a16="http://schemas.microsoft.com/office/drawing/2014/main" id="{B8CCA79B-03DF-40EA-BCEB-4B34564F4E72}"/>
                </a:ext>
              </a:extLst>
            </p:cNvPr>
            <p:cNvSpPr txBox="1"/>
            <p:nvPr/>
          </p:nvSpPr>
          <p:spPr>
            <a:xfrm>
              <a:off x="9022780" y="2935693"/>
              <a:ext cx="2443543" cy="1015663"/>
            </a:xfrm>
            <a:prstGeom prst="rect">
              <a:avLst/>
            </a:prstGeom>
            <a:noFill/>
          </p:spPr>
          <p:txBody>
            <a:bodyPr wrap="square">
              <a:spAutoFit/>
            </a:bodyPr>
            <a:lstStyle/>
            <a:p>
              <a:r>
                <a:rPr lang="en-US" sz="1600">
                  <a:solidFill>
                    <a:schemeClr val="tx2"/>
                  </a:solidFill>
                  <a:effectLst/>
                  <a:ea typeface="Times New Roman" panose="02020603050405020304" pitchFamily="18" charset="0"/>
                </a:rPr>
                <a:t>More than</a:t>
              </a:r>
              <a:r>
                <a:rPr lang="en-US" sz="1600" b="1">
                  <a:solidFill>
                    <a:schemeClr val="tx2"/>
                  </a:solidFill>
                  <a:effectLst/>
                  <a:ea typeface="Times New Roman" panose="02020603050405020304" pitchFamily="18" charset="0"/>
                </a:rPr>
                <a:t> </a:t>
              </a:r>
              <a:r>
                <a:rPr lang="en-US" sz="2000" b="1">
                  <a:solidFill>
                    <a:schemeClr val="tx2"/>
                  </a:solidFill>
                  <a:effectLst/>
                  <a:ea typeface="Times New Roman" panose="02020603050405020304" pitchFamily="18" charset="0"/>
                </a:rPr>
                <a:t>12,600</a:t>
              </a:r>
              <a:r>
                <a:rPr lang="en-US" sz="2800" b="1">
                  <a:solidFill>
                    <a:schemeClr val="tx2"/>
                  </a:solidFill>
                  <a:ea typeface="Times New Roman" panose="02020603050405020304" pitchFamily="18" charset="0"/>
                </a:rPr>
                <a:t> </a:t>
              </a:r>
              <a:r>
                <a:rPr lang="en-US" sz="1600">
                  <a:solidFill>
                    <a:schemeClr val="tx2"/>
                  </a:solidFill>
                  <a:effectLst/>
                  <a:ea typeface="Times New Roman" panose="02020603050405020304" pitchFamily="18" charset="0"/>
                </a:rPr>
                <a:t>other Idaho jobs depend on INL operations</a:t>
              </a:r>
              <a:endParaRPr lang="en-US" sz="1600">
                <a:solidFill>
                  <a:schemeClr val="tx2"/>
                </a:solidFill>
              </a:endParaRPr>
            </a:p>
          </p:txBody>
        </p:sp>
        <p:pic>
          <p:nvPicPr>
            <p:cNvPr id="23" name="Graphic 22" descr="Group of people with solid fill">
              <a:extLst>
                <a:ext uri="{FF2B5EF4-FFF2-40B4-BE49-F238E27FC236}">
                  <a16:creationId xmlns:a16="http://schemas.microsoft.com/office/drawing/2014/main" id="{7D2104FC-7E89-443A-94E9-1838E0F4475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969936" y="2977208"/>
              <a:ext cx="1008797" cy="1008797"/>
            </a:xfrm>
            <a:prstGeom prst="rect">
              <a:avLst/>
            </a:prstGeom>
          </p:spPr>
        </p:pic>
        <p:sp>
          <p:nvSpPr>
            <p:cNvPr id="30" name="TextBox 29">
              <a:extLst>
                <a:ext uri="{FF2B5EF4-FFF2-40B4-BE49-F238E27FC236}">
                  <a16:creationId xmlns:a16="http://schemas.microsoft.com/office/drawing/2014/main" id="{B11F5667-0185-4E78-A158-7AE15218FC98}"/>
                </a:ext>
              </a:extLst>
            </p:cNvPr>
            <p:cNvSpPr txBox="1"/>
            <p:nvPr/>
          </p:nvSpPr>
          <p:spPr>
            <a:xfrm>
              <a:off x="9022781" y="4301986"/>
              <a:ext cx="2549687" cy="646331"/>
            </a:xfrm>
            <a:prstGeom prst="rect">
              <a:avLst/>
            </a:prstGeom>
            <a:noFill/>
          </p:spPr>
          <p:txBody>
            <a:bodyPr wrap="square">
              <a:spAutoFit/>
            </a:bodyPr>
            <a:lstStyle/>
            <a:p>
              <a:pPr marR="0" lvl="0">
                <a:spcBef>
                  <a:spcPts val="0"/>
                </a:spcBef>
                <a:spcAft>
                  <a:spcPts val="0"/>
                </a:spcAft>
              </a:pPr>
              <a:r>
                <a:rPr lang="en-US" sz="1600">
                  <a:solidFill>
                    <a:schemeClr val="tx2"/>
                  </a:solidFill>
                  <a:effectLst/>
                  <a:ea typeface="Times New Roman" panose="02020603050405020304" pitchFamily="18" charset="0"/>
                </a:rPr>
                <a:t>Average Salary (all staff) </a:t>
              </a:r>
            </a:p>
            <a:p>
              <a:pPr marR="0" lvl="0">
                <a:spcBef>
                  <a:spcPts val="0"/>
                </a:spcBef>
                <a:spcAft>
                  <a:spcPts val="0"/>
                </a:spcAft>
              </a:pPr>
              <a:r>
                <a:rPr lang="en-US" sz="2000" b="1">
                  <a:solidFill>
                    <a:schemeClr val="tx2"/>
                  </a:solidFill>
                  <a:effectLst/>
                  <a:ea typeface="Times New Roman" panose="02020603050405020304" pitchFamily="18" charset="0"/>
                </a:rPr>
                <a:t>$125k</a:t>
              </a:r>
              <a:endParaRPr lang="en-US" sz="2000">
                <a:solidFill>
                  <a:schemeClr val="tx2"/>
                </a:solidFill>
                <a:effectLst/>
                <a:ea typeface="Calibri" panose="020F0502020204030204" pitchFamily="34" charset="0"/>
              </a:endParaRPr>
            </a:p>
          </p:txBody>
        </p:sp>
        <p:pic>
          <p:nvPicPr>
            <p:cNvPr id="9" name="Picture 8" descr="Icon&#10;&#10;Description automatically generated">
              <a:extLst>
                <a:ext uri="{FF2B5EF4-FFF2-40B4-BE49-F238E27FC236}">
                  <a16:creationId xmlns:a16="http://schemas.microsoft.com/office/drawing/2014/main" id="{6877A367-33CF-9A4D-8B12-7CB7F3061B5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105831" y="1972065"/>
              <a:ext cx="737006" cy="491338"/>
            </a:xfrm>
            <a:prstGeom prst="rect">
              <a:avLst/>
            </a:prstGeom>
          </p:spPr>
        </p:pic>
        <p:pic>
          <p:nvPicPr>
            <p:cNvPr id="27" name="Graphic 26" descr="Money with solid fill">
              <a:extLst>
                <a:ext uri="{FF2B5EF4-FFF2-40B4-BE49-F238E27FC236}">
                  <a16:creationId xmlns:a16="http://schemas.microsoft.com/office/drawing/2014/main" id="{7027A713-B3A5-DA40-AD90-7B9C9807011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028058" y="4178875"/>
              <a:ext cx="892552" cy="892552"/>
            </a:xfrm>
            <a:prstGeom prst="rect">
              <a:avLst/>
            </a:prstGeom>
          </p:spPr>
        </p:pic>
        <p:cxnSp>
          <p:nvCxnSpPr>
            <p:cNvPr id="4" name="Straight Connector 3">
              <a:extLst>
                <a:ext uri="{FF2B5EF4-FFF2-40B4-BE49-F238E27FC236}">
                  <a16:creationId xmlns:a16="http://schemas.microsoft.com/office/drawing/2014/main" id="{248AB6C7-FF0F-50FB-DF0F-934AFB484A21}"/>
                </a:ext>
              </a:extLst>
            </p:cNvPr>
            <p:cNvCxnSpPr>
              <a:cxnSpLocks/>
            </p:cNvCxnSpPr>
            <p:nvPr/>
          </p:nvCxnSpPr>
          <p:spPr>
            <a:xfrm>
              <a:off x="3990361" y="1747293"/>
              <a:ext cx="0" cy="3451240"/>
            </a:xfrm>
            <a:prstGeom prst="line">
              <a:avLst/>
            </a:prstGeom>
            <a:ln w="15875">
              <a:solidFill>
                <a:schemeClr val="tx2"/>
              </a:solidFill>
            </a:ln>
          </p:spPr>
          <p:style>
            <a:lnRef idx="1">
              <a:schemeClr val="accent2"/>
            </a:lnRef>
            <a:fillRef idx="0">
              <a:schemeClr val="accent2"/>
            </a:fillRef>
            <a:effectRef idx="0">
              <a:schemeClr val="accent2"/>
            </a:effectRef>
            <a:fontRef idx="minor">
              <a:schemeClr val="tx1"/>
            </a:fontRef>
          </p:style>
        </p:cxnSp>
        <p:sp>
          <p:nvSpPr>
            <p:cNvPr id="8" name="TextBox 7">
              <a:extLst>
                <a:ext uri="{FF2B5EF4-FFF2-40B4-BE49-F238E27FC236}">
                  <a16:creationId xmlns:a16="http://schemas.microsoft.com/office/drawing/2014/main" id="{0C5289B1-36D7-42A6-9D0E-1520C069D8C3}"/>
                </a:ext>
              </a:extLst>
            </p:cNvPr>
            <p:cNvSpPr txBox="1"/>
            <p:nvPr/>
          </p:nvSpPr>
          <p:spPr>
            <a:xfrm>
              <a:off x="5226852" y="1888636"/>
              <a:ext cx="2166332" cy="369332"/>
            </a:xfrm>
            <a:prstGeom prst="rect">
              <a:avLst/>
            </a:prstGeom>
            <a:noFill/>
          </p:spPr>
          <p:txBody>
            <a:bodyPr wrap="square" rtlCol="0">
              <a:spAutoFit/>
            </a:bodyPr>
            <a:lstStyle/>
            <a:p>
              <a:endParaRPr lang="en-US">
                <a:solidFill>
                  <a:schemeClr val="tx2"/>
                </a:solidFill>
              </a:endParaRPr>
            </a:p>
          </p:txBody>
        </p:sp>
        <p:pic>
          <p:nvPicPr>
            <p:cNvPr id="10" name="Picture 9">
              <a:extLst>
                <a:ext uri="{FF2B5EF4-FFF2-40B4-BE49-F238E27FC236}">
                  <a16:creationId xmlns:a16="http://schemas.microsoft.com/office/drawing/2014/main" id="{BFBABD49-8D5B-67AD-0590-284A76F0C723}"/>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379712" y="1998880"/>
              <a:ext cx="682523" cy="598138"/>
            </a:xfrm>
            <a:prstGeom prst="rect">
              <a:avLst/>
            </a:prstGeom>
          </p:spPr>
        </p:pic>
        <p:sp>
          <p:nvSpPr>
            <p:cNvPr id="3" name="TextBox 2">
              <a:extLst>
                <a:ext uri="{FF2B5EF4-FFF2-40B4-BE49-F238E27FC236}">
                  <a16:creationId xmlns:a16="http://schemas.microsoft.com/office/drawing/2014/main" id="{99BE472A-1897-047D-FC28-D4BC717E9F3F}"/>
                </a:ext>
              </a:extLst>
            </p:cNvPr>
            <p:cNvSpPr txBox="1"/>
            <p:nvPr/>
          </p:nvSpPr>
          <p:spPr>
            <a:xfrm>
              <a:off x="5221560" y="1867189"/>
              <a:ext cx="2443544" cy="646331"/>
            </a:xfrm>
            <a:prstGeom prst="rect">
              <a:avLst/>
            </a:prstGeom>
            <a:noFill/>
          </p:spPr>
          <p:txBody>
            <a:bodyPr wrap="square" rtlCol="0">
              <a:spAutoFit/>
            </a:bodyPr>
            <a:lstStyle/>
            <a:p>
              <a:r>
                <a:rPr lang="en-US" sz="2000" b="1" spc="50">
                  <a:ln w="0"/>
                  <a:solidFill>
                    <a:schemeClr val="tx2"/>
                  </a:solidFill>
                  <a:effectLst>
                    <a:innerShdw blurRad="63500" dist="50800" dir="13500000">
                      <a:srgbClr val="000000">
                        <a:alpha val="50000"/>
                      </a:srgbClr>
                    </a:innerShdw>
                  </a:effectLst>
                </a:rPr>
                <a:t>$4.29 Billion </a:t>
              </a:r>
              <a:br>
                <a:rPr lang="en-US" sz="2000" b="1" spc="50">
                  <a:ln w="0"/>
                  <a:solidFill>
                    <a:schemeClr val="tx2"/>
                  </a:solidFill>
                  <a:effectLst>
                    <a:innerShdw blurRad="63500" dist="50800" dir="13500000">
                      <a:srgbClr val="000000">
                        <a:alpha val="50000"/>
                      </a:srgbClr>
                    </a:innerShdw>
                  </a:effectLst>
                </a:rPr>
              </a:br>
              <a:r>
                <a:rPr lang="en-US" sz="1600">
                  <a:solidFill>
                    <a:schemeClr val="tx2"/>
                  </a:solidFill>
                </a:rPr>
                <a:t>total economic impact</a:t>
              </a:r>
            </a:p>
          </p:txBody>
        </p:sp>
      </p:grpSp>
    </p:spTree>
    <p:extLst>
      <p:ext uri="{BB962C8B-B14F-4D97-AF65-F5344CB8AC3E}">
        <p14:creationId xmlns:p14="http://schemas.microsoft.com/office/powerpoint/2010/main" val="42072709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group of people wearing traditional clothing&#10;&#10;Description automatically generated">
            <a:extLst>
              <a:ext uri="{FF2B5EF4-FFF2-40B4-BE49-F238E27FC236}">
                <a16:creationId xmlns:a16="http://schemas.microsoft.com/office/drawing/2014/main" id="{A7034A63-4D58-B2AA-0394-E188EC43BA0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460633" y="0"/>
            <a:ext cx="3738623" cy="2318747"/>
          </a:xfrm>
          <a:prstGeom prst="rect">
            <a:avLst/>
          </a:prstGeom>
        </p:spPr>
      </p:pic>
      <p:pic>
        <p:nvPicPr>
          <p:cNvPr id="71" name="Picture 70" descr="A group of people standing on a bridge over a river&#10;&#10;Description automatically generated">
            <a:extLst>
              <a:ext uri="{FF2B5EF4-FFF2-40B4-BE49-F238E27FC236}">
                <a16:creationId xmlns:a16="http://schemas.microsoft.com/office/drawing/2014/main" id="{50D54B1C-A839-3951-B5F8-8541D519260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892484" y="1740212"/>
            <a:ext cx="1693502" cy="1964462"/>
          </a:xfrm>
          <a:custGeom>
            <a:avLst/>
            <a:gdLst>
              <a:gd name="connsiteX0" fmla="*/ 846751 w 1693502"/>
              <a:gd name="connsiteY0" fmla="*/ 0 h 1964462"/>
              <a:gd name="connsiteX1" fmla="*/ 1693502 w 1693502"/>
              <a:gd name="connsiteY1" fmla="*/ 423376 h 1964462"/>
              <a:gd name="connsiteX2" fmla="*/ 1693502 w 1693502"/>
              <a:gd name="connsiteY2" fmla="*/ 1541087 h 1964462"/>
              <a:gd name="connsiteX3" fmla="*/ 846751 w 1693502"/>
              <a:gd name="connsiteY3" fmla="*/ 1964462 h 1964462"/>
              <a:gd name="connsiteX4" fmla="*/ 0 w 1693502"/>
              <a:gd name="connsiteY4" fmla="*/ 1541087 h 1964462"/>
              <a:gd name="connsiteX5" fmla="*/ 0 w 1693502"/>
              <a:gd name="connsiteY5" fmla="*/ 423376 h 196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502" h="1964462">
                <a:moveTo>
                  <a:pt x="846751" y="0"/>
                </a:moveTo>
                <a:lnTo>
                  <a:pt x="1693502" y="423376"/>
                </a:lnTo>
                <a:lnTo>
                  <a:pt x="1693502" y="1541087"/>
                </a:lnTo>
                <a:lnTo>
                  <a:pt x="846751" y="1964462"/>
                </a:lnTo>
                <a:lnTo>
                  <a:pt x="0" y="1541087"/>
                </a:lnTo>
                <a:lnTo>
                  <a:pt x="0" y="423376"/>
                </a:lnTo>
                <a:close/>
              </a:path>
            </a:pathLst>
          </a:custGeom>
          <a:ln w="19050">
            <a:solidFill>
              <a:schemeClr val="bg1"/>
            </a:solidFill>
          </a:ln>
        </p:spPr>
      </p:pic>
      <p:pic>
        <p:nvPicPr>
          <p:cNvPr id="60" name="Picture 59">
            <a:extLst>
              <a:ext uri="{FF2B5EF4-FFF2-40B4-BE49-F238E27FC236}">
                <a16:creationId xmlns:a16="http://schemas.microsoft.com/office/drawing/2014/main" id="{F9C2C56D-1639-8F19-6D2D-2521146B14F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16200000" flipH="1">
            <a:off x="5493632" y="-491181"/>
            <a:ext cx="2468564" cy="3450926"/>
          </a:xfrm>
          <a:prstGeom prst="rect">
            <a:avLst/>
          </a:prstGeom>
        </p:spPr>
      </p:pic>
      <p:sp>
        <p:nvSpPr>
          <p:cNvPr id="2" name="Title 1">
            <a:extLst>
              <a:ext uri="{FF2B5EF4-FFF2-40B4-BE49-F238E27FC236}">
                <a16:creationId xmlns:a16="http://schemas.microsoft.com/office/drawing/2014/main" id="{70AB1828-5B74-452B-A98F-4C9EE30D1693}"/>
              </a:ext>
            </a:extLst>
          </p:cNvPr>
          <p:cNvSpPr>
            <a:spLocks noGrp="1"/>
          </p:cNvSpPr>
          <p:nvPr>
            <p:ph type="title"/>
          </p:nvPr>
        </p:nvSpPr>
        <p:spPr>
          <a:xfrm>
            <a:off x="938151" y="558602"/>
            <a:ext cx="7575761" cy="1005229"/>
          </a:xfrm>
        </p:spPr>
        <p:txBody>
          <a:bodyPr/>
          <a:lstStyle/>
          <a:p>
            <a:r>
              <a:rPr lang="en-US" sz="2800" spc="-20"/>
              <a:t>Advancing opportunities and the economy in our communities and broader region</a:t>
            </a:r>
          </a:p>
        </p:txBody>
      </p:sp>
      <p:sp>
        <p:nvSpPr>
          <p:cNvPr id="4" name="Slide Number Placeholder 3">
            <a:extLst>
              <a:ext uri="{FF2B5EF4-FFF2-40B4-BE49-F238E27FC236}">
                <a16:creationId xmlns:a16="http://schemas.microsoft.com/office/drawing/2014/main" id="{C0450ED4-C9BE-485F-AEA8-8D080A1577A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2B577FA-F7D9-2C48-919F-F962E3BF952F}" type="slidenum">
              <a:rPr kumimoji="0" lang="en-US" sz="1000" b="1" i="0" u="none" strike="noStrike" kern="1200" cap="none" spc="0" normalizeH="0" baseline="0" noProof="0" smtClean="0">
                <a:ln>
                  <a:noFill/>
                </a:ln>
                <a:solidFill>
                  <a:srgbClr val="FFFFFF">
                    <a:lumMod val="50000"/>
                  </a:srgbClr>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29</a:t>
            </a:fld>
            <a:endParaRPr kumimoji="0" lang="en-US" sz="1000" b="1" i="0" u="none" strike="noStrike" kern="1200" cap="none" spc="0" normalizeH="0" baseline="0" noProof="0">
              <a:ln>
                <a:noFill/>
              </a:ln>
              <a:solidFill>
                <a:srgbClr val="FFFFFF">
                  <a:lumMod val="50000"/>
                </a:srgbClr>
              </a:solidFill>
              <a:effectLst/>
              <a:uLnTx/>
              <a:uFillTx/>
              <a:latin typeface="Arial" panose="020B0604020202020204" pitchFamily="34" charset="0"/>
              <a:ea typeface="+mn-ea"/>
              <a:cs typeface="Arial" panose="020B0604020202020204" pitchFamily="34" charset="0"/>
            </a:endParaRPr>
          </a:p>
        </p:txBody>
      </p:sp>
      <p:grpSp>
        <p:nvGrpSpPr>
          <p:cNvPr id="6" name="Group 5">
            <a:extLst>
              <a:ext uri="{FF2B5EF4-FFF2-40B4-BE49-F238E27FC236}">
                <a16:creationId xmlns:a16="http://schemas.microsoft.com/office/drawing/2014/main" id="{0C488296-6638-3B17-8EF1-799F2472D8A9}"/>
              </a:ext>
            </a:extLst>
          </p:cNvPr>
          <p:cNvGrpSpPr/>
          <p:nvPr/>
        </p:nvGrpSpPr>
        <p:grpSpPr>
          <a:xfrm>
            <a:off x="8650811" y="4193236"/>
            <a:ext cx="3419317" cy="857279"/>
            <a:chOff x="7109666" y="4265070"/>
            <a:chExt cx="3419317" cy="857279"/>
          </a:xfrm>
        </p:grpSpPr>
        <p:sp>
          <p:nvSpPr>
            <p:cNvPr id="3" name="TextBox 2">
              <a:extLst>
                <a:ext uri="{FF2B5EF4-FFF2-40B4-BE49-F238E27FC236}">
                  <a16:creationId xmlns:a16="http://schemas.microsoft.com/office/drawing/2014/main" id="{7498A536-51BA-A607-19E4-CE811FF6F895}"/>
                </a:ext>
              </a:extLst>
            </p:cNvPr>
            <p:cNvSpPr txBox="1"/>
            <p:nvPr/>
          </p:nvSpPr>
          <p:spPr>
            <a:xfrm>
              <a:off x="7109666" y="4265070"/>
              <a:ext cx="1693503" cy="677108"/>
            </a:xfrm>
            <a:prstGeom prst="rect">
              <a:avLst/>
            </a:prstGeom>
            <a:noFill/>
          </p:spPr>
          <p:txBody>
            <a:bodyPr wrap="square" rtlCol="0">
              <a:spAutoFit/>
            </a:bodyPr>
            <a:lstStyle/>
            <a:p>
              <a:r>
                <a:rPr lang="en-US" sz="3800" b="1" i="0">
                  <a:solidFill>
                    <a:schemeClr val="tx2"/>
                  </a:solidFill>
                  <a:effectLst/>
                  <a:latin typeface="Arial" panose="020B0604020202020204" pitchFamily="34" charset="0"/>
                  <a:cs typeface="Arial" panose="020B0604020202020204" pitchFamily="34" charset="0"/>
                </a:rPr>
                <a:t>$392M</a:t>
              </a:r>
              <a:endParaRPr lang="en-US" sz="3800" b="1">
                <a:solidFill>
                  <a:schemeClr val="tx2"/>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68715A3-950D-53CF-BACD-7F68521CE5B3}"/>
                </a:ext>
              </a:extLst>
            </p:cNvPr>
            <p:cNvSpPr txBox="1"/>
            <p:nvPr/>
          </p:nvSpPr>
          <p:spPr>
            <a:xfrm>
              <a:off x="8764779" y="4337519"/>
              <a:ext cx="1764204" cy="784830"/>
            </a:xfrm>
            <a:prstGeom prst="rect">
              <a:avLst/>
            </a:prstGeom>
            <a:noFill/>
          </p:spPr>
          <p:txBody>
            <a:bodyPr wrap="square" rtlCol="0">
              <a:spAutoFit/>
            </a:bodyPr>
            <a:lstStyle/>
            <a:p>
              <a:r>
                <a:rPr lang="en-US" sz="1500" b="0" i="0">
                  <a:solidFill>
                    <a:schemeClr val="accent6"/>
                  </a:solidFill>
                  <a:effectLst/>
                  <a:latin typeface="Arial" panose="020B0604020202020204" pitchFamily="34" charset="0"/>
                  <a:cs typeface="Arial" panose="020B0604020202020204" pitchFamily="34" charset="0"/>
                </a:rPr>
                <a:t>Value of subcontracts from regional states</a:t>
              </a:r>
            </a:p>
          </p:txBody>
        </p:sp>
      </p:grpSp>
      <p:grpSp>
        <p:nvGrpSpPr>
          <p:cNvPr id="8" name="Group 7">
            <a:extLst>
              <a:ext uri="{FF2B5EF4-FFF2-40B4-BE49-F238E27FC236}">
                <a16:creationId xmlns:a16="http://schemas.microsoft.com/office/drawing/2014/main" id="{01498291-2199-8954-718B-B42C5BA93654}"/>
              </a:ext>
            </a:extLst>
          </p:cNvPr>
          <p:cNvGrpSpPr/>
          <p:nvPr/>
        </p:nvGrpSpPr>
        <p:grpSpPr>
          <a:xfrm>
            <a:off x="8650811" y="5152632"/>
            <a:ext cx="3351958" cy="677108"/>
            <a:chOff x="5900137" y="4445390"/>
            <a:chExt cx="3351958" cy="677108"/>
          </a:xfrm>
        </p:grpSpPr>
        <p:sp>
          <p:nvSpPr>
            <p:cNvPr id="9" name="TextBox 8">
              <a:extLst>
                <a:ext uri="{FF2B5EF4-FFF2-40B4-BE49-F238E27FC236}">
                  <a16:creationId xmlns:a16="http://schemas.microsoft.com/office/drawing/2014/main" id="{2BEA5ADB-A17E-93C0-5CF3-16BC5AFE6083}"/>
                </a:ext>
              </a:extLst>
            </p:cNvPr>
            <p:cNvSpPr txBox="1"/>
            <p:nvPr/>
          </p:nvSpPr>
          <p:spPr>
            <a:xfrm>
              <a:off x="5900137" y="4445390"/>
              <a:ext cx="1764205" cy="677108"/>
            </a:xfrm>
            <a:prstGeom prst="rect">
              <a:avLst/>
            </a:prstGeom>
            <a:noFill/>
          </p:spPr>
          <p:txBody>
            <a:bodyPr wrap="square" rtlCol="0">
              <a:spAutoFit/>
            </a:bodyPr>
            <a:lstStyle/>
            <a:p>
              <a:r>
                <a:rPr lang="en-US" sz="3800" b="1" i="0" spc="-40">
                  <a:solidFill>
                    <a:schemeClr val="bg2"/>
                  </a:solidFill>
                  <a:effectLst/>
                  <a:latin typeface="Arial" panose="020B0604020202020204" pitchFamily="34" charset="0"/>
                  <a:cs typeface="Arial" panose="020B0604020202020204" pitchFamily="34" charset="0"/>
                </a:rPr>
                <a:t>$3.77B</a:t>
              </a:r>
              <a:endParaRPr lang="en-US" sz="3800" b="1" spc="-40">
                <a:solidFill>
                  <a:schemeClr val="bg2"/>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322B1816-2F29-9865-6D01-7C68582E72CC}"/>
                </a:ext>
              </a:extLst>
            </p:cNvPr>
            <p:cNvSpPr txBox="1"/>
            <p:nvPr/>
          </p:nvSpPr>
          <p:spPr>
            <a:xfrm>
              <a:off x="7554820" y="4515536"/>
              <a:ext cx="1697275" cy="553998"/>
            </a:xfrm>
            <a:prstGeom prst="rect">
              <a:avLst/>
            </a:prstGeom>
            <a:noFill/>
          </p:spPr>
          <p:txBody>
            <a:bodyPr wrap="square" rtlCol="0">
              <a:spAutoFit/>
            </a:bodyPr>
            <a:lstStyle/>
            <a:p>
              <a:r>
                <a:rPr lang="en-US" sz="1500">
                  <a:solidFill>
                    <a:schemeClr val="accent6"/>
                  </a:solidFill>
                  <a:latin typeface="Arial" panose="020B0604020202020204" pitchFamily="34" charset="0"/>
                  <a:cs typeface="Arial" panose="020B0604020202020204" pitchFamily="34" charset="0"/>
                </a:rPr>
                <a:t>FY23 economic impact in Idaho</a:t>
              </a:r>
              <a:endParaRPr lang="en-US" sz="1500" b="0" i="0">
                <a:solidFill>
                  <a:schemeClr val="accent6"/>
                </a:solidFill>
                <a:effectLst/>
                <a:latin typeface="Arial" panose="020B0604020202020204" pitchFamily="34" charset="0"/>
                <a:cs typeface="Arial" panose="020B0604020202020204" pitchFamily="34" charset="0"/>
              </a:endParaRPr>
            </a:p>
          </p:txBody>
        </p:sp>
      </p:grpSp>
      <p:sp>
        <p:nvSpPr>
          <p:cNvPr id="34" name="TextBox 33">
            <a:extLst>
              <a:ext uri="{FF2B5EF4-FFF2-40B4-BE49-F238E27FC236}">
                <a16:creationId xmlns:a16="http://schemas.microsoft.com/office/drawing/2014/main" id="{CDDEAE78-0A2B-D107-D34B-BC0F5775A162}"/>
              </a:ext>
            </a:extLst>
          </p:cNvPr>
          <p:cNvSpPr txBox="1"/>
          <p:nvPr/>
        </p:nvSpPr>
        <p:spPr>
          <a:xfrm>
            <a:off x="939967" y="6123543"/>
            <a:ext cx="6691746" cy="338554"/>
          </a:xfrm>
          <a:prstGeom prst="rect">
            <a:avLst/>
          </a:prstGeom>
          <a:noFill/>
        </p:spPr>
        <p:txBody>
          <a:bodyPr wrap="square" rtlCol="0">
            <a:spAutoFit/>
          </a:bodyPr>
          <a:lstStyle/>
          <a:p>
            <a:pPr algn="ctr"/>
            <a:r>
              <a:rPr lang="en-US" sz="1600">
                <a:solidFill>
                  <a:schemeClr val="tx2"/>
                </a:solidFill>
              </a:rPr>
              <a:t>ALASKA  </a:t>
            </a:r>
            <a:r>
              <a:rPr lang="en-US" sz="1600" b="1">
                <a:solidFill>
                  <a:schemeClr val="bg2"/>
                </a:solidFill>
              </a:rPr>
              <a:t>•  </a:t>
            </a:r>
            <a:r>
              <a:rPr lang="en-US" sz="1600">
                <a:solidFill>
                  <a:schemeClr val="tx2"/>
                </a:solidFill>
              </a:rPr>
              <a:t>IDAHO  </a:t>
            </a:r>
            <a:r>
              <a:rPr lang="en-US" sz="1600" b="1">
                <a:solidFill>
                  <a:schemeClr val="bg2"/>
                </a:solidFill>
              </a:rPr>
              <a:t>•  </a:t>
            </a:r>
            <a:r>
              <a:rPr lang="en-US" sz="1600">
                <a:solidFill>
                  <a:schemeClr val="tx2"/>
                </a:solidFill>
              </a:rPr>
              <a:t>MONTANA  </a:t>
            </a:r>
            <a:r>
              <a:rPr lang="en-US" sz="1600" b="1">
                <a:solidFill>
                  <a:schemeClr val="bg2"/>
                </a:solidFill>
              </a:rPr>
              <a:t>•  </a:t>
            </a:r>
            <a:r>
              <a:rPr lang="en-US" sz="1600">
                <a:solidFill>
                  <a:schemeClr val="tx2"/>
                </a:solidFill>
              </a:rPr>
              <a:t>NEVADA  </a:t>
            </a:r>
            <a:r>
              <a:rPr lang="en-US" sz="1600" b="1">
                <a:solidFill>
                  <a:schemeClr val="bg2"/>
                </a:solidFill>
              </a:rPr>
              <a:t>•  </a:t>
            </a:r>
            <a:r>
              <a:rPr lang="en-US" sz="1600">
                <a:solidFill>
                  <a:schemeClr val="tx2"/>
                </a:solidFill>
              </a:rPr>
              <a:t>UTAH  </a:t>
            </a:r>
            <a:r>
              <a:rPr lang="en-US" sz="1600" b="1">
                <a:solidFill>
                  <a:schemeClr val="bg2"/>
                </a:solidFill>
              </a:rPr>
              <a:t>•  </a:t>
            </a:r>
            <a:r>
              <a:rPr lang="en-US" sz="1600">
                <a:solidFill>
                  <a:schemeClr val="tx2"/>
                </a:solidFill>
              </a:rPr>
              <a:t>WYOMING </a:t>
            </a:r>
          </a:p>
        </p:txBody>
      </p:sp>
      <p:grpSp>
        <p:nvGrpSpPr>
          <p:cNvPr id="39" name="Group 38">
            <a:extLst>
              <a:ext uri="{FF2B5EF4-FFF2-40B4-BE49-F238E27FC236}">
                <a16:creationId xmlns:a16="http://schemas.microsoft.com/office/drawing/2014/main" id="{38F2DECA-2AEF-E25F-BAFA-E46BAA3BBCBA}"/>
              </a:ext>
            </a:extLst>
          </p:cNvPr>
          <p:cNvGrpSpPr/>
          <p:nvPr/>
        </p:nvGrpSpPr>
        <p:grpSpPr>
          <a:xfrm>
            <a:off x="933467" y="1737360"/>
            <a:ext cx="6698245" cy="4279393"/>
            <a:chOff x="933467" y="1462788"/>
            <a:chExt cx="6698245" cy="4279393"/>
          </a:xfrm>
        </p:grpSpPr>
        <p:sp>
          <p:nvSpPr>
            <p:cNvPr id="40" name="Rectangle 39">
              <a:extLst>
                <a:ext uri="{FF2B5EF4-FFF2-40B4-BE49-F238E27FC236}">
                  <a16:creationId xmlns:a16="http://schemas.microsoft.com/office/drawing/2014/main" id="{43BEC22C-0ACB-03A1-5A2A-DCC2291D8474}"/>
                </a:ext>
              </a:extLst>
            </p:cNvPr>
            <p:cNvSpPr/>
            <p:nvPr/>
          </p:nvSpPr>
          <p:spPr>
            <a:xfrm>
              <a:off x="939966" y="1462789"/>
              <a:ext cx="3266902" cy="131673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3" name="Rectangle 52">
              <a:extLst>
                <a:ext uri="{FF2B5EF4-FFF2-40B4-BE49-F238E27FC236}">
                  <a16:creationId xmlns:a16="http://schemas.microsoft.com/office/drawing/2014/main" id="{C02E5EBF-276E-8D84-6684-FB142BE80379}"/>
                </a:ext>
              </a:extLst>
            </p:cNvPr>
            <p:cNvSpPr/>
            <p:nvPr/>
          </p:nvSpPr>
          <p:spPr>
            <a:xfrm>
              <a:off x="939966" y="2938138"/>
              <a:ext cx="3266902" cy="131673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4" name="Rectangle 53">
              <a:extLst>
                <a:ext uri="{FF2B5EF4-FFF2-40B4-BE49-F238E27FC236}">
                  <a16:creationId xmlns:a16="http://schemas.microsoft.com/office/drawing/2014/main" id="{8D83F8B1-D85B-072B-3485-29D6D65275F0}"/>
                </a:ext>
              </a:extLst>
            </p:cNvPr>
            <p:cNvSpPr/>
            <p:nvPr/>
          </p:nvSpPr>
          <p:spPr>
            <a:xfrm>
              <a:off x="939966" y="4438167"/>
              <a:ext cx="3266902" cy="130401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6" name="Rectangle 55">
              <a:extLst>
                <a:ext uri="{FF2B5EF4-FFF2-40B4-BE49-F238E27FC236}">
                  <a16:creationId xmlns:a16="http://schemas.microsoft.com/office/drawing/2014/main" id="{93FCE9A6-6196-AF65-C329-D15AA04179DF}"/>
                </a:ext>
              </a:extLst>
            </p:cNvPr>
            <p:cNvSpPr/>
            <p:nvPr/>
          </p:nvSpPr>
          <p:spPr>
            <a:xfrm>
              <a:off x="4364810" y="1462788"/>
              <a:ext cx="3266902" cy="130522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62" name="Rectangle 61">
              <a:extLst>
                <a:ext uri="{FF2B5EF4-FFF2-40B4-BE49-F238E27FC236}">
                  <a16:creationId xmlns:a16="http://schemas.microsoft.com/office/drawing/2014/main" id="{041B08CC-5DE2-AEAD-2A90-D1B597CAE751}"/>
                </a:ext>
              </a:extLst>
            </p:cNvPr>
            <p:cNvSpPr/>
            <p:nvPr/>
          </p:nvSpPr>
          <p:spPr>
            <a:xfrm>
              <a:off x="4364810" y="2938137"/>
              <a:ext cx="3266902" cy="132504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63" name="Rectangle 62">
              <a:extLst>
                <a:ext uri="{FF2B5EF4-FFF2-40B4-BE49-F238E27FC236}">
                  <a16:creationId xmlns:a16="http://schemas.microsoft.com/office/drawing/2014/main" id="{D5C47F2E-D0F2-3D18-25F5-BF85CAAC65B5}"/>
                </a:ext>
              </a:extLst>
            </p:cNvPr>
            <p:cNvSpPr/>
            <p:nvPr/>
          </p:nvSpPr>
          <p:spPr>
            <a:xfrm>
              <a:off x="4364810" y="4438168"/>
              <a:ext cx="3266902" cy="130401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64" name="Rectangle 63">
              <a:extLst>
                <a:ext uri="{FF2B5EF4-FFF2-40B4-BE49-F238E27FC236}">
                  <a16:creationId xmlns:a16="http://schemas.microsoft.com/office/drawing/2014/main" id="{3B28BC32-93EC-6441-341E-A3E2D2A93D32}"/>
                </a:ext>
              </a:extLst>
            </p:cNvPr>
            <p:cNvSpPr/>
            <p:nvPr/>
          </p:nvSpPr>
          <p:spPr>
            <a:xfrm>
              <a:off x="935809" y="1462788"/>
              <a:ext cx="959118" cy="1316735"/>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66" name="Rectangle 65">
              <a:extLst>
                <a:ext uri="{FF2B5EF4-FFF2-40B4-BE49-F238E27FC236}">
                  <a16:creationId xmlns:a16="http://schemas.microsoft.com/office/drawing/2014/main" id="{0C3A6E0B-EC1A-CAE3-C3DD-0EF219C56028}"/>
                </a:ext>
              </a:extLst>
            </p:cNvPr>
            <p:cNvSpPr/>
            <p:nvPr/>
          </p:nvSpPr>
          <p:spPr>
            <a:xfrm>
              <a:off x="938151" y="2938136"/>
              <a:ext cx="959118" cy="1316735"/>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67" name="Rectangle 66">
              <a:extLst>
                <a:ext uri="{FF2B5EF4-FFF2-40B4-BE49-F238E27FC236}">
                  <a16:creationId xmlns:a16="http://schemas.microsoft.com/office/drawing/2014/main" id="{B2A1E3D7-5834-01E2-B265-024A9F1ABD17}"/>
                </a:ext>
              </a:extLst>
            </p:cNvPr>
            <p:cNvSpPr/>
            <p:nvPr/>
          </p:nvSpPr>
          <p:spPr>
            <a:xfrm>
              <a:off x="938151" y="4429855"/>
              <a:ext cx="959118" cy="1312326"/>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68" name="Rectangle 67">
              <a:extLst>
                <a:ext uri="{FF2B5EF4-FFF2-40B4-BE49-F238E27FC236}">
                  <a16:creationId xmlns:a16="http://schemas.microsoft.com/office/drawing/2014/main" id="{0728633F-862C-105E-1E8D-5881007C04CC}"/>
                </a:ext>
              </a:extLst>
            </p:cNvPr>
            <p:cNvSpPr/>
            <p:nvPr/>
          </p:nvSpPr>
          <p:spPr>
            <a:xfrm>
              <a:off x="4366289" y="4429855"/>
              <a:ext cx="959118" cy="1312325"/>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70" name="Rectangle 69">
              <a:extLst>
                <a:ext uri="{FF2B5EF4-FFF2-40B4-BE49-F238E27FC236}">
                  <a16:creationId xmlns:a16="http://schemas.microsoft.com/office/drawing/2014/main" id="{CC99B9DF-D747-3349-6537-AFD0391C9C3D}"/>
                </a:ext>
              </a:extLst>
            </p:cNvPr>
            <p:cNvSpPr/>
            <p:nvPr/>
          </p:nvSpPr>
          <p:spPr>
            <a:xfrm>
              <a:off x="4369537" y="2938137"/>
              <a:ext cx="959118" cy="1316734"/>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72" name="Rectangle 71">
              <a:extLst>
                <a:ext uri="{FF2B5EF4-FFF2-40B4-BE49-F238E27FC236}">
                  <a16:creationId xmlns:a16="http://schemas.microsoft.com/office/drawing/2014/main" id="{8B6F62DA-0C39-181E-AAC1-EDABED96D115}"/>
                </a:ext>
              </a:extLst>
            </p:cNvPr>
            <p:cNvSpPr/>
            <p:nvPr/>
          </p:nvSpPr>
          <p:spPr>
            <a:xfrm>
              <a:off x="4366288" y="1462788"/>
              <a:ext cx="959118" cy="1305225"/>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73" name="TextBox 72">
              <a:extLst>
                <a:ext uri="{FF2B5EF4-FFF2-40B4-BE49-F238E27FC236}">
                  <a16:creationId xmlns:a16="http://schemas.microsoft.com/office/drawing/2014/main" id="{2C4CB8BF-676C-9A0F-D171-345FA5272C07}"/>
                </a:ext>
              </a:extLst>
            </p:cNvPr>
            <p:cNvSpPr txBox="1"/>
            <p:nvPr/>
          </p:nvSpPr>
          <p:spPr>
            <a:xfrm>
              <a:off x="2070403" y="1538319"/>
              <a:ext cx="1926935" cy="1154162"/>
            </a:xfrm>
            <a:prstGeom prst="rect">
              <a:avLst/>
            </a:prstGeom>
            <a:noFill/>
          </p:spPr>
          <p:txBody>
            <a:bodyPr wrap="square" lIns="0" tIns="0" rIns="0" bIns="0" rtlCol="0">
              <a:spAutoFit/>
            </a:bodyPr>
            <a:lstStyle/>
            <a:p>
              <a:r>
                <a:rPr lang="en-US" sz="1500">
                  <a:solidFill>
                    <a:schemeClr val="accent6"/>
                  </a:solidFill>
                  <a:latin typeface="Arial" panose="020B0604020202020204" pitchFamily="34" charset="0"/>
                  <a:cs typeface="Arial" panose="020B0604020202020204" pitchFamily="34" charset="0"/>
                </a:rPr>
                <a:t>Active Laboratory Directed Research and Development projects with regional universities</a:t>
              </a:r>
            </a:p>
          </p:txBody>
        </p:sp>
        <p:sp>
          <p:nvSpPr>
            <p:cNvPr id="74" name="TextBox 73">
              <a:extLst>
                <a:ext uri="{FF2B5EF4-FFF2-40B4-BE49-F238E27FC236}">
                  <a16:creationId xmlns:a16="http://schemas.microsoft.com/office/drawing/2014/main" id="{44A84BFF-50A0-5DAA-EBE7-FFC68A1E72F8}"/>
                </a:ext>
              </a:extLst>
            </p:cNvPr>
            <p:cNvSpPr txBox="1"/>
            <p:nvPr/>
          </p:nvSpPr>
          <p:spPr>
            <a:xfrm>
              <a:off x="4361270" y="1823013"/>
              <a:ext cx="969155" cy="584775"/>
            </a:xfrm>
            <a:prstGeom prst="rect">
              <a:avLst/>
            </a:prstGeom>
            <a:noFill/>
          </p:spPr>
          <p:txBody>
            <a:bodyPr wrap="square" lIns="0" tIns="0" rIns="0" bIns="0" rtlCol="0">
              <a:spAutoFit/>
            </a:bodyPr>
            <a:lstStyle/>
            <a:p>
              <a:pPr algn="ctr"/>
              <a:r>
                <a:rPr lang="en-US" sz="3800" b="1">
                  <a:solidFill>
                    <a:schemeClr val="tx2"/>
                  </a:solidFill>
                  <a:latin typeface="Arial" panose="020B0604020202020204" pitchFamily="34" charset="0"/>
                  <a:cs typeface="Arial" panose="020B0604020202020204" pitchFamily="34" charset="0"/>
                </a:rPr>
                <a:t>16</a:t>
              </a:r>
            </a:p>
          </p:txBody>
        </p:sp>
        <p:sp>
          <p:nvSpPr>
            <p:cNvPr id="75" name="TextBox 74">
              <a:extLst>
                <a:ext uri="{FF2B5EF4-FFF2-40B4-BE49-F238E27FC236}">
                  <a16:creationId xmlns:a16="http://schemas.microsoft.com/office/drawing/2014/main" id="{F9FD4FF4-2D6C-2283-8437-A2BDE85B478B}"/>
                </a:ext>
              </a:extLst>
            </p:cNvPr>
            <p:cNvSpPr txBox="1"/>
            <p:nvPr/>
          </p:nvSpPr>
          <p:spPr>
            <a:xfrm>
              <a:off x="5499975" y="1769152"/>
              <a:ext cx="1892619" cy="692497"/>
            </a:xfrm>
            <a:prstGeom prst="rect">
              <a:avLst/>
            </a:prstGeom>
            <a:noFill/>
          </p:spPr>
          <p:txBody>
            <a:bodyPr wrap="square" lIns="0" tIns="0" rIns="0" bIns="0" rtlCol="0">
              <a:spAutoFit/>
            </a:bodyPr>
            <a:lstStyle/>
            <a:p>
              <a:r>
                <a:rPr lang="en-US" sz="1500">
                  <a:solidFill>
                    <a:schemeClr val="accent6"/>
                  </a:solidFill>
                  <a:latin typeface="Arial" panose="020B0604020202020204" pitchFamily="34" charset="0"/>
                  <a:cs typeface="Arial" panose="020B0604020202020204" pitchFamily="34" charset="0"/>
                </a:rPr>
                <a:t>Regional universities and colleges partnering with INL</a:t>
              </a:r>
            </a:p>
          </p:txBody>
        </p:sp>
        <p:sp>
          <p:nvSpPr>
            <p:cNvPr id="76" name="TextBox 75">
              <a:extLst>
                <a:ext uri="{FF2B5EF4-FFF2-40B4-BE49-F238E27FC236}">
                  <a16:creationId xmlns:a16="http://schemas.microsoft.com/office/drawing/2014/main" id="{8FF13DB0-AF14-45BB-7D9E-9BD523113531}"/>
                </a:ext>
              </a:extLst>
            </p:cNvPr>
            <p:cNvSpPr txBox="1"/>
            <p:nvPr/>
          </p:nvSpPr>
          <p:spPr>
            <a:xfrm>
              <a:off x="943518" y="3308273"/>
              <a:ext cx="948384" cy="584775"/>
            </a:xfrm>
            <a:prstGeom prst="rect">
              <a:avLst/>
            </a:prstGeom>
            <a:noFill/>
          </p:spPr>
          <p:txBody>
            <a:bodyPr wrap="square" lIns="0" tIns="0" rIns="0" bIns="0" rtlCol="0">
              <a:spAutoFit/>
            </a:bodyPr>
            <a:lstStyle/>
            <a:p>
              <a:pPr algn="ctr"/>
              <a:r>
                <a:rPr lang="en-US" sz="3800" b="1">
                  <a:solidFill>
                    <a:schemeClr val="tx2"/>
                  </a:solidFill>
                  <a:latin typeface="Arial" panose="020B0604020202020204" pitchFamily="34" charset="0"/>
                  <a:cs typeface="Arial" panose="020B0604020202020204" pitchFamily="34" charset="0"/>
                </a:rPr>
                <a:t>25</a:t>
              </a:r>
            </a:p>
          </p:txBody>
        </p:sp>
        <p:sp>
          <p:nvSpPr>
            <p:cNvPr id="77" name="TextBox 76">
              <a:extLst>
                <a:ext uri="{FF2B5EF4-FFF2-40B4-BE49-F238E27FC236}">
                  <a16:creationId xmlns:a16="http://schemas.microsoft.com/office/drawing/2014/main" id="{DBBE1490-F490-4A50-4B82-1117634B2FB7}"/>
                </a:ext>
              </a:extLst>
            </p:cNvPr>
            <p:cNvSpPr txBox="1"/>
            <p:nvPr/>
          </p:nvSpPr>
          <p:spPr>
            <a:xfrm>
              <a:off x="2070403" y="3138995"/>
              <a:ext cx="1672917" cy="923330"/>
            </a:xfrm>
            <a:prstGeom prst="rect">
              <a:avLst/>
            </a:prstGeom>
            <a:noFill/>
          </p:spPr>
          <p:txBody>
            <a:bodyPr wrap="square" lIns="0" tIns="0" rIns="0" bIns="0" rtlCol="0">
              <a:spAutoFit/>
            </a:bodyPr>
            <a:lstStyle/>
            <a:p>
              <a:r>
                <a:rPr lang="en-US" sz="1500">
                  <a:solidFill>
                    <a:schemeClr val="accent6"/>
                  </a:solidFill>
                  <a:latin typeface="Arial" panose="020B0604020202020204" pitchFamily="34" charset="0"/>
                  <a:cs typeface="Arial" panose="020B0604020202020204" pitchFamily="34" charset="0"/>
                </a:rPr>
                <a:t>Idaho students engaged through INL’s K-12 STEM initiatives</a:t>
              </a:r>
            </a:p>
          </p:txBody>
        </p:sp>
        <p:sp>
          <p:nvSpPr>
            <p:cNvPr id="78" name="TextBox 77">
              <a:extLst>
                <a:ext uri="{FF2B5EF4-FFF2-40B4-BE49-F238E27FC236}">
                  <a16:creationId xmlns:a16="http://schemas.microsoft.com/office/drawing/2014/main" id="{904A00C2-9AF7-733F-5ECE-E9008C8D087E}"/>
                </a:ext>
              </a:extLst>
            </p:cNvPr>
            <p:cNvSpPr txBox="1"/>
            <p:nvPr/>
          </p:nvSpPr>
          <p:spPr>
            <a:xfrm>
              <a:off x="4361270" y="3308273"/>
              <a:ext cx="975653" cy="584775"/>
            </a:xfrm>
            <a:prstGeom prst="rect">
              <a:avLst/>
            </a:prstGeom>
            <a:noFill/>
          </p:spPr>
          <p:txBody>
            <a:bodyPr wrap="square" lIns="0" tIns="0" rIns="0" bIns="0" rtlCol="0">
              <a:spAutoFit/>
            </a:bodyPr>
            <a:lstStyle/>
            <a:p>
              <a:pPr algn="ctr"/>
              <a:r>
                <a:rPr lang="en-US" sz="3800" b="1">
                  <a:solidFill>
                    <a:schemeClr val="bg2"/>
                  </a:solidFill>
                  <a:latin typeface="Arial" panose="020B0604020202020204" pitchFamily="34" charset="0"/>
                  <a:cs typeface="Arial" panose="020B0604020202020204" pitchFamily="34" charset="0"/>
                </a:rPr>
                <a:t>275</a:t>
              </a:r>
            </a:p>
          </p:txBody>
        </p:sp>
        <p:sp>
          <p:nvSpPr>
            <p:cNvPr id="79" name="TextBox 78">
              <a:extLst>
                <a:ext uri="{FF2B5EF4-FFF2-40B4-BE49-F238E27FC236}">
                  <a16:creationId xmlns:a16="http://schemas.microsoft.com/office/drawing/2014/main" id="{EE83EC2F-FC98-4DD5-3859-F719E8944DE8}"/>
                </a:ext>
              </a:extLst>
            </p:cNvPr>
            <p:cNvSpPr txBox="1"/>
            <p:nvPr/>
          </p:nvSpPr>
          <p:spPr>
            <a:xfrm>
              <a:off x="5499975" y="3254412"/>
              <a:ext cx="1397196" cy="692497"/>
            </a:xfrm>
            <a:prstGeom prst="rect">
              <a:avLst/>
            </a:prstGeom>
            <a:noFill/>
          </p:spPr>
          <p:txBody>
            <a:bodyPr wrap="square" lIns="0" tIns="0" rIns="0" bIns="0" rtlCol="0">
              <a:spAutoFit/>
            </a:bodyPr>
            <a:lstStyle/>
            <a:p>
              <a:r>
                <a:rPr lang="en-US" sz="1500">
                  <a:solidFill>
                    <a:schemeClr val="accent6"/>
                  </a:solidFill>
                  <a:latin typeface="Arial" panose="020B0604020202020204" pitchFamily="34" charset="0"/>
                  <a:cs typeface="Arial" panose="020B0604020202020204" pitchFamily="34" charset="0"/>
                </a:rPr>
                <a:t>Interns hosted at INL from regional states</a:t>
              </a:r>
            </a:p>
          </p:txBody>
        </p:sp>
        <p:sp>
          <p:nvSpPr>
            <p:cNvPr id="80" name="TextBox 79">
              <a:extLst>
                <a:ext uri="{FF2B5EF4-FFF2-40B4-BE49-F238E27FC236}">
                  <a16:creationId xmlns:a16="http://schemas.microsoft.com/office/drawing/2014/main" id="{4B08A45A-0510-5AB6-A84A-75D4B16C9BE9}"/>
                </a:ext>
              </a:extLst>
            </p:cNvPr>
            <p:cNvSpPr txBox="1"/>
            <p:nvPr/>
          </p:nvSpPr>
          <p:spPr>
            <a:xfrm>
              <a:off x="943518" y="4797786"/>
              <a:ext cx="948384" cy="584775"/>
            </a:xfrm>
            <a:prstGeom prst="rect">
              <a:avLst/>
            </a:prstGeom>
            <a:noFill/>
          </p:spPr>
          <p:txBody>
            <a:bodyPr wrap="square" lIns="0" tIns="0" rIns="0" bIns="0" rtlCol="0">
              <a:spAutoFit/>
            </a:bodyPr>
            <a:lstStyle/>
            <a:p>
              <a:pPr algn="ctr"/>
              <a:r>
                <a:rPr lang="en-US" sz="3800" b="1">
                  <a:solidFill>
                    <a:schemeClr val="bg2"/>
                  </a:solidFill>
                  <a:latin typeface="Arial" panose="020B0604020202020204" pitchFamily="34" charset="0"/>
                  <a:cs typeface="Arial" panose="020B0604020202020204" pitchFamily="34" charset="0"/>
                </a:rPr>
                <a:t>45</a:t>
              </a:r>
              <a:r>
                <a:rPr lang="en-US" sz="3800" b="1" baseline="30000">
                  <a:solidFill>
                    <a:schemeClr val="bg2"/>
                  </a:solidFill>
                  <a:latin typeface="Arial" panose="020B0604020202020204" pitchFamily="34" charset="0"/>
                  <a:cs typeface="Arial" panose="020B0604020202020204" pitchFamily="34" charset="0"/>
                </a:rPr>
                <a:t>+</a:t>
              </a:r>
            </a:p>
          </p:txBody>
        </p:sp>
        <p:sp>
          <p:nvSpPr>
            <p:cNvPr id="81" name="TextBox 80">
              <a:extLst>
                <a:ext uri="{FF2B5EF4-FFF2-40B4-BE49-F238E27FC236}">
                  <a16:creationId xmlns:a16="http://schemas.microsoft.com/office/drawing/2014/main" id="{4C18D119-1E43-D602-4CE5-5114EC76FFF8}"/>
                </a:ext>
              </a:extLst>
            </p:cNvPr>
            <p:cNvSpPr txBox="1"/>
            <p:nvPr/>
          </p:nvSpPr>
          <p:spPr>
            <a:xfrm>
              <a:off x="2070403" y="4628508"/>
              <a:ext cx="1793769" cy="923330"/>
            </a:xfrm>
            <a:prstGeom prst="rect">
              <a:avLst/>
            </a:prstGeom>
            <a:noFill/>
          </p:spPr>
          <p:txBody>
            <a:bodyPr wrap="square" lIns="0" tIns="0" rIns="0" bIns="0" rtlCol="0">
              <a:spAutoFit/>
            </a:bodyPr>
            <a:lstStyle/>
            <a:p>
              <a:r>
                <a:rPr lang="en-US" sz="1500">
                  <a:solidFill>
                    <a:schemeClr val="accent6"/>
                  </a:solidFill>
                  <a:latin typeface="Arial" panose="020B0604020202020204" pitchFamily="34" charset="0"/>
                  <a:cs typeface="Arial" panose="020B0604020202020204" pitchFamily="34" charset="0"/>
                </a:rPr>
                <a:t>Tech Hub collaborators from industry, universities, and tribal nations</a:t>
              </a:r>
            </a:p>
          </p:txBody>
        </p:sp>
        <p:sp>
          <p:nvSpPr>
            <p:cNvPr id="82" name="TextBox 81">
              <a:extLst>
                <a:ext uri="{FF2B5EF4-FFF2-40B4-BE49-F238E27FC236}">
                  <a16:creationId xmlns:a16="http://schemas.microsoft.com/office/drawing/2014/main" id="{14DBA98D-19A9-A2B2-AC87-121A328DE6EA}"/>
                </a:ext>
              </a:extLst>
            </p:cNvPr>
            <p:cNvSpPr txBox="1"/>
            <p:nvPr/>
          </p:nvSpPr>
          <p:spPr>
            <a:xfrm>
              <a:off x="4361271" y="4797787"/>
              <a:ext cx="969155" cy="584775"/>
            </a:xfrm>
            <a:prstGeom prst="rect">
              <a:avLst/>
            </a:prstGeom>
            <a:noFill/>
          </p:spPr>
          <p:txBody>
            <a:bodyPr wrap="square" lIns="0" tIns="0" rIns="0" bIns="0" rtlCol="0">
              <a:spAutoFit/>
            </a:bodyPr>
            <a:lstStyle/>
            <a:p>
              <a:pPr algn="ctr"/>
              <a:r>
                <a:rPr lang="en-US" sz="3800" b="1">
                  <a:solidFill>
                    <a:schemeClr val="tx2"/>
                  </a:solidFill>
                  <a:latin typeface="Arial" panose="020B0604020202020204" pitchFamily="34" charset="0"/>
                  <a:cs typeface="Arial" panose="020B0604020202020204" pitchFamily="34" charset="0"/>
                </a:rPr>
                <a:t>500</a:t>
              </a:r>
            </a:p>
          </p:txBody>
        </p:sp>
        <p:sp>
          <p:nvSpPr>
            <p:cNvPr id="83" name="TextBox 82">
              <a:extLst>
                <a:ext uri="{FF2B5EF4-FFF2-40B4-BE49-F238E27FC236}">
                  <a16:creationId xmlns:a16="http://schemas.microsoft.com/office/drawing/2014/main" id="{336DFF27-1A84-0667-172F-264A40578B19}"/>
                </a:ext>
              </a:extLst>
            </p:cNvPr>
            <p:cNvSpPr txBox="1"/>
            <p:nvPr/>
          </p:nvSpPr>
          <p:spPr>
            <a:xfrm>
              <a:off x="5499975" y="4628509"/>
              <a:ext cx="1688141" cy="923330"/>
            </a:xfrm>
            <a:prstGeom prst="rect">
              <a:avLst/>
            </a:prstGeom>
            <a:noFill/>
          </p:spPr>
          <p:txBody>
            <a:bodyPr wrap="square" lIns="0" tIns="0" rIns="0" bIns="0" rtlCol="0">
              <a:spAutoFit/>
            </a:bodyPr>
            <a:lstStyle/>
            <a:p>
              <a:r>
                <a:rPr lang="en-US" sz="1500">
                  <a:solidFill>
                    <a:schemeClr val="accent6"/>
                  </a:solidFill>
                  <a:latin typeface="Arial" panose="020B0604020202020204" pitchFamily="34" charset="0"/>
                  <a:cs typeface="Arial" panose="020B0604020202020204" pitchFamily="34" charset="0"/>
                </a:rPr>
                <a:t>Industry leaders attending supplier engagement workshops</a:t>
              </a:r>
            </a:p>
          </p:txBody>
        </p:sp>
        <p:sp>
          <p:nvSpPr>
            <p:cNvPr id="84" name="TextBox 83">
              <a:extLst>
                <a:ext uri="{FF2B5EF4-FFF2-40B4-BE49-F238E27FC236}">
                  <a16:creationId xmlns:a16="http://schemas.microsoft.com/office/drawing/2014/main" id="{67CE613A-3815-4C2F-2B60-711BA32B04C2}"/>
                </a:ext>
              </a:extLst>
            </p:cNvPr>
            <p:cNvSpPr txBox="1"/>
            <p:nvPr/>
          </p:nvSpPr>
          <p:spPr>
            <a:xfrm>
              <a:off x="941176" y="1823013"/>
              <a:ext cx="948384" cy="584775"/>
            </a:xfrm>
            <a:prstGeom prst="rect">
              <a:avLst/>
            </a:prstGeom>
            <a:noFill/>
          </p:spPr>
          <p:txBody>
            <a:bodyPr wrap="square" lIns="0" tIns="0" rIns="0" bIns="0" rtlCol="0">
              <a:spAutoFit/>
            </a:bodyPr>
            <a:lstStyle/>
            <a:p>
              <a:pPr algn="ctr"/>
              <a:r>
                <a:rPr lang="en-US" sz="3800" b="1">
                  <a:solidFill>
                    <a:schemeClr val="bg2"/>
                  </a:solidFill>
                  <a:latin typeface="Arial" panose="020B0604020202020204" pitchFamily="34" charset="0"/>
                  <a:cs typeface="Arial" panose="020B0604020202020204" pitchFamily="34" charset="0"/>
                </a:rPr>
                <a:t>27</a:t>
              </a:r>
            </a:p>
          </p:txBody>
        </p:sp>
        <p:sp>
          <p:nvSpPr>
            <p:cNvPr id="85" name="TextBox 84">
              <a:extLst>
                <a:ext uri="{FF2B5EF4-FFF2-40B4-BE49-F238E27FC236}">
                  <a16:creationId xmlns:a16="http://schemas.microsoft.com/office/drawing/2014/main" id="{84A351C6-E978-5552-E0D8-49219F68E6D9}"/>
                </a:ext>
              </a:extLst>
            </p:cNvPr>
            <p:cNvSpPr txBox="1"/>
            <p:nvPr/>
          </p:nvSpPr>
          <p:spPr>
            <a:xfrm>
              <a:off x="933467" y="3772022"/>
              <a:ext cx="963801" cy="246221"/>
            </a:xfrm>
            <a:prstGeom prst="rect">
              <a:avLst/>
            </a:prstGeom>
            <a:noFill/>
          </p:spPr>
          <p:txBody>
            <a:bodyPr wrap="square" rtlCol="0">
              <a:spAutoFit/>
            </a:bodyPr>
            <a:lstStyle/>
            <a:p>
              <a:pPr algn="ctr"/>
              <a:r>
                <a:rPr lang="en-US" sz="1000">
                  <a:solidFill>
                    <a:schemeClr val="tx2"/>
                  </a:solidFill>
                  <a:latin typeface="Arial" panose="020B0604020202020204" pitchFamily="34" charset="0"/>
                  <a:cs typeface="Arial" panose="020B0604020202020204" pitchFamily="34" charset="0"/>
                </a:rPr>
                <a:t>THOUSAND</a:t>
              </a:r>
            </a:p>
          </p:txBody>
        </p:sp>
        <p:sp>
          <p:nvSpPr>
            <p:cNvPr id="86" name="Hexagon 85">
              <a:extLst>
                <a:ext uri="{FF2B5EF4-FFF2-40B4-BE49-F238E27FC236}">
                  <a16:creationId xmlns:a16="http://schemas.microsoft.com/office/drawing/2014/main" id="{DA623195-D620-A887-6FE4-BFD687111E50}"/>
                </a:ext>
              </a:extLst>
            </p:cNvPr>
            <p:cNvSpPr/>
            <p:nvPr/>
          </p:nvSpPr>
          <p:spPr>
            <a:xfrm rot="5400000">
              <a:off x="3953358" y="4057378"/>
              <a:ext cx="668245" cy="576073"/>
            </a:xfrm>
            <a:prstGeom prst="hexagon">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87" name="Hexagon 86">
              <a:extLst>
                <a:ext uri="{FF2B5EF4-FFF2-40B4-BE49-F238E27FC236}">
                  <a16:creationId xmlns:a16="http://schemas.microsoft.com/office/drawing/2014/main" id="{5DE89E21-65F3-0CAA-2F94-99A1A09F5869}"/>
                </a:ext>
              </a:extLst>
            </p:cNvPr>
            <p:cNvSpPr/>
            <p:nvPr/>
          </p:nvSpPr>
          <p:spPr>
            <a:xfrm rot="5400000">
              <a:off x="3953358" y="2573775"/>
              <a:ext cx="668245" cy="576073"/>
            </a:xfrm>
            <a:prstGeom prst="hexagon">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pic>
        <p:nvPicPr>
          <p:cNvPr id="20" name="Picture 19" descr="A group of people standing in front of a sign&#10;&#10;Description automatically generated">
            <a:extLst>
              <a:ext uri="{FF2B5EF4-FFF2-40B4-BE49-F238E27FC236}">
                <a16:creationId xmlns:a16="http://schemas.microsoft.com/office/drawing/2014/main" id="{82E84E1D-E915-F353-6108-6E7DCB81E7D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041213" y="2511013"/>
            <a:ext cx="1328517" cy="1541079"/>
          </a:xfrm>
          <a:custGeom>
            <a:avLst/>
            <a:gdLst>
              <a:gd name="connsiteX0" fmla="*/ 664258 w 1328517"/>
              <a:gd name="connsiteY0" fmla="*/ 0 h 1541079"/>
              <a:gd name="connsiteX1" fmla="*/ 1328517 w 1328517"/>
              <a:gd name="connsiteY1" fmla="*/ 332129 h 1541079"/>
              <a:gd name="connsiteX2" fmla="*/ 1328517 w 1328517"/>
              <a:gd name="connsiteY2" fmla="*/ 1208950 h 1541079"/>
              <a:gd name="connsiteX3" fmla="*/ 664258 w 1328517"/>
              <a:gd name="connsiteY3" fmla="*/ 1541079 h 1541079"/>
              <a:gd name="connsiteX4" fmla="*/ 0 w 1328517"/>
              <a:gd name="connsiteY4" fmla="*/ 1208950 h 1541079"/>
              <a:gd name="connsiteX5" fmla="*/ 0 w 1328517"/>
              <a:gd name="connsiteY5" fmla="*/ 332129 h 1541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8517" h="1541079">
                <a:moveTo>
                  <a:pt x="664258" y="0"/>
                </a:moveTo>
                <a:lnTo>
                  <a:pt x="1328517" y="332129"/>
                </a:lnTo>
                <a:lnTo>
                  <a:pt x="1328517" y="1208950"/>
                </a:lnTo>
                <a:lnTo>
                  <a:pt x="664258" y="1541079"/>
                </a:lnTo>
                <a:lnTo>
                  <a:pt x="0" y="1208950"/>
                </a:lnTo>
                <a:lnTo>
                  <a:pt x="0" y="332129"/>
                </a:lnTo>
                <a:close/>
              </a:path>
            </a:pathLst>
          </a:custGeom>
          <a:ln w="19050">
            <a:solidFill>
              <a:schemeClr val="bg1"/>
            </a:solidFill>
          </a:ln>
        </p:spPr>
      </p:pic>
    </p:spTree>
    <p:extLst>
      <p:ext uri="{BB962C8B-B14F-4D97-AF65-F5344CB8AC3E}">
        <p14:creationId xmlns:p14="http://schemas.microsoft.com/office/powerpoint/2010/main" val="2065905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ject 6">
            <a:extLst>
              <a:ext uri="{FF2B5EF4-FFF2-40B4-BE49-F238E27FC236}">
                <a16:creationId xmlns:a16="http://schemas.microsoft.com/office/drawing/2014/main" id="{85C6F54D-4F72-6EEC-D260-1CCC0178DBC9}"/>
              </a:ext>
            </a:extLst>
          </p:cNvPr>
          <p:cNvPicPr/>
          <p:nvPr/>
        </p:nvPicPr>
        <p:blipFill>
          <a:blip r:embed="rId2" cstate="print"/>
          <a:stretch>
            <a:fillRect/>
          </a:stretch>
        </p:blipFill>
        <p:spPr>
          <a:xfrm>
            <a:off x="6971821" y="3181281"/>
            <a:ext cx="4864588" cy="2945485"/>
          </a:xfrm>
          <a:prstGeom prst="rect">
            <a:avLst/>
          </a:prstGeom>
        </p:spPr>
      </p:pic>
      <p:sp>
        <p:nvSpPr>
          <p:cNvPr id="2" name="Title 1">
            <a:extLst>
              <a:ext uri="{FF2B5EF4-FFF2-40B4-BE49-F238E27FC236}">
                <a16:creationId xmlns:a16="http://schemas.microsoft.com/office/drawing/2014/main" id="{F27FD728-3A87-E7D8-2CED-23538CD9207C}"/>
              </a:ext>
            </a:extLst>
          </p:cNvPr>
          <p:cNvSpPr>
            <a:spLocks noGrp="1"/>
          </p:cNvSpPr>
          <p:nvPr>
            <p:ph type="title"/>
          </p:nvPr>
        </p:nvSpPr>
        <p:spPr>
          <a:xfrm>
            <a:off x="750581" y="284531"/>
            <a:ext cx="6814371" cy="1008797"/>
          </a:xfrm>
        </p:spPr>
        <p:txBody>
          <a:bodyPr/>
          <a:lstStyle/>
          <a:p>
            <a:pPr algn="ctr"/>
            <a:r>
              <a:rPr lang="en-US" sz="4000" dirty="0"/>
              <a:t>Growing Public Support </a:t>
            </a:r>
            <a:br>
              <a:rPr lang="en-US" sz="4000" dirty="0"/>
            </a:br>
            <a:r>
              <a:rPr lang="en-US" sz="4000" dirty="0"/>
              <a:t>for Nuclear Technology</a:t>
            </a:r>
          </a:p>
        </p:txBody>
      </p:sp>
      <p:pic>
        <p:nvPicPr>
          <p:cNvPr id="6" name="object 4">
            <a:extLst>
              <a:ext uri="{FF2B5EF4-FFF2-40B4-BE49-F238E27FC236}">
                <a16:creationId xmlns:a16="http://schemas.microsoft.com/office/drawing/2014/main" id="{475BE7D9-327B-DEAF-70C1-EBC02BD65C05}"/>
              </a:ext>
            </a:extLst>
          </p:cNvPr>
          <p:cNvPicPr/>
          <p:nvPr/>
        </p:nvPicPr>
        <p:blipFill>
          <a:blip r:embed="rId3" cstate="print"/>
          <a:stretch>
            <a:fillRect/>
          </a:stretch>
        </p:blipFill>
        <p:spPr>
          <a:xfrm>
            <a:off x="3004115" y="1501510"/>
            <a:ext cx="4089816" cy="2817749"/>
          </a:xfrm>
          <a:prstGeom prst="rect">
            <a:avLst/>
          </a:prstGeom>
        </p:spPr>
      </p:pic>
      <p:pic>
        <p:nvPicPr>
          <p:cNvPr id="3" name="object 4">
            <a:extLst>
              <a:ext uri="{FF2B5EF4-FFF2-40B4-BE49-F238E27FC236}">
                <a16:creationId xmlns:a16="http://schemas.microsoft.com/office/drawing/2014/main" id="{45E3FD83-C635-97F5-695E-A248ED446071}"/>
              </a:ext>
            </a:extLst>
          </p:cNvPr>
          <p:cNvPicPr/>
          <p:nvPr/>
        </p:nvPicPr>
        <p:blipFill>
          <a:blip r:embed="rId4" cstate="print"/>
          <a:stretch>
            <a:fillRect/>
          </a:stretch>
        </p:blipFill>
        <p:spPr>
          <a:xfrm>
            <a:off x="7449699" y="224327"/>
            <a:ext cx="4386710" cy="2554366"/>
          </a:xfrm>
          <a:prstGeom prst="rect">
            <a:avLst/>
          </a:prstGeom>
        </p:spPr>
      </p:pic>
      <p:pic>
        <p:nvPicPr>
          <p:cNvPr id="4" name="Picture 3" descr="A picture containing sky, outdoor, grass, old&#10;&#10;AI-generated content may be incorrect.">
            <a:extLst>
              <a:ext uri="{FF2B5EF4-FFF2-40B4-BE49-F238E27FC236}">
                <a16:creationId xmlns:a16="http://schemas.microsoft.com/office/drawing/2014/main" id="{4BFBAE09-5569-7577-76C4-43D800D98073}"/>
              </a:ext>
            </a:extLst>
          </p:cNvPr>
          <p:cNvPicPr>
            <a:picLocks noChangeAspect="1"/>
          </p:cNvPicPr>
          <p:nvPr/>
        </p:nvPicPr>
        <p:blipFill>
          <a:blip r:embed="rId5">
            <a:extLst>
              <a:ext uri="{28A0092B-C50C-407E-A947-70E740481C1C}">
                <a14:useLocalDpi xmlns:a14="http://schemas.microsoft.com/office/drawing/2010/main" val="0"/>
              </a:ext>
            </a:extLst>
          </a:blip>
          <a:srcRect l="4530" r="3" b="3"/>
          <a:stretch>
            <a:fillRect/>
          </a:stretch>
        </p:blipFill>
        <p:spPr>
          <a:xfrm>
            <a:off x="137129" y="3787918"/>
            <a:ext cx="4911894" cy="2945485"/>
          </a:xfrm>
          <a:prstGeom prst="rect">
            <a:avLst/>
          </a:prstGeom>
        </p:spPr>
      </p:pic>
    </p:spTree>
    <p:extLst>
      <p:ext uri="{BB962C8B-B14F-4D97-AF65-F5344CB8AC3E}">
        <p14:creationId xmlns:p14="http://schemas.microsoft.com/office/powerpoint/2010/main" val="21243470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83DA0-0ED0-E565-9BA9-26F4F275CBFB}"/>
              </a:ext>
            </a:extLst>
          </p:cNvPr>
          <p:cNvSpPr>
            <a:spLocks noGrp="1"/>
          </p:cNvSpPr>
          <p:nvPr>
            <p:ph type="title"/>
          </p:nvPr>
        </p:nvSpPr>
        <p:spPr/>
        <p:txBody>
          <a:bodyPr/>
          <a:lstStyle/>
          <a:p>
            <a:r>
              <a:rPr lang="en-US"/>
              <a:t>Building our talent pipeline: </a:t>
            </a:r>
            <a:r>
              <a:rPr lang="en-US" b="0" i="1"/>
              <a:t>interns</a:t>
            </a:r>
          </a:p>
        </p:txBody>
      </p:sp>
      <p:sp>
        <p:nvSpPr>
          <p:cNvPr id="4" name="Slide Number Placeholder 3">
            <a:extLst>
              <a:ext uri="{FF2B5EF4-FFF2-40B4-BE49-F238E27FC236}">
                <a16:creationId xmlns:a16="http://schemas.microsoft.com/office/drawing/2014/main" id="{08C83707-2CB4-891B-728A-789200021BBF}"/>
              </a:ext>
            </a:extLst>
          </p:cNvPr>
          <p:cNvSpPr>
            <a:spLocks noGrp="1"/>
          </p:cNvSpPr>
          <p:nvPr>
            <p:ph type="sldNum" sz="quarter" idx="12"/>
          </p:nvPr>
        </p:nvSpPr>
        <p:spPr/>
        <p:txBody>
          <a:bodyPr/>
          <a:lstStyle/>
          <a:p>
            <a:fld id="{82B577FA-F7D9-2C48-919F-F962E3BF952F}" type="slidenum">
              <a:rPr lang="en-US" smtClean="0"/>
              <a:t>30</a:t>
            </a:fld>
            <a:endParaRPr lang="en-US"/>
          </a:p>
        </p:txBody>
      </p:sp>
      <p:pic>
        <p:nvPicPr>
          <p:cNvPr id="6" name="Picture 5" descr="A picture containing grass, tree, outdoor, person&#10;&#10;AI-generated content may be incorrect.">
            <a:extLst>
              <a:ext uri="{FF2B5EF4-FFF2-40B4-BE49-F238E27FC236}">
                <a16:creationId xmlns:a16="http://schemas.microsoft.com/office/drawing/2014/main" id="{7B865C44-50CB-4F3A-ED47-9903951A4EC0}"/>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4382896" y="3588491"/>
            <a:ext cx="3274815" cy="2184274"/>
          </a:xfrm>
          <a:prstGeom prst="rect">
            <a:avLst/>
          </a:prstGeom>
        </p:spPr>
      </p:pic>
      <p:pic>
        <p:nvPicPr>
          <p:cNvPr id="8" name="Picture 7" descr="A group of women holding a sign&#10;&#10;AI-generated content may be incorrect.">
            <a:extLst>
              <a:ext uri="{FF2B5EF4-FFF2-40B4-BE49-F238E27FC236}">
                <a16:creationId xmlns:a16="http://schemas.microsoft.com/office/drawing/2014/main" id="{3D113AB0-1C89-8A90-D7B6-3E76DDD8E002}"/>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5875157" y="1604030"/>
            <a:ext cx="1782553" cy="1844469"/>
          </a:xfrm>
          <a:prstGeom prst="rect">
            <a:avLst/>
          </a:prstGeom>
        </p:spPr>
      </p:pic>
      <p:pic>
        <p:nvPicPr>
          <p:cNvPr id="10" name="Picture 9" descr="A group of people sitting in a room&#10;&#10;AI-generated content may be incorrect.">
            <a:extLst>
              <a:ext uri="{FF2B5EF4-FFF2-40B4-BE49-F238E27FC236}">
                <a16:creationId xmlns:a16="http://schemas.microsoft.com/office/drawing/2014/main" id="{9CC59E94-CEEB-BDA2-D0D3-F17E1E5F0805}"/>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938149" y="3585215"/>
            <a:ext cx="3274815" cy="2186701"/>
          </a:xfrm>
          <a:prstGeom prst="rect">
            <a:avLst/>
          </a:prstGeom>
        </p:spPr>
      </p:pic>
      <p:pic>
        <p:nvPicPr>
          <p:cNvPr id="12" name="Picture 11">
            <a:extLst>
              <a:ext uri="{FF2B5EF4-FFF2-40B4-BE49-F238E27FC236}">
                <a16:creationId xmlns:a16="http://schemas.microsoft.com/office/drawing/2014/main" id="{918AD7B9-B1B5-31A6-627C-9C328C445CAA}"/>
              </a:ext>
            </a:extLst>
          </p:cNvPr>
          <p:cNvPicPr>
            <a:picLocks noChangeAspect="1"/>
          </p:cNvPicPr>
          <p:nvPr/>
        </p:nvPicPr>
        <p:blipFill>
          <a:blip r:embed="rId6" cstate="screen">
            <a:extLst>
              <a:ext uri="{28A0092B-C50C-407E-A947-70E740481C1C}">
                <a14:useLocalDpi xmlns:a14="http://schemas.microsoft.com/office/drawing/2010/main"/>
              </a:ext>
            </a:extLst>
          </a:blip>
          <a:srcRect b="-1"/>
          <a:stretch>
            <a:fillRect/>
          </a:stretch>
        </p:blipFill>
        <p:spPr>
          <a:xfrm>
            <a:off x="931627" y="1604030"/>
            <a:ext cx="2189172" cy="1840539"/>
          </a:xfrm>
          <a:prstGeom prst="rect">
            <a:avLst/>
          </a:prstGeom>
        </p:spPr>
      </p:pic>
      <p:pic>
        <p:nvPicPr>
          <p:cNvPr id="14" name="Picture 13" descr="A group of people posing for a photo&#10;&#10;AI-generated content may be incorrect.">
            <a:extLst>
              <a:ext uri="{FF2B5EF4-FFF2-40B4-BE49-F238E27FC236}">
                <a16:creationId xmlns:a16="http://schemas.microsoft.com/office/drawing/2014/main" id="{33A3B53E-95FC-939C-2F0C-B151248F20A0}"/>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3257006" y="1604030"/>
            <a:ext cx="2481944" cy="1840539"/>
          </a:xfrm>
          <a:prstGeom prst="rect">
            <a:avLst/>
          </a:prstGeom>
        </p:spPr>
      </p:pic>
      <p:grpSp>
        <p:nvGrpSpPr>
          <p:cNvPr id="28" name="Group 27">
            <a:extLst>
              <a:ext uri="{FF2B5EF4-FFF2-40B4-BE49-F238E27FC236}">
                <a16:creationId xmlns:a16="http://schemas.microsoft.com/office/drawing/2014/main" id="{A43CC4D9-526A-69A7-1C33-F97FD9737772}"/>
              </a:ext>
            </a:extLst>
          </p:cNvPr>
          <p:cNvGrpSpPr/>
          <p:nvPr/>
        </p:nvGrpSpPr>
        <p:grpSpPr>
          <a:xfrm>
            <a:off x="9541670" y="628094"/>
            <a:ext cx="1529586" cy="461665"/>
            <a:chOff x="8871283" y="435753"/>
            <a:chExt cx="1529586" cy="461665"/>
          </a:xfrm>
        </p:grpSpPr>
        <p:sp>
          <p:nvSpPr>
            <p:cNvPr id="7" name="TextBox 6">
              <a:extLst>
                <a:ext uri="{FF2B5EF4-FFF2-40B4-BE49-F238E27FC236}">
                  <a16:creationId xmlns:a16="http://schemas.microsoft.com/office/drawing/2014/main" id="{B66D8B5B-CCE2-E7B5-B9C4-03CA76EECE85}"/>
                </a:ext>
              </a:extLst>
            </p:cNvPr>
            <p:cNvSpPr txBox="1"/>
            <p:nvPr/>
          </p:nvSpPr>
          <p:spPr>
            <a:xfrm>
              <a:off x="8871283" y="435753"/>
              <a:ext cx="639599" cy="461665"/>
            </a:xfrm>
            <a:prstGeom prst="rect">
              <a:avLst/>
            </a:prstGeom>
            <a:noFill/>
          </p:spPr>
          <p:txBody>
            <a:bodyPr wrap="none" lIns="0" tIns="0" rIns="0" bIns="0" rtlCol="0">
              <a:spAutoFit/>
            </a:bodyPr>
            <a:lstStyle/>
            <a:p>
              <a:r>
                <a:rPr lang="en-US" sz="3000" b="1">
                  <a:solidFill>
                    <a:schemeClr val="bg2"/>
                  </a:solidFill>
                </a:rPr>
                <a:t>555</a:t>
              </a:r>
            </a:p>
          </p:txBody>
        </p:sp>
        <p:sp>
          <p:nvSpPr>
            <p:cNvPr id="9" name="TextBox 8">
              <a:extLst>
                <a:ext uri="{FF2B5EF4-FFF2-40B4-BE49-F238E27FC236}">
                  <a16:creationId xmlns:a16="http://schemas.microsoft.com/office/drawing/2014/main" id="{649CF754-B3C3-D6B1-DF03-A436DCA8A05C}"/>
                </a:ext>
              </a:extLst>
            </p:cNvPr>
            <p:cNvSpPr txBox="1"/>
            <p:nvPr/>
          </p:nvSpPr>
          <p:spPr>
            <a:xfrm>
              <a:off x="9510882" y="481919"/>
              <a:ext cx="889987" cy="369332"/>
            </a:xfrm>
            <a:prstGeom prst="rect">
              <a:avLst/>
            </a:prstGeom>
            <a:noFill/>
          </p:spPr>
          <p:txBody>
            <a:bodyPr wrap="none" rtlCol="0">
              <a:spAutoFit/>
            </a:bodyPr>
            <a:lstStyle/>
            <a:p>
              <a:r>
                <a:rPr lang="en-US">
                  <a:solidFill>
                    <a:schemeClr val="accent6"/>
                  </a:solidFill>
                </a:rPr>
                <a:t>Interns</a:t>
              </a:r>
            </a:p>
          </p:txBody>
        </p:sp>
      </p:grpSp>
      <p:grpSp>
        <p:nvGrpSpPr>
          <p:cNvPr id="35" name="Group 34">
            <a:extLst>
              <a:ext uri="{FF2B5EF4-FFF2-40B4-BE49-F238E27FC236}">
                <a16:creationId xmlns:a16="http://schemas.microsoft.com/office/drawing/2014/main" id="{954906C5-DFF1-F5C2-4338-1909A57FD900}"/>
              </a:ext>
            </a:extLst>
          </p:cNvPr>
          <p:cNvGrpSpPr/>
          <p:nvPr/>
        </p:nvGrpSpPr>
        <p:grpSpPr>
          <a:xfrm>
            <a:off x="9126907" y="2429309"/>
            <a:ext cx="1005083" cy="616629"/>
            <a:chOff x="9833335" y="1618468"/>
            <a:chExt cx="1005083" cy="616629"/>
          </a:xfrm>
        </p:grpSpPr>
        <p:sp>
          <p:nvSpPr>
            <p:cNvPr id="13" name="TextBox 12">
              <a:extLst>
                <a:ext uri="{FF2B5EF4-FFF2-40B4-BE49-F238E27FC236}">
                  <a16:creationId xmlns:a16="http://schemas.microsoft.com/office/drawing/2014/main" id="{4FA72498-6255-FC43-6B88-2A2109AF48D3}"/>
                </a:ext>
              </a:extLst>
            </p:cNvPr>
            <p:cNvSpPr txBox="1"/>
            <p:nvPr/>
          </p:nvSpPr>
          <p:spPr>
            <a:xfrm>
              <a:off x="9951957" y="1618468"/>
              <a:ext cx="767839" cy="461665"/>
            </a:xfrm>
            <a:prstGeom prst="rect">
              <a:avLst/>
            </a:prstGeom>
            <a:noFill/>
          </p:spPr>
          <p:txBody>
            <a:bodyPr wrap="none" lIns="0" tIns="0" rIns="0" bIns="0" rtlCol="0">
              <a:spAutoFit/>
            </a:bodyPr>
            <a:lstStyle/>
            <a:p>
              <a:pPr algn="ctr"/>
              <a:r>
                <a:rPr lang="en-US" sz="3000" b="1">
                  <a:solidFill>
                    <a:schemeClr val="tx2"/>
                  </a:solidFill>
                </a:rPr>
                <a:t>58%</a:t>
              </a:r>
            </a:p>
          </p:txBody>
        </p:sp>
        <p:sp>
          <p:nvSpPr>
            <p:cNvPr id="16" name="TextBox 15">
              <a:extLst>
                <a:ext uri="{FF2B5EF4-FFF2-40B4-BE49-F238E27FC236}">
                  <a16:creationId xmlns:a16="http://schemas.microsoft.com/office/drawing/2014/main" id="{DD00F493-A10D-D0B3-5549-16AF5C61A0CA}"/>
                </a:ext>
              </a:extLst>
            </p:cNvPr>
            <p:cNvSpPr txBox="1"/>
            <p:nvPr/>
          </p:nvSpPr>
          <p:spPr>
            <a:xfrm>
              <a:off x="9833335" y="2019653"/>
              <a:ext cx="1005083" cy="215444"/>
            </a:xfrm>
            <a:prstGeom prst="rect">
              <a:avLst/>
            </a:prstGeom>
            <a:noFill/>
          </p:spPr>
          <p:txBody>
            <a:bodyPr wrap="none" lIns="0" tIns="0" rIns="0" bIns="0" rtlCol="0">
              <a:spAutoFit/>
            </a:bodyPr>
            <a:lstStyle/>
            <a:p>
              <a:pPr algn="ctr"/>
              <a:r>
                <a:rPr lang="en-US" sz="1400">
                  <a:solidFill>
                    <a:schemeClr val="accent6"/>
                  </a:solidFill>
                </a:rPr>
                <a:t>Other States</a:t>
              </a:r>
            </a:p>
          </p:txBody>
        </p:sp>
      </p:grpSp>
      <p:grpSp>
        <p:nvGrpSpPr>
          <p:cNvPr id="36" name="Group 35">
            <a:extLst>
              <a:ext uri="{FF2B5EF4-FFF2-40B4-BE49-F238E27FC236}">
                <a16:creationId xmlns:a16="http://schemas.microsoft.com/office/drawing/2014/main" id="{45D79170-FC66-86A3-C4F2-A3DD93F3378A}"/>
              </a:ext>
            </a:extLst>
          </p:cNvPr>
          <p:cNvGrpSpPr/>
          <p:nvPr/>
        </p:nvGrpSpPr>
        <p:grpSpPr>
          <a:xfrm>
            <a:off x="10440317" y="2429309"/>
            <a:ext cx="984244" cy="616629"/>
            <a:chOff x="11139051" y="1618468"/>
            <a:chExt cx="984244" cy="616629"/>
          </a:xfrm>
        </p:grpSpPr>
        <p:sp>
          <p:nvSpPr>
            <p:cNvPr id="17" name="TextBox 16">
              <a:extLst>
                <a:ext uri="{FF2B5EF4-FFF2-40B4-BE49-F238E27FC236}">
                  <a16:creationId xmlns:a16="http://schemas.microsoft.com/office/drawing/2014/main" id="{965EA465-95DA-EBBE-6AFD-4AD625DFEB93}"/>
                </a:ext>
              </a:extLst>
            </p:cNvPr>
            <p:cNvSpPr txBox="1"/>
            <p:nvPr/>
          </p:nvSpPr>
          <p:spPr>
            <a:xfrm>
              <a:off x="11353854" y="1618468"/>
              <a:ext cx="554639" cy="461665"/>
            </a:xfrm>
            <a:prstGeom prst="rect">
              <a:avLst/>
            </a:prstGeom>
            <a:noFill/>
          </p:spPr>
          <p:txBody>
            <a:bodyPr wrap="none" lIns="0" tIns="0" rIns="0" bIns="0" rtlCol="0">
              <a:spAutoFit/>
            </a:bodyPr>
            <a:lstStyle/>
            <a:p>
              <a:pPr algn="ctr"/>
              <a:r>
                <a:rPr lang="en-US" sz="3000" b="1">
                  <a:solidFill>
                    <a:schemeClr val="tx2"/>
                  </a:solidFill>
                </a:rPr>
                <a:t>1%</a:t>
              </a:r>
            </a:p>
          </p:txBody>
        </p:sp>
        <p:sp>
          <p:nvSpPr>
            <p:cNvPr id="18" name="TextBox 17">
              <a:extLst>
                <a:ext uri="{FF2B5EF4-FFF2-40B4-BE49-F238E27FC236}">
                  <a16:creationId xmlns:a16="http://schemas.microsoft.com/office/drawing/2014/main" id="{84510386-04CF-CC7B-C367-8DF4EC969106}"/>
                </a:ext>
              </a:extLst>
            </p:cNvPr>
            <p:cNvSpPr txBox="1"/>
            <p:nvPr/>
          </p:nvSpPr>
          <p:spPr>
            <a:xfrm>
              <a:off x="11139051" y="2019653"/>
              <a:ext cx="984244" cy="215444"/>
            </a:xfrm>
            <a:prstGeom prst="rect">
              <a:avLst/>
            </a:prstGeom>
            <a:noFill/>
          </p:spPr>
          <p:txBody>
            <a:bodyPr wrap="none" lIns="0" tIns="0" rIns="0" bIns="0" rtlCol="0">
              <a:spAutoFit/>
            </a:bodyPr>
            <a:lstStyle/>
            <a:p>
              <a:pPr algn="ctr"/>
              <a:r>
                <a:rPr lang="en-US" sz="1400">
                  <a:solidFill>
                    <a:schemeClr val="accent6"/>
                  </a:solidFill>
                </a:rPr>
                <a:t>International</a:t>
              </a:r>
            </a:p>
          </p:txBody>
        </p:sp>
      </p:grpSp>
      <p:grpSp>
        <p:nvGrpSpPr>
          <p:cNvPr id="32" name="Group 31">
            <a:extLst>
              <a:ext uri="{FF2B5EF4-FFF2-40B4-BE49-F238E27FC236}">
                <a16:creationId xmlns:a16="http://schemas.microsoft.com/office/drawing/2014/main" id="{9468462B-B7F9-B672-7EC6-783368A8FE47}"/>
              </a:ext>
            </a:extLst>
          </p:cNvPr>
          <p:cNvGrpSpPr/>
          <p:nvPr/>
        </p:nvGrpSpPr>
        <p:grpSpPr>
          <a:xfrm>
            <a:off x="9034929" y="5205603"/>
            <a:ext cx="2566984" cy="692497"/>
            <a:chOff x="8939802" y="5577270"/>
            <a:chExt cx="2566984" cy="692497"/>
          </a:xfrm>
        </p:grpSpPr>
        <p:sp>
          <p:nvSpPr>
            <p:cNvPr id="24" name="TextBox 23">
              <a:extLst>
                <a:ext uri="{FF2B5EF4-FFF2-40B4-BE49-F238E27FC236}">
                  <a16:creationId xmlns:a16="http://schemas.microsoft.com/office/drawing/2014/main" id="{7B044BF5-0FCB-2DE4-991C-7D303B004D80}"/>
                </a:ext>
              </a:extLst>
            </p:cNvPr>
            <p:cNvSpPr txBox="1"/>
            <p:nvPr/>
          </p:nvSpPr>
          <p:spPr>
            <a:xfrm>
              <a:off x="8939802" y="5577270"/>
              <a:ext cx="961802" cy="692497"/>
            </a:xfrm>
            <a:prstGeom prst="rect">
              <a:avLst/>
            </a:prstGeom>
            <a:noFill/>
          </p:spPr>
          <p:txBody>
            <a:bodyPr wrap="none" lIns="0" tIns="0" rIns="0" bIns="0" rtlCol="0">
              <a:spAutoFit/>
            </a:bodyPr>
            <a:lstStyle/>
            <a:p>
              <a:r>
                <a:rPr lang="en-US" sz="4500" b="1">
                  <a:solidFill>
                    <a:schemeClr val="bg2"/>
                  </a:solidFill>
                </a:rPr>
                <a:t>143</a:t>
              </a:r>
            </a:p>
          </p:txBody>
        </p:sp>
        <p:sp>
          <p:nvSpPr>
            <p:cNvPr id="25" name="TextBox 24">
              <a:extLst>
                <a:ext uri="{FF2B5EF4-FFF2-40B4-BE49-F238E27FC236}">
                  <a16:creationId xmlns:a16="http://schemas.microsoft.com/office/drawing/2014/main" id="{BD24D705-63E4-FE77-616F-FBA03EA53530}"/>
                </a:ext>
              </a:extLst>
            </p:cNvPr>
            <p:cNvSpPr txBox="1"/>
            <p:nvPr/>
          </p:nvSpPr>
          <p:spPr>
            <a:xfrm>
              <a:off x="9911477" y="5577270"/>
              <a:ext cx="1595309" cy="646331"/>
            </a:xfrm>
            <a:prstGeom prst="rect">
              <a:avLst/>
            </a:prstGeom>
            <a:noFill/>
          </p:spPr>
          <p:txBody>
            <a:bodyPr wrap="none" rtlCol="0">
              <a:spAutoFit/>
            </a:bodyPr>
            <a:lstStyle/>
            <a:p>
              <a:r>
                <a:rPr lang="en-US">
                  <a:solidFill>
                    <a:schemeClr val="accent6"/>
                  </a:solidFill>
                </a:rPr>
                <a:t>Colleges </a:t>
              </a:r>
              <a:br>
                <a:rPr lang="en-US">
                  <a:solidFill>
                    <a:schemeClr val="accent6"/>
                  </a:solidFill>
                </a:rPr>
              </a:br>
              <a:r>
                <a:rPr lang="en-US">
                  <a:solidFill>
                    <a:schemeClr val="accent6"/>
                  </a:solidFill>
                </a:rPr>
                <a:t>&amp; Universities</a:t>
              </a:r>
            </a:p>
          </p:txBody>
        </p:sp>
      </p:grpSp>
      <p:grpSp>
        <p:nvGrpSpPr>
          <p:cNvPr id="33" name="Group 32">
            <a:extLst>
              <a:ext uri="{FF2B5EF4-FFF2-40B4-BE49-F238E27FC236}">
                <a16:creationId xmlns:a16="http://schemas.microsoft.com/office/drawing/2014/main" id="{F5170A93-5F63-FDFD-41BB-7DB337937836}"/>
              </a:ext>
            </a:extLst>
          </p:cNvPr>
          <p:cNvGrpSpPr/>
          <p:nvPr/>
        </p:nvGrpSpPr>
        <p:grpSpPr>
          <a:xfrm>
            <a:off x="8688092" y="3458331"/>
            <a:ext cx="3337629" cy="1410485"/>
            <a:chOff x="8688092" y="3247824"/>
            <a:chExt cx="3337629" cy="1410485"/>
          </a:xfrm>
        </p:grpSpPr>
        <p:grpSp>
          <p:nvGrpSpPr>
            <p:cNvPr id="29" name="Group 28">
              <a:extLst>
                <a:ext uri="{FF2B5EF4-FFF2-40B4-BE49-F238E27FC236}">
                  <a16:creationId xmlns:a16="http://schemas.microsoft.com/office/drawing/2014/main" id="{336C2F02-A41B-8EDD-50E2-FB071E833769}"/>
                </a:ext>
              </a:extLst>
            </p:cNvPr>
            <p:cNvGrpSpPr/>
            <p:nvPr/>
          </p:nvGrpSpPr>
          <p:grpSpPr>
            <a:xfrm>
              <a:off x="8688092" y="3247824"/>
              <a:ext cx="1076152" cy="947053"/>
              <a:chOff x="9403843" y="2918335"/>
              <a:chExt cx="1076152" cy="947053"/>
            </a:xfrm>
          </p:grpSpPr>
          <p:sp>
            <p:nvSpPr>
              <p:cNvPr id="19" name="TextBox 18">
                <a:extLst>
                  <a:ext uri="{FF2B5EF4-FFF2-40B4-BE49-F238E27FC236}">
                    <a16:creationId xmlns:a16="http://schemas.microsoft.com/office/drawing/2014/main" id="{969C86DB-6647-9D4D-C164-A1DC4D9434F5}"/>
                  </a:ext>
                </a:extLst>
              </p:cNvPr>
              <p:cNvSpPr txBox="1"/>
              <p:nvPr/>
            </p:nvSpPr>
            <p:spPr>
              <a:xfrm>
                <a:off x="9527873" y="3159269"/>
                <a:ext cx="856004" cy="461665"/>
              </a:xfrm>
              <a:prstGeom prst="rect">
                <a:avLst/>
              </a:prstGeom>
              <a:noFill/>
            </p:spPr>
            <p:txBody>
              <a:bodyPr wrap="none" lIns="0" tIns="0" rIns="0" bIns="0" rtlCol="0">
                <a:spAutoFit/>
              </a:bodyPr>
              <a:lstStyle/>
              <a:p>
                <a:r>
                  <a:rPr lang="en-US" sz="3000" b="1">
                    <a:solidFill>
                      <a:schemeClr val="bg2"/>
                    </a:solidFill>
                  </a:rPr>
                  <a:t>FIVE</a:t>
                </a:r>
              </a:p>
            </p:txBody>
          </p:sp>
          <p:sp>
            <p:nvSpPr>
              <p:cNvPr id="20" name="TextBox 19">
                <a:extLst>
                  <a:ext uri="{FF2B5EF4-FFF2-40B4-BE49-F238E27FC236}">
                    <a16:creationId xmlns:a16="http://schemas.microsoft.com/office/drawing/2014/main" id="{630F02D2-6855-7CB9-94BB-944A70CFC8B5}"/>
                  </a:ext>
                </a:extLst>
              </p:cNvPr>
              <p:cNvSpPr txBox="1"/>
              <p:nvPr/>
            </p:nvSpPr>
            <p:spPr>
              <a:xfrm>
                <a:off x="9403843" y="2918335"/>
                <a:ext cx="654988" cy="369332"/>
              </a:xfrm>
              <a:prstGeom prst="rect">
                <a:avLst/>
              </a:prstGeom>
              <a:noFill/>
            </p:spPr>
            <p:txBody>
              <a:bodyPr wrap="none" rtlCol="0">
                <a:spAutoFit/>
              </a:bodyPr>
              <a:lstStyle/>
              <a:p>
                <a:r>
                  <a:rPr lang="en-US">
                    <a:solidFill>
                      <a:schemeClr val="tx2"/>
                    </a:solidFill>
                  </a:rPr>
                  <a:t>TOP</a:t>
                </a:r>
              </a:p>
            </p:txBody>
          </p:sp>
          <p:sp>
            <p:nvSpPr>
              <p:cNvPr id="21" name="TextBox 20">
                <a:extLst>
                  <a:ext uri="{FF2B5EF4-FFF2-40B4-BE49-F238E27FC236}">
                    <a16:creationId xmlns:a16="http://schemas.microsoft.com/office/drawing/2014/main" id="{8D2DF20F-E69A-B0B5-2B2F-825355AA7A8D}"/>
                  </a:ext>
                </a:extLst>
              </p:cNvPr>
              <p:cNvSpPr txBox="1"/>
              <p:nvPr/>
            </p:nvSpPr>
            <p:spPr>
              <a:xfrm>
                <a:off x="9602832" y="3496056"/>
                <a:ext cx="877163" cy="369332"/>
              </a:xfrm>
              <a:prstGeom prst="rect">
                <a:avLst/>
              </a:prstGeom>
              <a:noFill/>
            </p:spPr>
            <p:txBody>
              <a:bodyPr wrap="none" rtlCol="0">
                <a:spAutoFit/>
              </a:bodyPr>
              <a:lstStyle/>
              <a:p>
                <a:r>
                  <a:rPr lang="en-US">
                    <a:solidFill>
                      <a:schemeClr val="tx2"/>
                    </a:solidFill>
                  </a:rPr>
                  <a:t>Majors</a:t>
                </a:r>
              </a:p>
            </p:txBody>
          </p:sp>
        </p:grpSp>
        <p:sp>
          <p:nvSpPr>
            <p:cNvPr id="23" name="TextBox 22">
              <a:extLst>
                <a:ext uri="{FF2B5EF4-FFF2-40B4-BE49-F238E27FC236}">
                  <a16:creationId xmlns:a16="http://schemas.microsoft.com/office/drawing/2014/main" id="{65144797-225D-0EA9-B356-7E244341F8ED}"/>
                </a:ext>
              </a:extLst>
            </p:cNvPr>
            <p:cNvSpPr txBox="1"/>
            <p:nvPr/>
          </p:nvSpPr>
          <p:spPr>
            <a:xfrm>
              <a:off x="9861469" y="3488758"/>
              <a:ext cx="2164252" cy="1169551"/>
            </a:xfrm>
            <a:prstGeom prst="rect">
              <a:avLst/>
            </a:prstGeom>
            <a:noFill/>
          </p:spPr>
          <p:txBody>
            <a:bodyPr wrap="square" rtlCol="0">
              <a:spAutoFit/>
            </a:bodyPr>
            <a:lstStyle/>
            <a:p>
              <a:r>
                <a:rPr lang="en-US" sz="1400">
                  <a:solidFill>
                    <a:schemeClr val="accent6"/>
                  </a:solidFill>
                </a:rPr>
                <a:t>Nuclear engineering; Mechanical engineering; Computer science; Electrical engineering; Chemical engineering</a:t>
              </a:r>
            </a:p>
          </p:txBody>
        </p:sp>
        <p:cxnSp>
          <p:nvCxnSpPr>
            <p:cNvPr id="31" name="Straight Connector 30">
              <a:extLst>
                <a:ext uri="{FF2B5EF4-FFF2-40B4-BE49-F238E27FC236}">
                  <a16:creationId xmlns:a16="http://schemas.microsoft.com/office/drawing/2014/main" id="{C3C77618-21F9-BE10-12B6-2B93BAD39F7A}"/>
                </a:ext>
              </a:extLst>
            </p:cNvPr>
            <p:cNvCxnSpPr/>
            <p:nvPr/>
          </p:nvCxnSpPr>
          <p:spPr>
            <a:xfrm>
              <a:off x="9833335" y="3576506"/>
              <a:ext cx="0" cy="986785"/>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grpSp>
      <p:cxnSp>
        <p:nvCxnSpPr>
          <p:cNvPr id="37" name="Straight Connector 36">
            <a:extLst>
              <a:ext uri="{FF2B5EF4-FFF2-40B4-BE49-F238E27FC236}">
                <a16:creationId xmlns:a16="http://schemas.microsoft.com/office/drawing/2014/main" id="{877F70E9-6075-BFB8-6ED5-75E8C4627F39}"/>
              </a:ext>
            </a:extLst>
          </p:cNvPr>
          <p:cNvCxnSpPr>
            <a:cxnSpLocks/>
          </p:cNvCxnSpPr>
          <p:nvPr/>
        </p:nvCxnSpPr>
        <p:spPr>
          <a:xfrm flipH="1">
            <a:off x="8775462" y="1244988"/>
            <a:ext cx="3085919"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42B2395A-82EC-FD5B-4DBC-68B22402D530}"/>
              </a:ext>
            </a:extLst>
          </p:cNvPr>
          <p:cNvCxnSpPr>
            <a:cxnSpLocks/>
          </p:cNvCxnSpPr>
          <p:nvPr/>
        </p:nvCxnSpPr>
        <p:spPr>
          <a:xfrm flipH="1">
            <a:off x="8775462" y="3300211"/>
            <a:ext cx="3085919"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D108630-F97B-B36D-DE8F-968C2348687A}"/>
              </a:ext>
            </a:extLst>
          </p:cNvPr>
          <p:cNvCxnSpPr>
            <a:cxnSpLocks/>
          </p:cNvCxnSpPr>
          <p:nvPr/>
        </p:nvCxnSpPr>
        <p:spPr>
          <a:xfrm flipH="1">
            <a:off x="8775462" y="5007092"/>
            <a:ext cx="3085919"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43" name="Group 42">
            <a:extLst>
              <a:ext uri="{FF2B5EF4-FFF2-40B4-BE49-F238E27FC236}">
                <a16:creationId xmlns:a16="http://schemas.microsoft.com/office/drawing/2014/main" id="{131311CF-10A5-31A0-98D1-91FFBBF38B9A}"/>
              </a:ext>
            </a:extLst>
          </p:cNvPr>
          <p:cNvGrpSpPr/>
          <p:nvPr/>
        </p:nvGrpSpPr>
        <p:grpSpPr>
          <a:xfrm>
            <a:off x="9244691" y="1459123"/>
            <a:ext cx="2492481" cy="616629"/>
            <a:chOff x="9324427" y="1501770"/>
            <a:chExt cx="2492481" cy="616629"/>
          </a:xfrm>
        </p:grpSpPr>
        <p:grpSp>
          <p:nvGrpSpPr>
            <p:cNvPr id="34" name="Group 33">
              <a:extLst>
                <a:ext uri="{FF2B5EF4-FFF2-40B4-BE49-F238E27FC236}">
                  <a16:creationId xmlns:a16="http://schemas.microsoft.com/office/drawing/2014/main" id="{EC46DE18-CAD2-8DCF-67FE-5F998DD3DB2D}"/>
                </a:ext>
              </a:extLst>
            </p:cNvPr>
            <p:cNvGrpSpPr/>
            <p:nvPr/>
          </p:nvGrpSpPr>
          <p:grpSpPr>
            <a:xfrm>
              <a:off x="9324427" y="1501770"/>
              <a:ext cx="767839" cy="616629"/>
              <a:chOff x="8837129" y="1618468"/>
              <a:chExt cx="767839" cy="616629"/>
            </a:xfrm>
          </p:grpSpPr>
          <p:sp>
            <p:nvSpPr>
              <p:cNvPr id="11" name="TextBox 10">
                <a:extLst>
                  <a:ext uri="{FF2B5EF4-FFF2-40B4-BE49-F238E27FC236}">
                    <a16:creationId xmlns:a16="http://schemas.microsoft.com/office/drawing/2014/main" id="{C6158FE9-C98B-DDFE-DA5B-5E2ABE27DEEF}"/>
                  </a:ext>
                </a:extLst>
              </p:cNvPr>
              <p:cNvSpPr txBox="1"/>
              <p:nvPr/>
            </p:nvSpPr>
            <p:spPr>
              <a:xfrm>
                <a:off x="8837129" y="1618468"/>
                <a:ext cx="767839" cy="461665"/>
              </a:xfrm>
              <a:prstGeom prst="rect">
                <a:avLst/>
              </a:prstGeom>
              <a:noFill/>
            </p:spPr>
            <p:txBody>
              <a:bodyPr wrap="none" lIns="0" tIns="0" rIns="0" bIns="0" rtlCol="0">
                <a:spAutoFit/>
              </a:bodyPr>
              <a:lstStyle/>
              <a:p>
                <a:pPr algn="ctr"/>
                <a:r>
                  <a:rPr lang="en-US" sz="3000" b="1">
                    <a:solidFill>
                      <a:schemeClr val="tx2"/>
                    </a:solidFill>
                  </a:rPr>
                  <a:t>41%</a:t>
                </a:r>
              </a:p>
            </p:txBody>
          </p:sp>
          <p:sp>
            <p:nvSpPr>
              <p:cNvPr id="15" name="TextBox 14">
                <a:extLst>
                  <a:ext uri="{FF2B5EF4-FFF2-40B4-BE49-F238E27FC236}">
                    <a16:creationId xmlns:a16="http://schemas.microsoft.com/office/drawing/2014/main" id="{B98B7595-CD4D-6964-48FA-F0B4C64B486C}"/>
                  </a:ext>
                </a:extLst>
              </p:cNvPr>
              <p:cNvSpPr txBox="1"/>
              <p:nvPr/>
            </p:nvSpPr>
            <p:spPr>
              <a:xfrm>
                <a:off x="8867586" y="2019653"/>
                <a:ext cx="706925" cy="215444"/>
              </a:xfrm>
              <a:prstGeom prst="rect">
                <a:avLst/>
              </a:prstGeom>
              <a:noFill/>
            </p:spPr>
            <p:txBody>
              <a:bodyPr wrap="none" lIns="0" tIns="0" rIns="0" bIns="0" rtlCol="0">
                <a:spAutoFit/>
              </a:bodyPr>
              <a:lstStyle/>
              <a:p>
                <a:pPr algn="ctr"/>
                <a:r>
                  <a:rPr lang="en-US" sz="1400">
                    <a:solidFill>
                      <a:schemeClr val="accent6"/>
                    </a:solidFill>
                  </a:rPr>
                  <a:t>Regional</a:t>
                </a:r>
              </a:p>
            </p:txBody>
          </p:sp>
        </p:grpSp>
        <p:sp>
          <p:nvSpPr>
            <p:cNvPr id="22" name="TextBox 21">
              <a:extLst>
                <a:ext uri="{FF2B5EF4-FFF2-40B4-BE49-F238E27FC236}">
                  <a16:creationId xmlns:a16="http://schemas.microsoft.com/office/drawing/2014/main" id="{2E43A9F2-10B8-F262-252F-6EDFC320D195}"/>
                </a:ext>
              </a:extLst>
            </p:cNvPr>
            <p:cNvSpPr txBox="1"/>
            <p:nvPr/>
          </p:nvSpPr>
          <p:spPr>
            <a:xfrm>
              <a:off x="10211726" y="1557024"/>
              <a:ext cx="1605182" cy="553998"/>
            </a:xfrm>
            <a:prstGeom prst="rect">
              <a:avLst/>
            </a:prstGeom>
            <a:noFill/>
          </p:spPr>
          <p:txBody>
            <a:bodyPr wrap="square" rtlCol="0">
              <a:spAutoFit/>
            </a:bodyPr>
            <a:lstStyle/>
            <a:p>
              <a:r>
                <a:rPr lang="en-US" sz="1000" i="1">
                  <a:solidFill>
                    <a:schemeClr val="accent6"/>
                  </a:solidFill>
                </a:rPr>
                <a:t>(Idaho, Montana, Wyoming, Utah, Nevada, Oregon, Washington)</a:t>
              </a:r>
            </a:p>
          </p:txBody>
        </p:sp>
        <p:cxnSp>
          <p:nvCxnSpPr>
            <p:cNvPr id="41" name="Straight Connector 40">
              <a:extLst>
                <a:ext uri="{FF2B5EF4-FFF2-40B4-BE49-F238E27FC236}">
                  <a16:creationId xmlns:a16="http://schemas.microsoft.com/office/drawing/2014/main" id="{21D5CB1D-85B2-4886-3065-7750A88132AE}"/>
                </a:ext>
              </a:extLst>
            </p:cNvPr>
            <p:cNvCxnSpPr>
              <a:cxnSpLocks/>
            </p:cNvCxnSpPr>
            <p:nvPr/>
          </p:nvCxnSpPr>
          <p:spPr>
            <a:xfrm>
              <a:off x="10181269" y="1563831"/>
              <a:ext cx="0" cy="554568"/>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763647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E53F3-1217-C823-7AB5-CF67816C1147}"/>
              </a:ext>
            </a:extLst>
          </p:cNvPr>
          <p:cNvSpPr>
            <a:spLocks noGrp="1"/>
          </p:cNvSpPr>
          <p:nvPr>
            <p:ph type="title"/>
          </p:nvPr>
        </p:nvSpPr>
        <p:spPr>
          <a:xfrm>
            <a:off x="1023392" y="201476"/>
            <a:ext cx="10415648" cy="1008797"/>
          </a:xfrm>
        </p:spPr>
        <p:txBody>
          <a:bodyPr/>
          <a:lstStyle/>
          <a:p>
            <a:r>
              <a:rPr lang="en-US" dirty="0"/>
              <a:t>Deals, Partnerships and </a:t>
            </a:r>
            <a:br>
              <a:rPr lang="en-US" dirty="0"/>
            </a:br>
            <a:r>
              <a:rPr lang="en-US" dirty="0"/>
              <a:t>Industry Action</a:t>
            </a:r>
          </a:p>
        </p:txBody>
      </p:sp>
      <p:sp>
        <p:nvSpPr>
          <p:cNvPr id="3" name="Content Placeholder 2">
            <a:extLst>
              <a:ext uri="{FF2B5EF4-FFF2-40B4-BE49-F238E27FC236}">
                <a16:creationId xmlns:a16="http://schemas.microsoft.com/office/drawing/2014/main" id="{008FF168-C240-AADB-81D9-B0E61843B1BA}"/>
              </a:ext>
            </a:extLst>
          </p:cNvPr>
          <p:cNvSpPr>
            <a:spLocks noGrp="1"/>
          </p:cNvSpPr>
          <p:nvPr>
            <p:ph idx="1"/>
          </p:nvPr>
        </p:nvSpPr>
        <p:spPr>
          <a:xfrm>
            <a:off x="938151" y="1063000"/>
            <a:ext cx="5478148" cy="4351338"/>
          </a:xfrm>
        </p:spPr>
        <p:txBody>
          <a:bodyPr/>
          <a:lstStyle/>
          <a:p>
            <a:r>
              <a:rPr lang="en-US" sz="2000" dirty="0"/>
              <a:t>Palisades Restart: Advanced by $1.5B from the DOE Loan Program Office</a:t>
            </a:r>
          </a:p>
          <a:p>
            <a:r>
              <a:rPr lang="en-US" sz="2000" dirty="0"/>
              <a:t>Vogtle Units 3 &amp; 4 are Producing Clean, Reliable, Economic Power </a:t>
            </a:r>
          </a:p>
          <a:p>
            <a:r>
              <a:rPr lang="en-US" sz="2000" dirty="0"/>
              <a:t>Microsoft: Power Purchase Agreement enables the Launch of Crane Clean Energy Center</a:t>
            </a:r>
          </a:p>
          <a:p>
            <a:r>
              <a:rPr lang="en-US" sz="2000" dirty="0"/>
              <a:t>Oracle Plans to Use 3 SMRs to Power a Gigawatt-Scale Data Center</a:t>
            </a:r>
          </a:p>
          <a:p>
            <a:r>
              <a:rPr lang="en-US" sz="2000" dirty="0"/>
              <a:t>Partnership between Google and Kairos Will Enable up to 500 MW of SMRs</a:t>
            </a:r>
          </a:p>
          <a:p>
            <a:r>
              <a:rPr lang="en-US" sz="2000" dirty="0"/>
              <a:t>X-Energy Secures $500M in Financing from Amazon Climate Pledge Fund and Other Key Investors</a:t>
            </a:r>
          </a:p>
          <a:p>
            <a:r>
              <a:rPr lang="en-US" sz="2000" dirty="0"/>
              <a:t>Poland Announces $16B Investment it its First Nuclear Plant</a:t>
            </a:r>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p:txBody>
      </p:sp>
      <p:pic>
        <p:nvPicPr>
          <p:cNvPr id="4" name="Picture 2">
            <a:extLst>
              <a:ext uri="{FF2B5EF4-FFF2-40B4-BE49-F238E27FC236}">
                <a16:creationId xmlns:a16="http://schemas.microsoft.com/office/drawing/2014/main" id="{5E0F75DE-3FAB-084D-6119-750BC51FD976}"/>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231216" y="93442"/>
            <a:ext cx="3809536" cy="193911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ommercial operation marks completion of Vogtle expansion">
            <a:extLst>
              <a:ext uri="{FF2B5EF4-FFF2-40B4-BE49-F238E27FC236}">
                <a16:creationId xmlns:a16="http://schemas.microsoft.com/office/drawing/2014/main" id="{8DC658FE-F98F-317D-B54F-3BC5D0974BFC}"/>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106"/>
          <a:stretch/>
        </p:blipFill>
        <p:spPr bwMode="auto">
          <a:xfrm>
            <a:off x="8264059" y="1063000"/>
            <a:ext cx="3789545" cy="193911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Three Mile Island Nuclear Generating Station - Wikipedia">
            <a:extLst>
              <a:ext uri="{FF2B5EF4-FFF2-40B4-BE49-F238E27FC236}">
                <a16:creationId xmlns:a16="http://schemas.microsoft.com/office/drawing/2014/main" id="{074C7B5E-6F54-1DC3-F18C-D77A1BC065E2}"/>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268639" y="2228948"/>
            <a:ext cx="3797321" cy="193911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Oracle to design data center that would be powered by 3 small nuclear  reactors : r/technology">
            <a:extLst>
              <a:ext uri="{FF2B5EF4-FFF2-40B4-BE49-F238E27FC236}">
                <a16:creationId xmlns:a16="http://schemas.microsoft.com/office/drawing/2014/main" id="{C51F0030-5B30-9D80-652D-0408DE962462}"/>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8539260" y="3554142"/>
            <a:ext cx="3417683" cy="174444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oland Nuclear Plant Construction">
            <a:extLst>
              <a:ext uri="{FF2B5EF4-FFF2-40B4-BE49-F238E27FC236}">
                <a16:creationId xmlns:a16="http://schemas.microsoft.com/office/drawing/2014/main" id="{D342DAD3-BED1-FF98-A901-ADE8663363FB}"/>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6268639" y="4653963"/>
            <a:ext cx="2968683" cy="1520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44146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ity skyline with a body of water&#10;&#10;Description automatically generated">
            <a:extLst>
              <a:ext uri="{FF2B5EF4-FFF2-40B4-BE49-F238E27FC236}">
                <a16:creationId xmlns:a16="http://schemas.microsoft.com/office/drawing/2014/main" id="{831ECA74-C58A-7255-FE81-77571B1CBB8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114700" y="0"/>
            <a:ext cx="6077300" cy="6240048"/>
          </a:xfrm>
          <a:prstGeom prst="rect">
            <a:avLst/>
          </a:prstGeom>
        </p:spPr>
      </p:pic>
      <p:sp>
        <p:nvSpPr>
          <p:cNvPr id="4" name="Slide Number Placeholder 3">
            <a:extLst>
              <a:ext uri="{FF2B5EF4-FFF2-40B4-BE49-F238E27FC236}">
                <a16:creationId xmlns:a16="http://schemas.microsoft.com/office/drawing/2014/main" id="{F63DE164-BAE0-0F62-16E2-AB854444F2B0}"/>
              </a:ext>
            </a:extLst>
          </p:cNvPr>
          <p:cNvSpPr>
            <a:spLocks noGrp="1"/>
          </p:cNvSpPr>
          <p:nvPr>
            <p:ph type="sldNum" sz="quarter" idx="12"/>
          </p:nvPr>
        </p:nvSpPr>
        <p:spPr/>
        <p:txBody>
          <a:bodyPr/>
          <a:lstStyle/>
          <a:p>
            <a:fld id="{82B577FA-F7D9-2C48-919F-F962E3BF952F}" type="slidenum">
              <a:rPr lang="en-US" smtClean="0"/>
              <a:t>32</a:t>
            </a:fld>
            <a:endParaRPr lang="en-US"/>
          </a:p>
        </p:txBody>
      </p:sp>
      <p:grpSp>
        <p:nvGrpSpPr>
          <p:cNvPr id="8" name="Group 7">
            <a:extLst>
              <a:ext uri="{FF2B5EF4-FFF2-40B4-BE49-F238E27FC236}">
                <a16:creationId xmlns:a16="http://schemas.microsoft.com/office/drawing/2014/main" id="{70FF0151-6B2E-1849-3F08-07844A26400D}"/>
              </a:ext>
            </a:extLst>
          </p:cNvPr>
          <p:cNvGrpSpPr/>
          <p:nvPr/>
        </p:nvGrpSpPr>
        <p:grpSpPr>
          <a:xfrm>
            <a:off x="6900399" y="1035034"/>
            <a:ext cx="4727944" cy="4164502"/>
            <a:chOff x="2967280" y="347657"/>
            <a:chExt cx="4727944" cy="4164502"/>
          </a:xfrm>
        </p:grpSpPr>
        <p:sp>
          <p:nvSpPr>
            <p:cNvPr id="9" name="Hexagon 8">
              <a:extLst>
                <a:ext uri="{FF2B5EF4-FFF2-40B4-BE49-F238E27FC236}">
                  <a16:creationId xmlns:a16="http://schemas.microsoft.com/office/drawing/2014/main" id="{978DC08E-E1CF-907D-4C7D-288013770F9B}"/>
                </a:ext>
              </a:extLst>
            </p:cNvPr>
            <p:cNvSpPr/>
            <p:nvPr/>
          </p:nvSpPr>
          <p:spPr>
            <a:xfrm rot="5400000">
              <a:off x="3153640" y="621734"/>
              <a:ext cx="3974124" cy="3425969"/>
            </a:xfrm>
            <a:prstGeom prst="hexagon">
              <a:avLst/>
            </a:prstGeom>
            <a:solidFill>
              <a:schemeClr val="bg1">
                <a:lumMod val="95000"/>
                <a:alpha val="75000"/>
              </a:schemeClr>
            </a:solidFill>
            <a:ln w="222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C2640BD7-2638-F714-07BC-5A167F77F0CA}"/>
                </a:ext>
              </a:extLst>
            </p:cNvPr>
            <p:cNvSpPr txBox="1"/>
            <p:nvPr/>
          </p:nvSpPr>
          <p:spPr>
            <a:xfrm>
              <a:off x="3488936" y="1184293"/>
              <a:ext cx="3330245" cy="2585323"/>
            </a:xfrm>
            <a:prstGeom prst="rect">
              <a:avLst/>
            </a:prstGeom>
            <a:noFill/>
          </p:spPr>
          <p:txBody>
            <a:bodyPr wrap="square" rtlCol="0">
              <a:spAutoFit/>
            </a:bodyPr>
            <a:lstStyle/>
            <a:p>
              <a:pPr algn="ctr"/>
              <a:r>
                <a:rPr lang="en-US" sz="2600" dirty="0">
                  <a:solidFill>
                    <a:schemeClr val="tx2"/>
                  </a:solidFill>
                </a:rPr>
                <a:t>14 Major </a:t>
              </a:r>
              <a:br>
                <a:rPr lang="en-US" sz="2600" dirty="0">
                  <a:solidFill>
                    <a:schemeClr val="tx2"/>
                  </a:solidFill>
                </a:rPr>
              </a:br>
              <a:r>
                <a:rPr lang="en-US" sz="2600" dirty="0">
                  <a:solidFill>
                    <a:schemeClr val="tx2"/>
                  </a:solidFill>
                </a:rPr>
                <a:t>Global Banks and Financial Institutions</a:t>
              </a:r>
              <a:br>
                <a:rPr lang="en-US" sz="2600" dirty="0">
                  <a:solidFill>
                    <a:schemeClr val="tx2"/>
                  </a:solidFill>
                </a:rPr>
              </a:br>
              <a:r>
                <a:rPr lang="en-US" sz="2800" b="1" dirty="0">
                  <a:solidFill>
                    <a:schemeClr val="tx2"/>
                  </a:solidFill>
                </a:rPr>
                <a:t>Pledge Support</a:t>
              </a:r>
              <a:br>
                <a:rPr lang="en-US" sz="2800" b="1" dirty="0">
                  <a:solidFill>
                    <a:schemeClr val="tx2"/>
                  </a:solidFill>
                </a:rPr>
              </a:br>
              <a:r>
                <a:rPr lang="en-US" sz="2800" b="1" dirty="0">
                  <a:solidFill>
                    <a:schemeClr val="tx2"/>
                  </a:solidFill>
                </a:rPr>
                <a:t>for Nuclear</a:t>
              </a:r>
              <a:br>
                <a:rPr lang="en-US" sz="2800" b="1" dirty="0">
                  <a:solidFill>
                    <a:schemeClr val="tx2"/>
                  </a:solidFill>
                </a:rPr>
              </a:br>
              <a:r>
                <a:rPr lang="en-US" sz="2800" b="1" dirty="0">
                  <a:solidFill>
                    <a:schemeClr val="tx2"/>
                  </a:solidFill>
                </a:rPr>
                <a:t>Power</a:t>
              </a:r>
            </a:p>
          </p:txBody>
        </p:sp>
        <p:sp>
          <p:nvSpPr>
            <p:cNvPr id="11" name="Hexagon 10">
              <a:extLst>
                <a:ext uri="{FF2B5EF4-FFF2-40B4-BE49-F238E27FC236}">
                  <a16:creationId xmlns:a16="http://schemas.microsoft.com/office/drawing/2014/main" id="{81C9E105-1009-AD59-0631-9EBD7B426420}"/>
                </a:ext>
              </a:extLst>
            </p:cNvPr>
            <p:cNvSpPr/>
            <p:nvPr/>
          </p:nvSpPr>
          <p:spPr>
            <a:xfrm rot="5400000">
              <a:off x="6349840" y="3058271"/>
              <a:ext cx="1351668" cy="1165231"/>
            </a:xfrm>
            <a:prstGeom prst="hexagon">
              <a:avLst/>
            </a:prstGeom>
            <a:no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exagon 11">
              <a:extLst>
                <a:ext uri="{FF2B5EF4-FFF2-40B4-BE49-F238E27FC236}">
                  <a16:creationId xmlns:a16="http://schemas.microsoft.com/office/drawing/2014/main" id="{5533464A-3FC5-5E99-1866-FB5643DF72FB}"/>
                </a:ext>
              </a:extLst>
            </p:cNvPr>
            <p:cNvSpPr/>
            <p:nvPr/>
          </p:nvSpPr>
          <p:spPr>
            <a:xfrm rot="5400000">
              <a:off x="6130659" y="3930452"/>
              <a:ext cx="624797" cy="538618"/>
            </a:xfrm>
            <a:prstGeom prst="hexagon">
              <a:avLst/>
            </a:prstGeom>
            <a:solidFill>
              <a:schemeClr val="bg2">
                <a:alpha val="79270"/>
              </a:scheme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9234795-A0C2-461E-FDEB-B6396DFF75CA}"/>
                </a:ext>
              </a:extLst>
            </p:cNvPr>
            <p:cNvSpPr/>
            <p:nvPr/>
          </p:nvSpPr>
          <p:spPr>
            <a:xfrm>
              <a:off x="7497711" y="3443373"/>
              <a:ext cx="197513" cy="19751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Hexagon 13">
              <a:extLst>
                <a:ext uri="{FF2B5EF4-FFF2-40B4-BE49-F238E27FC236}">
                  <a16:creationId xmlns:a16="http://schemas.microsoft.com/office/drawing/2014/main" id="{F072C6BF-CC5F-CF74-F0B7-095C94EE3003}"/>
                </a:ext>
              </a:extLst>
            </p:cNvPr>
            <p:cNvSpPr/>
            <p:nvPr/>
          </p:nvSpPr>
          <p:spPr>
            <a:xfrm rot="5400000">
              <a:off x="2985517" y="656750"/>
              <a:ext cx="917377" cy="790842"/>
            </a:xfrm>
            <a:prstGeom prst="hexagon">
              <a:avLst/>
            </a:prstGeom>
            <a:no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9F3A8AE-566E-1080-2B46-01DBF7DFAF09}"/>
                </a:ext>
              </a:extLst>
            </p:cNvPr>
            <p:cNvSpPr/>
            <p:nvPr/>
          </p:nvSpPr>
          <p:spPr>
            <a:xfrm>
              <a:off x="2967280" y="923434"/>
              <a:ext cx="197513" cy="19751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71">
            <a:extLst>
              <a:ext uri="{FF2B5EF4-FFF2-40B4-BE49-F238E27FC236}">
                <a16:creationId xmlns:a16="http://schemas.microsoft.com/office/drawing/2014/main" id="{52E0BD04-19F1-E5CF-BDFA-0D8527B5A3CC}"/>
              </a:ext>
            </a:extLst>
          </p:cNvPr>
          <p:cNvGrpSpPr/>
          <p:nvPr/>
        </p:nvGrpSpPr>
        <p:grpSpPr>
          <a:xfrm>
            <a:off x="396824" y="708671"/>
            <a:ext cx="5256222" cy="5531377"/>
            <a:chOff x="305962" y="644377"/>
            <a:chExt cx="5617296" cy="5911352"/>
          </a:xfrm>
        </p:grpSpPr>
        <p:pic>
          <p:nvPicPr>
            <p:cNvPr id="19" name="Graphic 18">
              <a:extLst>
                <a:ext uri="{FF2B5EF4-FFF2-40B4-BE49-F238E27FC236}">
                  <a16:creationId xmlns:a16="http://schemas.microsoft.com/office/drawing/2014/main" id="{53C635BD-3F67-B877-1BF3-89E1A34038B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9936" y="644377"/>
              <a:ext cx="1517479" cy="454317"/>
            </a:xfrm>
            <a:prstGeom prst="rect">
              <a:avLst/>
            </a:prstGeom>
          </p:spPr>
        </p:pic>
        <p:pic>
          <p:nvPicPr>
            <p:cNvPr id="28" name="Graphic 27">
              <a:extLst>
                <a:ext uri="{FF2B5EF4-FFF2-40B4-BE49-F238E27FC236}">
                  <a16:creationId xmlns:a16="http://schemas.microsoft.com/office/drawing/2014/main" id="{B872458F-3613-0F7F-A2B4-700FA62EC28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866008" y="3879857"/>
              <a:ext cx="899607" cy="583745"/>
            </a:xfrm>
            <a:prstGeom prst="rect">
              <a:avLst/>
            </a:prstGeom>
          </p:spPr>
        </p:pic>
        <p:pic>
          <p:nvPicPr>
            <p:cNvPr id="30" name="Picture 29">
              <a:extLst>
                <a:ext uri="{FF2B5EF4-FFF2-40B4-BE49-F238E27FC236}">
                  <a16:creationId xmlns:a16="http://schemas.microsoft.com/office/drawing/2014/main" id="{5D273F51-84EE-968A-6724-58463FBCC09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39088" y="2553242"/>
              <a:ext cx="1607882" cy="491930"/>
            </a:xfrm>
            <a:prstGeom prst="rect">
              <a:avLst/>
            </a:prstGeom>
          </p:spPr>
        </p:pic>
        <p:pic>
          <p:nvPicPr>
            <p:cNvPr id="32" name="Picture 31" descr="Blue text on a black background&#10;&#10;Description automatically generated">
              <a:extLst>
                <a:ext uri="{FF2B5EF4-FFF2-40B4-BE49-F238E27FC236}">
                  <a16:creationId xmlns:a16="http://schemas.microsoft.com/office/drawing/2014/main" id="{464D4471-C9A8-13DB-9CAC-A1EEE14470B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60701" y="1367074"/>
              <a:ext cx="1562868" cy="1041912"/>
            </a:xfrm>
            <a:prstGeom prst="rect">
              <a:avLst/>
            </a:prstGeom>
          </p:spPr>
        </p:pic>
        <p:pic>
          <p:nvPicPr>
            <p:cNvPr id="34" name="Graphic 33">
              <a:extLst>
                <a:ext uri="{FF2B5EF4-FFF2-40B4-BE49-F238E27FC236}">
                  <a16:creationId xmlns:a16="http://schemas.microsoft.com/office/drawing/2014/main" id="{F567EE9A-EB0C-C64B-B53C-FB8C6BB8780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791170" y="702931"/>
              <a:ext cx="3132088" cy="313209"/>
            </a:xfrm>
            <a:prstGeom prst="rect">
              <a:avLst/>
            </a:prstGeom>
          </p:spPr>
        </p:pic>
        <p:pic>
          <p:nvPicPr>
            <p:cNvPr id="36" name="Picture 35" descr="A black background with a black square&#10;&#10;Description automatically generated with medium confidence">
              <a:extLst>
                <a:ext uri="{FF2B5EF4-FFF2-40B4-BE49-F238E27FC236}">
                  <a16:creationId xmlns:a16="http://schemas.microsoft.com/office/drawing/2014/main" id="{9171857A-2E77-33C8-20E5-A48347D023D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80135" y="3281450"/>
              <a:ext cx="2279476" cy="568758"/>
            </a:xfrm>
            <a:prstGeom prst="rect">
              <a:avLst/>
            </a:prstGeom>
          </p:spPr>
        </p:pic>
        <p:pic>
          <p:nvPicPr>
            <p:cNvPr id="40" name="Picture 39" descr="A purple and white letter e&#10;&#10;Description automatically generated">
              <a:extLst>
                <a:ext uri="{FF2B5EF4-FFF2-40B4-BE49-F238E27FC236}">
                  <a16:creationId xmlns:a16="http://schemas.microsoft.com/office/drawing/2014/main" id="{5D6C22FB-5E64-F942-DFCC-5DDFD1A297A6}"/>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flipV="1">
              <a:off x="2789367" y="2383731"/>
              <a:ext cx="2940911" cy="217627"/>
            </a:xfrm>
            <a:prstGeom prst="rect">
              <a:avLst/>
            </a:prstGeom>
          </p:spPr>
        </p:pic>
        <p:pic>
          <p:nvPicPr>
            <p:cNvPr id="42" name="Picture 41" descr="A blue and grey logo&#10;&#10;Description automatically generated">
              <a:extLst>
                <a:ext uri="{FF2B5EF4-FFF2-40B4-BE49-F238E27FC236}">
                  <a16:creationId xmlns:a16="http://schemas.microsoft.com/office/drawing/2014/main" id="{C468854D-47F9-CB12-73DA-D2007E156642}"/>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315045" y="4749907"/>
              <a:ext cx="1973412" cy="516123"/>
            </a:xfrm>
            <a:prstGeom prst="rect">
              <a:avLst/>
            </a:prstGeom>
          </p:spPr>
        </p:pic>
        <p:pic>
          <p:nvPicPr>
            <p:cNvPr id="48" name="Picture 47" descr="A green bird on a black background&#10;&#10;Description automatically generated">
              <a:extLst>
                <a:ext uri="{FF2B5EF4-FFF2-40B4-BE49-F238E27FC236}">
                  <a16:creationId xmlns:a16="http://schemas.microsoft.com/office/drawing/2014/main" id="{548498EE-4B24-EBCA-4F00-91D17AE156E3}"/>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002994" y="2695494"/>
              <a:ext cx="2427890" cy="1365688"/>
            </a:xfrm>
            <a:prstGeom prst="rect">
              <a:avLst/>
            </a:prstGeom>
          </p:spPr>
        </p:pic>
        <p:pic>
          <p:nvPicPr>
            <p:cNvPr id="50" name="Picture 49" descr="A blue and white logo&#10;&#10;Description automatically generated">
              <a:extLst>
                <a:ext uri="{FF2B5EF4-FFF2-40B4-BE49-F238E27FC236}">
                  <a16:creationId xmlns:a16="http://schemas.microsoft.com/office/drawing/2014/main" id="{E4B1AA09-3EB7-7990-BD49-A60A695D9875}"/>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305962" y="4929662"/>
              <a:ext cx="2439100" cy="1626067"/>
            </a:xfrm>
            <a:prstGeom prst="rect">
              <a:avLst/>
            </a:prstGeom>
          </p:spPr>
        </p:pic>
        <p:pic>
          <p:nvPicPr>
            <p:cNvPr id="52" name="Picture 51" descr="A close-up of a logo&#10;&#10;Description automatically generated">
              <a:extLst>
                <a:ext uri="{FF2B5EF4-FFF2-40B4-BE49-F238E27FC236}">
                  <a16:creationId xmlns:a16="http://schemas.microsoft.com/office/drawing/2014/main" id="{391DE84E-0C86-3F68-DB57-521ECC333B90}"/>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2789367" y="1510597"/>
              <a:ext cx="2949684" cy="344130"/>
            </a:xfrm>
            <a:prstGeom prst="rect">
              <a:avLst/>
            </a:prstGeom>
          </p:spPr>
        </p:pic>
        <p:pic>
          <p:nvPicPr>
            <p:cNvPr id="66" name="Picture 65" descr="A blue and black logo&#10;&#10;Description automatically generated">
              <a:extLst>
                <a:ext uri="{FF2B5EF4-FFF2-40B4-BE49-F238E27FC236}">
                  <a16:creationId xmlns:a16="http://schemas.microsoft.com/office/drawing/2014/main" id="{F6897B8C-A4A2-60E3-E83F-EB99606D7FBE}"/>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630381" y="4108950"/>
              <a:ext cx="1916468" cy="287470"/>
            </a:xfrm>
            <a:prstGeom prst="rect">
              <a:avLst/>
            </a:prstGeom>
          </p:spPr>
        </p:pic>
        <p:pic>
          <p:nvPicPr>
            <p:cNvPr id="69" name="Picture 68" descr="A blue text on a black background&#10;&#10;Description automatically generated">
              <a:extLst>
                <a:ext uri="{FF2B5EF4-FFF2-40B4-BE49-F238E27FC236}">
                  <a16:creationId xmlns:a16="http://schemas.microsoft.com/office/drawing/2014/main" id="{86DEDD92-E2AD-2D7D-4D5B-FEABB765AC53}"/>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2880265" y="5476809"/>
              <a:ext cx="2673344" cy="440124"/>
            </a:xfrm>
            <a:prstGeom prst="rect">
              <a:avLst/>
            </a:prstGeom>
          </p:spPr>
        </p:pic>
        <p:pic>
          <p:nvPicPr>
            <p:cNvPr id="71" name="Picture 70" descr="A black and white text&#10;&#10;Description automatically generated">
              <a:extLst>
                <a:ext uri="{FF2B5EF4-FFF2-40B4-BE49-F238E27FC236}">
                  <a16:creationId xmlns:a16="http://schemas.microsoft.com/office/drawing/2014/main" id="{8875A723-B916-A482-D4F5-2105D9A7E2F5}"/>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601909" y="4783058"/>
              <a:ext cx="1973411" cy="390735"/>
            </a:xfrm>
            <a:prstGeom prst="rect">
              <a:avLst/>
            </a:prstGeom>
          </p:spPr>
        </p:pic>
      </p:grpSp>
    </p:spTree>
    <p:extLst>
      <p:ext uri="{BB962C8B-B14F-4D97-AF65-F5344CB8AC3E}">
        <p14:creationId xmlns:p14="http://schemas.microsoft.com/office/powerpoint/2010/main" val="25087057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1C3C9C-050A-6C44-288C-FE188EBD4944}"/>
              </a:ext>
            </a:extLst>
          </p:cNvPr>
          <p:cNvSpPr>
            <a:spLocks noGrp="1"/>
          </p:cNvSpPr>
          <p:nvPr>
            <p:ph type="title"/>
          </p:nvPr>
        </p:nvSpPr>
        <p:spPr/>
        <p:txBody>
          <a:bodyPr/>
          <a:lstStyle/>
          <a:p>
            <a:pPr algn="ctr"/>
            <a:r>
              <a:rPr lang="en-US" sz="4400" dirty="0"/>
              <a:t>Conclusion</a:t>
            </a:r>
          </a:p>
        </p:txBody>
      </p:sp>
      <p:sp>
        <p:nvSpPr>
          <p:cNvPr id="4" name="Content Placeholder 3">
            <a:extLst>
              <a:ext uri="{FF2B5EF4-FFF2-40B4-BE49-F238E27FC236}">
                <a16:creationId xmlns:a16="http://schemas.microsoft.com/office/drawing/2014/main" id="{8EF98A69-7193-10A2-2209-3C98EF84EC7D}"/>
              </a:ext>
            </a:extLst>
          </p:cNvPr>
          <p:cNvSpPr>
            <a:spLocks noGrp="1"/>
          </p:cNvSpPr>
          <p:nvPr>
            <p:ph idx="1"/>
          </p:nvPr>
        </p:nvSpPr>
        <p:spPr>
          <a:xfrm>
            <a:off x="2394115" y="3429000"/>
            <a:ext cx="6719949" cy="1008797"/>
          </a:xfrm>
        </p:spPr>
        <p:txBody>
          <a:bodyPr/>
          <a:lstStyle/>
          <a:p>
            <a:pPr marL="0" indent="0" algn="r">
              <a:buNone/>
            </a:pPr>
            <a:r>
              <a:rPr lang="en-US" i="1" dirty="0">
                <a:solidFill>
                  <a:srgbClr val="00B050"/>
                </a:solidFill>
              </a:rPr>
              <a:t>The market is a voting machine in the short run, </a:t>
            </a:r>
          </a:p>
          <a:p>
            <a:pPr marL="0" indent="0" algn="r">
              <a:buNone/>
            </a:pPr>
            <a:r>
              <a:rPr lang="en-US" i="1" dirty="0">
                <a:solidFill>
                  <a:srgbClr val="00B050"/>
                </a:solidFill>
              </a:rPr>
              <a:t>but a weighing machine in the long run. </a:t>
            </a:r>
          </a:p>
          <a:p>
            <a:pPr marL="0" indent="0" algn="r">
              <a:buNone/>
            </a:pPr>
            <a:r>
              <a:rPr lang="en-US" dirty="0">
                <a:solidFill>
                  <a:srgbClr val="00B050"/>
                </a:solidFill>
              </a:rPr>
              <a:t>				~Benjamin Grahm </a:t>
            </a:r>
          </a:p>
        </p:txBody>
      </p:sp>
      <p:sp>
        <p:nvSpPr>
          <p:cNvPr id="6" name="Content Placeholder 3">
            <a:extLst>
              <a:ext uri="{FF2B5EF4-FFF2-40B4-BE49-F238E27FC236}">
                <a16:creationId xmlns:a16="http://schemas.microsoft.com/office/drawing/2014/main" id="{4C570958-41E7-630D-5A48-B483A15ECE74}"/>
              </a:ext>
            </a:extLst>
          </p:cNvPr>
          <p:cNvSpPr txBox="1">
            <a:spLocks/>
          </p:cNvSpPr>
          <p:nvPr/>
        </p:nvSpPr>
        <p:spPr>
          <a:xfrm>
            <a:off x="3654878" y="1648898"/>
            <a:ext cx="5339443" cy="1404795"/>
          </a:xfrm>
          <a:prstGeom prst="rect">
            <a:avLst/>
          </a:prstGeom>
        </p:spPr>
        <p:txBody>
          <a:bodyPr vert="horz" lIns="0" tIns="0" rIns="91440" bIns="45720" rtlCol="0">
            <a:noAutofit/>
          </a:bodyPr>
          <a:lst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i="1" dirty="0">
                <a:solidFill>
                  <a:srgbClr val="00B050"/>
                </a:solidFill>
              </a:rPr>
              <a:t>Exceptional circumstances can accelerate </a:t>
            </a:r>
          </a:p>
          <a:p>
            <a:pPr marL="0" indent="0" algn="r">
              <a:buNone/>
            </a:pPr>
            <a:r>
              <a:rPr lang="en-US" i="1" dirty="0">
                <a:solidFill>
                  <a:srgbClr val="00B050"/>
                </a:solidFill>
              </a:rPr>
              <a:t>the gradual process of energy transition.</a:t>
            </a:r>
            <a:r>
              <a:rPr lang="en-US" dirty="0">
                <a:solidFill>
                  <a:srgbClr val="00B050"/>
                </a:solidFill>
              </a:rPr>
              <a:t> </a:t>
            </a:r>
          </a:p>
          <a:p>
            <a:pPr marL="0" indent="0" algn="r">
              <a:buNone/>
            </a:pPr>
            <a:r>
              <a:rPr lang="en-US" dirty="0">
                <a:solidFill>
                  <a:srgbClr val="00B050"/>
                </a:solidFill>
              </a:rPr>
              <a:t>			~Vaclav Smil</a:t>
            </a:r>
          </a:p>
        </p:txBody>
      </p:sp>
      <p:sp>
        <p:nvSpPr>
          <p:cNvPr id="7" name="Content Placeholder 3">
            <a:extLst>
              <a:ext uri="{FF2B5EF4-FFF2-40B4-BE49-F238E27FC236}">
                <a16:creationId xmlns:a16="http://schemas.microsoft.com/office/drawing/2014/main" id="{7B42B6EE-7EBF-0C2E-807F-8AD660779F5A}"/>
              </a:ext>
            </a:extLst>
          </p:cNvPr>
          <p:cNvSpPr txBox="1">
            <a:spLocks/>
          </p:cNvSpPr>
          <p:nvPr/>
        </p:nvSpPr>
        <p:spPr>
          <a:xfrm>
            <a:off x="2486643" y="5037779"/>
            <a:ext cx="6627421" cy="715027"/>
          </a:xfrm>
          <a:prstGeom prst="rect">
            <a:avLst/>
          </a:prstGeom>
        </p:spPr>
        <p:txBody>
          <a:bodyPr vert="horz" lIns="0" tIns="0" rIns="91440" bIns="45720" rtlCol="0">
            <a:noAutofit/>
          </a:bodyPr>
          <a:lst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i="1" dirty="0">
                <a:solidFill>
                  <a:srgbClr val="00B050"/>
                </a:solidFill>
              </a:rPr>
              <a:t>The best way to predict the future is to create it. </a:t>
            </a:r>
          </a:p>
          <a:p>
            <a:pPr marL="0" indent="0" algn="r">
              <a:buNone/>
            </a:pPr>
            <a:r>
              <a:rPr lang="en-US" dirty="0">
                <a:solidFill>
                  <a:srgbClr val="00B050"/>
                </a:solidFill>
              </a:rPr>
              <a:t>				    ~Peter Drucker</a:t>
            </a:r>
          </a:p>
        </p:txBody>
      </p:sp>
    </p:spTree>
    <p:extLst>
      <p:ext uri="{BB962C8B-B14F-4D97-AF65-F5344CB8AC3E}">
        <p14:creationId xmlns:p14="http://schemas.microsoft.com/office/powerpoint/2010/main" val="3446191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BD5AA-863B-F702-2771-37C74315CC2E}"/>
              </a:ext>
            </a:extLst>
          </p:cNvPr>
          <p:cNvSpPr>
            <a:spLocks noGrp="1"/>
          </p:cNvSpPr>
          <p:nvPr>
            <p:ph type="title"/>
          </p:nvPr>
        </p:nvSpPr>
        <p:spPr>
          <a:xfrm>
            <a:off x="938152" y="2213609"/>
            <a:ext cx="10415648" cy="473029"/>
          </a:xfrm>
        </p:spPr>
        <p:txBody>
          <a:bodyPr/>
          <a:lstStyle/>
          <a:p>
            <a:pPr algn="ctr"/>
            <a:r>
              <a:rPr lang="en-US" sz="3600" dirty="0"/>
              <a:t>Contact Information</a:t>
            </a:r>
          </a:p>
        </p:txBody>
      </p:sp>
      <p:sp>
        <p:nvSpPr>
          <p:cNvPr id="3" name="Content Placeholder 2">
            <a:extLst>
              <a:ext uri="{FF2B5EF4-FFF2-40B4-BE49-F238E27FC236}">
                <a16:creationId xmlns:a16="http://schemas.microsoft.com/office/drawing/2014/main" id="{7D0CB812-91FF-0053-539F-C9D8312C1577}"/>
              </a:ext>
            </a:extLst>
          </p:cNvPr>
          <p:cNvSpPr>
            <a:spLocks noGrp="1"/>
          </p:cNvSpPr>
          <p:nvPr>
            <p:ph idx="1"/>
          </p:nvPr>
        </p:nvSpPr>
        <p:spPr>
          <a:xfrm>
            <a:off x="938151" y="3083169"/>
            <a:ext cx="10415649" cy="3090131"/>
          </a:xfrm>
        </p:spPr>
        <p:txBody>
          <a:bodyPr/>
          <a:lstStyle/>
          <a:p>
            <a:pPr marL="0" indent="0" algn="ctr">
              <a:buNone/>
            </a:pPr>
            <a:r>
              <a:rPr lang="en-US" dirty="0"/>
              <a:t>Jason K Hansen, PhD</a:t>
            </a:r>
          </a:p>
          <a:p>
            <a:pPr marL="0" indent="0" algn="ctr">
              <a:buNone/>
            </a:pPr>
            <a:r>
              <a:rPr lang="en-US" dirty="0"/>
              <a:t>Distinguished Research Economist</a:t>
            </a:r>
          </a:p>
          <a:p>
            <a:pPr marL="0" indent="0" algn="ctr">
              <a:buNone/>
            </a:pPr>
            <a:r>
              <a:rPr lang="en-US" dirty="0"/>
              <a:t>Idaho National Laboratory</a:t>
            </a:r>
          </a:p>
          <a:p>
            <a:pPr marL="0" indent="0" algn="ctr">
              <a:buNone/>
            </a:pPr>
            <a:r>
              <a:rPr lang="en-US" dirty="0">
                <a:hlinkClick r:id="rId2"/>
              </a:rPr>
              <a:t>Jason.Hansen@inl.gov</a:t>
            </a:r>
            <a:r>
              <a:rPr lang="en-US" dirty="0"/>
              <a:t> </a:t>
            </a:r>
          </a:p>
        </p:txBody>
      </p:sp>
      <p:sp>
        <p:nvSpPr>
          <p:cNvPr id="4" name="Title 1">
            <a:extLst>
              <a:ext uri="{FF2B5EF4-FFF2-40B4-BE49-F238E27FC236}">
                <a16:creationId xmlns:a16="http://schemas.microsoft.com/office/drawing/2014/main" id="{2F0B163F-0A46-A0E6-D98A-1F5C17D8DB02}"/>
              </a:ext>
            </a:extLst>
          </p:cNvPr>
          <p:cNvSpPr txBox="1">
            <a:spLocks/>
          </p:cNvSpPr>
          <p:nvPr/>
        </p:nvSpPr>
        <p:spPr>
          <a:xfrm>
            <a:off x="938152" y="1115152"/>
            <a:ext cx="10415648" cy="473029"/>
          </a:xfrm>
          <a:prstGeom prst="rect">
            <a:avLst/>
          </a:prstGeom>
        </p:spPr>
        <p:txBody>
          <a:bodyPr vert="horz" lIns="0" tIns="0" rIns="91440" bIns="45720" rtlCol="0" anchor="t" anchorCtr="0">
            <a:noAutofit/>
          </a:bodyPr>
          <a:lstStyle>
            <a:lvl1pPr algn="l" defTabSz="914400" rtl="0" eaLnBrk="1" latinLnBrk="0" hangingPunct="1">
              <a:lnSpc>
                <a:spcPct val="90000"/>
              </a:lnSpc>
              <a:spcBef>
                <a:spcPct val="0"/>
              </a:spcBef>
              <a:buNone/>
              <a:defRPr sz="2800" b="1" i="0" kern="1200">
                <a:solidFill>
                  <a:schemeClr val="tx2"/>
                </a:solidFill>
                <a:latin typeface="Arial" panose="020B0604020202020204" pitchFamily="34" charset="0"/>
                <a:ea typeface="+mj-ea"/>
                <a:cs typeface="Arial" panose="020B0604020202020204" pitchFamily="34" charset="0"/>
              </a:defRPr>
            </a:lvl1pPr>
          </a:lstStyle>
          <a:p>
            <a:pPr algn="ctr"/>
            <a:endParaRPr lang="en-US" sz="4800" dirty="0"/>
          </a:p>
        </p:txBody>
      </p:sp>
    </p:spTree>
    <p:extLst>
      <p:ext uri="{BB962C8B-B14F-4D97-AF65-F5344CB8AC3E}">
        <p14:creationId xmlns:p14="http://schemas.microsoft.com/office/powerpoint/2010/main" val="25898072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04590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C31C5C61-4810-CA4C-9B67-5CF07621B9B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6200000" flipH="1">
            <a:off x="3589736" y="-491181"/>
            <a:ext cx="2468564" cy="3450926"/>
          </a:xfrm>
          <a:prstGeom prst="rect">
            <a:avLst/>
          </a:prstGeom>
        </p:spPr>
      </p:pic>
      <p:sp>
        <p:nvSpPr>
          <p:cNvPr id="21" name="Rectangle 20">
            <a:extLst>
              <a:ext uri="{FF2B5EF4-FFF2-40B4-BE49-F238E27FC236}">
                <a16:creationId xmlns:a16="http://schemas.microsoft.com/office/drawing/2014/main" id="{8114F9AE-1AB3-898C-56CD-28CC1460E0ED}"/>
              </a:ext>
            </a:extLst>
          </p:cNvPr>
          <p:cNvSpPr/>
          <p:nvPr/>
        </p:nvSpPr>
        <p:spPr>
          <a:xfrm>
            <a:off x="6549483" y="0"/>
            <a:ext cx="5642517" cy="6225828"/>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8">
            <a:extLst>
              <a:ext uri="{FF2B5EF4-FFF2-40B4-BE49-F238E27FC236}">
                <a16:creationId xmlns:a16="http://schemas.microsoft.com/office/drawing/2014/main" id="{1079DB8C-D28B-804D-6CBC-3BD068E0F1A6}"/>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549481" y="528477"/>
            <a:ext cx="5642517" cy="373105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EA201A4-2182-E4E6-2C7E-661932B71BE3}"/>
              </a:ext>
            </a:extLst>
          </p:cNvPr>
          <p:cNvSpPr>
            <a:spLocks noGrp="1"/>
          </p:cNvSpPr>
          <p:nvPr>
            <p:ph type="title"/>
          </p:nvPr>
        </p:nvSpPr>
        <p:spPr>
          <a:xfrm>
            <a:off x="938151" y="558602"/>
            <a:ext cx="5611332" cy="1008797"/>
          </a:xfrm>
        </p:spPr>
        <p:txBody>
          <a:bodyPr/>
          <a:lstStyle/>
          <a:p>
            <a:r>
              <a:rPr lang="en-US"/>
              <a:t>Unleashing the golden era </a:t>
            </a:r>
            <a:br>
              <a:rPr lang="en-US"/>
            </a:br>
            <a:r>
              <a:rPr lang="en-US"/>
              <a:t>of American energy dominance</a:t>
            </a:r>
          </a:p>
        </p:txBody>
      </p:sp>
      <p:sp>
        <p:nvSpPr>
          <p:cNvPr id="4" name="Slide Number Placeholder 3">
            <a:extLst>
              <a:ext uri="{FF2B5EF4-FFF2-40B4-BE49-F238E27FC236}">
                <a16:creationId xmlns:a16="http://schemas.microsoft.com/office/drawing/2014/main" id="{03B8D400-C940-387C-7A5B-A6876C7C1C9F}"/>
              </a:ext>
            </a:extLst>
          </p:cNvPr>
          <p:cNvSpPr>
            <a:spLocks noGrp="1"/>
          </p:cNvSpPr>
          <p:nvPr>
            <p:ph type="sldNum" sz="quarter" idx="12"/>
          </p:nvPr>
        </p:nvSpPr>
        <p:spPr/>
        <p:txBody>
          <a:bodyPr/>
          <a:lstStyle/>
          <a:p>
            <a:fld id="{82B577FA-F7D9-2C48-919F-F962E3BF952F}" type="slidenum">
              <a:rPr lang="en-US" smtClean="0"/>
              <a:t>4</a:t>
            </a:fld>
            <a:endParaRPr lang="en-US"/>
          </a:p>
        </p:txBody>
      </p:sp>
      <p:sp>
        <p:nvSpPr>
          <p:cNvPr id="14" name="TextBox 13">
            <a:extLst>
              <a:ext uri="{FF2B5EF4-FFF2-40B4-BE49-F238E27FC236}">
                <a16:creationId xmlns:a16="http://schemas.microsoft.com/office/drawing/2014/main" id="{C6E778CE-106F-B116-2923-970A1BACBD6D}"/>
              </a:ext>
            </a:extLst>
          </p:cNvPr>
          <p:cNvSpPr txBox="1"/>
          <p:nvPr/>
        </p:nvSpPr>
        <p:spPr>
          <a:xfrm>
            <a:off x="938151" y="1737360"/>
            <a:ext cx="5252218" cy="4293483"/>
          </a:xfrm>
          <a:prstGeom prst="rect">
            <a:avLst/>
          </a:prstGeom>
          <a:noFill/>
        </p:spPr>
        <p:txBody>
          <a:bodyPr wrap="square" lIns="0" tIns="0" rIns="0" bIns="0" rtlCol="0">
            <a:spAutoFit/>
          </a:bodyPr>
          <a:lstStyle/>
          <a:p>
            <a:pPr marL="342900" indent="-342900">
              <a:spcBef>
                <a:spcPts val="600"/>
              </a:spcBef>
              <a:buClr>
                <a:srgbClr val="2DA9E1"/>
              </a:buClr>
              <a:buFont typeface="+mj-lt"/>
              <a:buAutoNum type="arabicPeriod"/>
            </a:pPr>
            <a:r>
              <a:rPr lang="en-US" dirty="0">
                <a:solidFill>
                  <a:srgbClr val="07519E"/>
                </a:solidFill>
              </a:rPr>
              <a:t> </a:t>
            </a:r>
            <a:r>
              <a:rPr lang="en-US" b="1" dirty="0">
                <a:solidFill>
                  <a:srgbClr val="07519E"/>
                </a:solidFill>
              </a:rPr>
              <a:t>Advance energy addition, not subtraction</a:t>
            </a:r>
          </a:p>
          <a:p>
            <a:pPr marL="342900" indent="-342900">
              <a:spcBef>
                <a:spcPts val="600"/>
              </a:spcBef>
              <a:buClr>
                <a:srgbClr val="2DA9E1"/>
              </a:buClr>
              <a:buFont typeface="+mj-lt"/>
              <a:buAutoNum type="arabicPeriod"/>
            </a:pPr>
            <a:r>
              <a:rPr lang="en-US" dirty="0">
                <a:solidFill>
                  <a:srgbClr val="07519E"/>
                </a:solidFill>
              </a:rPr>
              <a:t> </a:t>
            </a:r>
            <a:r>
              <a:rPr lang="en-US" b="1" dirty="0">
                <a:solidFill>
                  <a:srgbClr val="07519E"/>
                </a:solidFill>
              </a:rPr>
              <a:t>Unleash American energy innovation</a:t>
            </a:r>
          </a:p>
          <a:p>
            <a:pPr marL="342900" indent="-342900">
              <a:spcBef>
                <a:spcPts val="600"/>
              </a:spcBef>
              <a:buClr>
                <a:srgbClr val="2DA9E1"/>
              </a:buClr>
              <a:buFont typeface="+mj-lt"/>
              <a:buAutoNum type="arabicPeriod"/>
            </a:pPr>
            <a:r>
              <a:rPr lang="en-US" dirty="0">
                <a:solidFill>
                  <a:srgbClr val="07519E"/>
                </a:solidFill>
              </a:rPr>
              <a:t> Return to regular order on LNG exports</a:t>
            </a:r>
          </a:p>
          <a:p>
            <a:pPr marL="342900" indent="-342900">
              <a:spcBef>
                <a:spcPts val="600"/>
              </a:spcBef>
              <a:buClr>
                <a:srgbClr val="2DA9E1"/>
              </a:buClr>
              <a:buFont typeface="+mj-lt"/>
              <a:buAutoNum type="arabicPeriod"/>
            </a:pPr>
            <a:r>
              <a:rPr lang="en-US" dirty="0">
                <a:solidFill>
                  <a:srgbClr val="07519E"/>
                </a:solidFill>
              </a:rPr>
              <a:t> Promote affordability and consumer choice </a:t>
            </a:r>
            <a:br>
              <a:rPr lang="en-US" dirty="0">
                <a:solidFill>
                  <a:srgbClr val="07519E"/>
                </a:solidFill>
              </a:rPr>
            </a:br>
            <a:r>
              <a:rPr lang="en-US" dirty="0">
                <a:solidFill>
                  <a:srgbClr val="07519E"/>
                </a:solidFill>
              </a:rPr>
              <a:t> in home appliances</a:t>
            </a:r>
          </a:p>
          <a:p>
            <a:pPr marL="342900" indent="-342900">
              <a:spcBef>
                <a:spcPts val="600"/>
              </a:spcBef>
              <a:buClr>
                <a:srgbClr val="2DA9E1"/>
              </a:buClr>
              <a:buFont typeface="+mj-lt"/>
              <a:buAutoNum type="arabicPeriod"/>
            </a:pPr>
            <a:r>
              <a:rPr lang="en-US" dirty="0">
                <a:solidFill>
                  <a:srgbClr val="07519E"/>
                </a:solidFill>
              </a:rPr>
              <a:t> Refill the strategic petroleum reserve (SPR)</a:t>
            </a:r>
          </a:p>
          <a:p>
            <a:pPr marL="342900" indent="-342900">
              <a:spcBef>
                <a:spcPts val="600"/>
              </a:spcBef>
              <a:buClr>
                <a:srgbClr val="2DA9E1"/>
              </a:buClr>
              <a:buFont typeface="+mj-lt"/>
              <a:buAutoNum type="arabicPeriod"/>
            </a:pPr>
            <a:r>
              <a:rPr lang="en-US" dirty="0">
                <a:solidFill>
                  <a:srgbClr val="07519E"/>
                </a:solidFill>
              </a:rPr>
              <a:t> Modernize America’s nuclear stockpile</a:t>
            </a:r>
          </a:p>
          <a:p>
            <a:pPr marL="342900" indent="-342900">
              <a:spcBef>
                <a:spcPts val="600"/>
              </a:spcBef>
              <a:buClr>
                <a:srgbClr val="2DA9E1"/>
              </a:buClr>
              <a:buFont typeface="+mj-lt"/>
              <a:buAutoNum type="arabicPeriod"/>
            </a:pPr>
            <a:r>
              <a:rPr lang="en-US" dirty="0">
                <a:solidFill>
                  <a:srgbClr val="07519E"/>
                </a:solidFill>
              </a:rPr>
              <a:t> </a:t>
            </a:r>
            <a:r>
              <a:rPr lang="en-US" b="1" dirty="0">
                <a:solidFill>
                  <a:srgbClr val="07519E"/>
                </a:solidFill>
              </a:rPr>
              <a:t>Unleash commercial nuclear power </a:t>
            </a:r>
            <a:br>
              <a:rPr lang="en-US" b="1" dirty="0">
                <a:solidFill>
                  <a:srgbClr val="07519E"/>
                </a:solidFill>
              </a:rPr>
            </a:br>
            <a:r>
              <a:rPr lang="en-US" b="1" dirty="0">
                <a:solidFill>
                  <a:srgbClr val="07519E"/>
                </a:solidFill>
              </a:rPr>
              <a:t> in the United States</a:t>
            </a:r>
          </a:p>
          <a:p>
            <a:pPr marL="342900" indent="-342900">
              <a:spcBef>
                <a:spcPts val="600"/>
              </a:spcBef>
              <a:buClr>
                <a:srgbClr val="2DA9E1"/>
              </a:buClr>
              <a:buFont typeface="+mj-lt"/>
              <a:buAutoNum type="arabicPeriod"/>
            </a:pPr>
            <a:r>
              <a:rPr lang="en-US" dirty="0">
                <a:solidFill>
                  <a:srgbClr val="07519E"/>
                </a:solidFill>
              </a:rPr>
              <a:t> </a:t>
            </a:r>
            <a:r>
              <a:rPr lang="en-US" b="1" dirty="0">
                <a:solidFill>
                  <a:srgbClr val="07519E"/>
                </a:solidFill>
              </a:rPr>
              <a:t>Strengthen grid reliability and security</a:t>
            </a:r>
          </a:p>
          <a:p>
            <a:pPr marL="342900" indent="-342900">
              <a:spcBef>
                <a:spcPts val="600"/>
              </a:spcBef>
              <a:buClr>
                <a:srgbClr val="2DA9E1"/>
              </a:buClr>
              <a:buFont typeface="+mj-lt"/>
              <a:buAutoNum type="arabicPeriod"/>
            </a:pPr>
            <a:r>
              <a:rPr lang="en-US" dirty="0">
                <a:solidFill>
                  <a:srgbClr val="07519E"/>
                </a:solidFill>
              </a:rPr>
              <a:t> </a:t>
            </a:r>
            <a:r>
              <a:rPr lang="en-US" b="1" dirty="0">
                <a:solidFill>
                  <a:srgbClr val="07519E"/>
                </a:solidFill>
              </a:rPr>
              <a:t>Streamline permitting and identify undue</a:t>
            </a:r>
            <a:br>
              <a:rPr lang="en-US" b="1" dirty="0">
                <a:solidFill>
                  <a:srgbClr val="07519E"/>
                </a:solidFill>
              </a:rPr>
            </a:br>
            <a:r>
              <a:rPr lang="en-US" b="1" dirty="0">
                <a:solidFill>
                  <a:srgbClr val="07519E"/>
                </a:solidFill>
              </a:rPr>
              <a:t> burdens on American energy</a:t>
            </a:r>
          </a:p>
          <a:p>
            <a:pPr marL="342900" indent="-342900">
              <a:spcBef>
                <a:spcPts val="600"/>
              </a:spcBef>
              <a:buClr>
                <a:srgbClr val="2DA9E1"/>
              </a:buClr>
              <a:buFont typeface="+mj-lt"/>
              <a:buAutoNum type="arabicPeriod"/>
            </a:pPr>
            <a:endParaRPr lang="en-US" dirty="0">
              <a:solidFill>
                <a:srgbClr val="07519E"/>
              </a:solidFill>
            </a:endParaRPr>
          </a:p>
        </p:txBody>
      </p:sp>
      <p:grpSp>
        <p:nvGrpSpPr>
          <p:cNvPr id="19" name="Group 18">
            <a:extLst>
              <a:ext uri="{FF2B5EF4-FFF2-40B4-BE49-F238E27FC236}">
                <a16:creationId xmlns:a16="http://schemas.microsoft.com/office/drawing/2014/main" id="{DD708C85-A18A-C4AB-35BE-AC9D41008450}"/>
              </a:ext>
            </a:extLst>
          </p:cNvPr>
          <p:cNvGrpSpPr/>
          <p:nvPr/>
        </p:nvGrpSpPr>
        <p:grpSpPr>
          <a:xfrm>
            <a:off x="6956050" y="4360906"/>
            <a:ext cx="4829380" cy="1708160"/>
            <a:chOff x="7170473" y="5470700"/>
            <a:chExt cx="4829380" cy="1708160"/>
          </a:xfrm>
        </p:grpSpPr>
        <p:sp>
          <p:nvSpPr>
            <p:cNvPr id="8" name="TextBox 7">
              <a:extLst>
                <a:ext uri="{FF2B5EF4-FFF2-40B4-BE49-F238E27FC236}">
                  <a16:creationId xmlns:a16="http://schemas.microsoft.com/office/drawing/2014/main" id="{4400785B-8908-25E9-27B7-070C23E7F655}"/>
                </a:ext>
              </a:extLst>
            </p:cNvPr>
            <p:cNvSpPr txBox="1"/>
            <p:nvPr/>
          </p:nvSpPr>
          <p:spPr>
            <a:xfrm>
              <a:off x="7170473" y="5470700"/>
              <a:ext cx="4829380" cy="1708160"/>
            </a:xfrm>
            <a:prstGeom prst="rect">
              <a:avLst/>
            </a:prstGeom>
            <a:noFill/>
          </p:spPr>
          <p:txBody>
            <a:bodyPr wrap="square" rtlCol="0">
              <a:spAutoFit/>
            </a:bodyPr>
            <a:lstStyle/>
            <a:p>
              <a:r>
                <a:rPr lang="en-US" sz="1500">
                  <a:solidFill>
                    <a:schemeClr val="tx2"/>
                  </a:solidFill>
                </a:rPr>
                <a:t>“The long-awaited American nuclear renaissance </a:t>
              </a:r>
              <a:br>
                <a:rPr lang="en-US" sz="1500">
                  <a:solidFill>
                    <a:schemeClr val="tx2"/>
                  </a:solidFill>
                </a:rPr>
              </a:br>
              <a:r>
                <a:rPr lang="en-US" sz="1500">
                  <a:solidFill>
                    <a:schemeClr val="tx2"/>
                  </a:solidFill>
                </a:rPr>
                <a:t>must launch during President Trump’s administration. As global energy demand continues to grow, America must lead the commercialization of </a:t>
              </a:r>
              <a:r>
                <a:rPr lang="en-US" sz="1500" b="1">
                  <a:solidFill>
                    <a:schemeClr val="tx2"/>
                  </a:solidFill>
                </a:rPr>
                <a:t>affordable and abundant nuclear energy</a:t>
              </a:r>
              <a:r>
                <a:rPr lang="en-US" sz="1500">
                  <a:solidFill>
                    <a:schemeClr val="tx2"/>
                  </a:solidFill>
                </a:rPr>
                <a:t>.”</a:t>
              </a:r>
            </a:p>
            <a:p>
              <a:pPr>
                <a:spcBef>
                  <a:spcPts val="1800"/>
                </a:spcBef>
              </a:pPr>
              <a:r>
                <a:rPr lang="en-US" sz="1500" i="1">
                  <a:solidFill>
                    <a:schemeClr val="tx2"/>
                  </a:solidFill>
                </a:rPr>
                <a:t>Secretary of Energy, Chris Wright</a:t>
              </a:r>
              <a:endParaRPr lang="en-US" sz="1500" b="1" i="1">
                <a:solidFill>
                  <a:schemeClr val="tx2"/>
                </a:solidFill>
              </a:endParaRPr>
            </a:p>
          </p:txBody>
        </p:sp>
        <p:cxnSp>
          <p:nvCxnSpPr>
            <p:cNvPr id="15" name="Straight Connector 14">
              <a:extLst>
                <a:ext uri="{FF2B5EF4-FFF2-40B4-BE49-F238E27FC236}">
                  <a16:creationId xmlns:a16="http://schemas.microsoft.com/office/drawing/2014/main" id="{F12E6131-2245-9681-C23F-CEE61AAB8713}"/>
                </a:ext>
              </a:extLst>
            </p:cNvPr>
            <p:cNvCxnSpPr>
              <a:cxnSpLocks/>
            </p:cNvCxnSpPr>
            <p:nvPr/>
          </p:nvCxnSpPr>
          <p:spPr>
            <a:xfrm>
              <a:off x="7268667" y="6773927"/>
              <a:ext cx="2805598"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530662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99E320-05ED-48EE-2DD5-6A96ACDBBF35}"/>
            </a:ext>
          </a:extLst>
        </p:cNvPr>
        <p:cNvGrpSpPr/>
        <p:nvPr/>
      </p:nvGrpSpPr>
      <p:grpSpPr>
        <a:xfrm>
          <a:off x="0" y="0"/>
          <a:ext cx="0" cy="0"/>
          <a:chOff x="0" y="0"/>
          <a:chExt cx="0" cy="0"/>
        </a:xfrm>
      </p:grpSpPr>
      <p:pic>
        <p:nvPicPr>
          <p:cNvPr id="21" name="Picture 20" descr="A picture containing sky, outdoor, clouds&#10;&#10;AI-generated content may be incorrect.">
            <a:extLst>
              <a:ext uri="{FF2B5EF4-FFF2-40B4-BE49-F238E27FC236}">
                <a16:creationId xmlns:a16="http://schemas.microsoft.com/office/drawing/2014/main" id="{863B2B44-845F-1277-9973-250F29E4B5EC}"/>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 y="0"/>
            <a:ext cx="12201013" cy="6241258"/>
          </a:xfrm>
          <a:prstGeom prst="rect">
            <a:avLst/>
          </a:prstGeom>
        </p:spPr>
      </p:pic>
      <p:sp>
        <p:nvSpPr>
          <p:cNvPr id="5" name="Slide Number Placeholder 4">
            <a:extLst>
              <a:ext uri="{FF2B5EF4-FFF2-40B4-BE49-F238E27FC236}">
                <a16:creationId xmlns:a16="http://schemas.microsoft.com/office/drawing/2014/main" id="{C18AE051-6F78-ADB0-8C5B-D917F944EE40}"/>
              </a:ext>
            </a:extLst>
          </p:cNvPr>
          <p:cNvSpPr>
            <a:spLocks noGrp="1"/>
          </p:cNvSpPr>
          <p:nvPr>
            <p:ph type="sldNum" sz="quarter" idx="12"/>
          </p:nvPr>
        </p:nvSpPr>
        <p:spPr/>
        <p:txBody>
          <a:bodyPr/>
          <a:lstStyle/>
          <a:p>
            <a:fld id="{82B577FA-F7D9-2C48-919F-F962E3BF952F}" type="slidenum">
              <a:rPr lang="en-US" smtClean="0"/>
              <a:t>5</a:t>
            </a:fld>
            <a:endParaRPr lang="en-US"/>
          </a:p>
        </p:txBody>
      </p:sp>
      <p:grpSp>
        <p:nvGrpSpPr>
          <p:cNvPr id="22" name="Group 21">
            <a:extLst>
              <a:ext uri="{FF2B5EF4-FFF2-40B4-BE49-F238E27FC236}">
                <a16:creationId xmlns:a16="http://schemas.microsoft.com/office/drawing/2014/main" id="{50CE88AF-6746-7BE8-2F21-79B4FA26214C}"/>
              </a:ext>
            </a:extLst>
          </p:cNvPr>
          <p:cNvGrpSpPr/>
          <p:nvPr/>
        </p:nvGrpSpPr>
        <p:grpSpPr>
          <a:xfrm>
            <a:off x="1368056" y="979600"/>
            <a:ext cx="4727944" cy="4164502"/>
            <a:chOff x="2967280" y="347657"/>
            <a:chExt cx="4727944" cy="4164502"/>
          </a:xfrm>
        </p:grpSpPr>
        <p:sp>
          <p:nvSpPr>
            <p:cNvPr id="23" name="Hexagon 22">
              <a:extLst>
                <a:ext uri="{FF2B5EF4-FFF2-40B4-BE49-F238E27FC236}">
                  <a16:creationId xmlns:a16="http://schemas.microsoft.com/office/drawing/2014/main" id="{B506A2E9-F346-745E-B072-C6EBB7F1FC27}"/>
                </a:ext>
              </a:extLst>
            </p:cNvPr>
            <p:cNvSpPr/>
            <p:nvPr/>
          </p:nvSpPr>
          <p:spPr>
            <a:xfrm rot="5400000">
              <a:off x="3153640" y="621734"/>
              <a:ext cx="3974124" cy="3425969"/>
            </a:xfrm>
            <a:prstGeom prst="hexagon">
              <a:avLst/>
            </a:prstGeom>
            <a:solidFill>
              <a:schemeClr val="bg1">
                <a:lumMod val="95000"/>
                <a:alpha val="75000"/>
              </a:schemeClr>
            </a:solidFill>
            <a:ln w="222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4546D691-D916-640C-3926-0F3D069182E1}"/>
                </a:ext>
              </a:extLst>
            </p:cNvPr>
            <p:cNvSpPr txBox="1"/>
            <p:nvPr/>
          </p:nvSpPr>
          <p:spPr>
            <a:xfrm>
              <a:off x="3564151" y="1257342"/>
              <a:ext cx="3167568" cy="1954381"/>
            </a:xfrm>
            <a:prstGeom prst="rect">
              <a:avLst/>
            </a:prstGeom>
            <a:noFill/>
          </p:spPr>
          <p:txBody>
            <a:bodyPr wrap="square" rtlCol="0">
              <a:spAutoFit/>
            </a:bodyPr>
            <a:lstStyle/>
            <a:p>
              <a:pPr algn="ctr"/>
              <a:r>
                <a:rPr lang="en-US" sz="2400" dirty="0">
                  <a:solidFill>
                    <a:schemeClr val="tx2"/>
                  </a:solidFill>
                  <a:effectLst/>
                  <a:latin typeface="Arial" panose="020B0604020202020204" pitchFamily="34" charset="0"/>
                  <a:ea typeface="Aptos" panose="020B0004020202020204" pitchFamily="34" charset="0"/>
                </a:rPr>
                <a:t>The path to </a:t>
              </a:r>
              <a:br>
                <a:rPr lang="en-US" sz="2400" dirty="0">
                  <a:solidFill>
                    <a:schemeClr val="tx2"/>
                  </a:solidFill>
                  <a:effectLst/>
                  <a:latin typeface="Arial" panose="020B0604020202020204" pitchFamily="34" charset="0"/>
                  <a:ea typeface="Aptos" panose="020B0004020202020204" pitchFamily="34" charset="0"/>
                </a:rPr>
              </a:br>
              <a:r>
                <a:rPr lang="en-US" sz="2500" b="1" dirty="0">
                  <a:solidFill>
                    <a:schemeClr val="tx2"/>
                  </a:solidFill>
                  <a:effectLst/>
                  <a:latin typeface="Arial" panose="020B0604020202020204" pitchFamily="34" charset="0"/>
                  <a:ea typeface="Aptos" panose="020B0004020202020204" pitchFamily="34" charset="0"/>
                </a:rPr>
                <a:t>energy security </a:t>
              </a:r>
              <a:r>
                <a:rPr lang="en-US" sz="2400" dirty="0">
                  <a:solidFill>
                    <a:schemeClr val="tx2"/>
                  </a:solidFill>
                  <a:effectLst/>
                  <a:latin typeface="Arial" panose="020B0604020202020204" pitchFamily="34" charset="0"/>
                  <a:ea typeface="Aptos" panose="020B0004020202020204" pitchFamily="34" charset="0"/>
                </a:rPr>
                <a:t>runs through </a:t>
              </a:r>
              <a:r>
                <a:rPr lang="en-US" sz="2400" b="1" dirty="0">
                  <a:solidFill>
                    <a:schemeClr val="tx2"/>
                  </a:solidFill>
                  <a:effectLst/>
                  <a:latin typeface="Arial" panose="020B0604020202020204" pitchFamily="34" charset="0"/>
                  <a:ea typeface="Aptos" panose="020B0004020202020204" pitchFamily="34" charset="0"/>
                </a:rPr>
                <a:t>Idaho</a:t>
              </a:r>
              <a:r>
                <a:rPr lang="en-US" sz="2400" dirty="0">
                  <a:solidFill>
                    <a:schemeClr val="tx2"/>
                  </a:solidFill>
                  <a:effectLst/>
                  <a:latin typeface="Arial" panose="020B0604020202020204" pitchFamily="34" charset="0"/>
                  <a:ea typeface="Aptos" panose="020B0004020202020204" pitchFamily="34" charset="0"/>
                </a:rPr>
                <a:t>. It’s our responsibility to make it a reality. </a:t>
              </a:r>
              <a:endParaRPr lang="en-US" sz="2400" dirty="0">
                <a:solidFill>
                  <a:schemeClr val="tx2"/>
                </a:solidFill>
              </a:endParaRPr>
            </a:p>
          </p:txBody>
        </p:sp>
        <p:sp>
          <p:nvSpPr>
            <p:cNvPr id="25" name="Hexagon 24">
              <a:extLst>
                <a:ext uri="{FF2B5EF4-FFF2-40B4-BE49-F238E27FC236}">
                  <a16:creationId xmlns:a16="http://schemas.microsoft.com/office/drawing/2014/main" id="{88473012-7CF1-BD1F-ED30-6AF1C052D87F}"/>
                </a:ext>
              </a:extLst>
            </p:cNvPr>
            <p:cNvSpPr/>
            <p:nvPr/>
          </p:nvSpPr>
          <p:spPr>
            <a:xfrm rot="5400000">
              <a:off x="6349840" y="3058271"/>
              <a:ext cx="1351668" cy="1165231"/>
            </a:xfrm>
            <a:prstGeom prst="hexagon">
              <a:avLst/>
            </a:prstGeom>
            <a:no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exagon 25">
              <a:extLst>
                <a:ext uri="{FF2B5EF4-FFF2-40B4-BE49-F238E27FC236}">
                  <a16:creationId xmlns:a16="http://schemas.microsoft.com/office/drawing/2014/main" id="{0F0C261C-0336-872E-08DD-EC487F5CE08C}"/>
                </a:ext>
              </a:extLst>
            </p:cNvPr>
            <p:cNvSpPr/>
            <p:nvPr/>
          </p:nvSpPr>
          <p:spPr>
            <a:xfrm rot="5400000">
              <a:off x="6130659" y="3930452"/>
              <a:ext cx="624797" cy="538618"/>
            </a:xfrm>
            <a:prstGeom prst="hexagon">
              <a:avLst/>
            </a:prstGeom>
            <a:solidFill>
              <a:schemeClr val="bg2">
                <a:alpha val="79270"/>
              </a:scheme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B6168E40-7734-A0D5-3FA2-D0A4293F6E06}"/>
                </a:ext>
              </a:extLst>
            </p:cNvPr>
            <p:cNvSpPr/>
            <p:nvPr/>
          </p:nvSpPr>
          <p:spPr>
            <a:xfrm>
              <a:off x="7497711" y="3443373"/>
              <a:ext cx="197513" cy="19751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exagon 27">
              <a:extLst>
                <a:ext uri="{FF2B5EF4-FFF2-40B4-BE49-F238E27FC236}">
                  <a16:creationId xmlns:a16="http://schemas.microsoft.com/office/drawing/2014/main" id="{3F0AD7C6-62EB-896F-0233-E0155E085636}"/>
                </a:ext>
              </a:extLst>
            </p:cNvPr>
            <p:cNvSpPr/>
            <p:nvPr/>
          </p:nvSpPr>
          <p:spPr>
            <a:xfrm rot="5400000">
              <a:off x="2985517" y="656750"/>
              <a:ext cx="917377" cy="790842"/>
            </a:xfrm>
            <a:prstGeom prst="hexagon">
              <a:avLst/>
            </a:prstGeom>
            <a:no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5B040416-41FF-FD1F-53BC-689B511A7B27}"/>
                </a:ext>
              </a:extLst>
            </p:cNvPr>
            <p:cNvSpPr/>
            <p:nvPr/>
          </p:nvSpPr>
          <p:spPr>
            <a:xfrm>
              <a:off x="2967280" y="923434"/>
              <a:ext cx="197513" cy="19751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449303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F077D-825B-0962-AADF-045E86A2DA86}"/>
              </a:ext>
            </a:extLst>
          </p:cNvPr>
          <p:cNvSpPr>
            <a:spLocks noGrp="1"/>
          </p:cNvSpPr>
          <p:nvPr>
            <p:ph type="title"/>
          </p:nvPr>
        </p:nvSpPr>
        <p:spPr/>
        <p:txBody>
          <a:bodyPr/>
          <a:lstStyle/>
          <a:p>
            <a:r>
              <a:rPr lang="en-US" sz="4400" dirty="0"/>
              <a:t>Catalyzing Market Transitions</a:t>
            </a:r>
          </a:p>
        </p:txBody>
      </p:sp>
      <p:sp>
        <p:nvSpPr>
          <p:cNvPr id="3" name="Content Placeholder 2">
            <a:extLst>
              <a:ext uri="{FF2B5EF4-FFF2-40B4-BE49-F238E27FC236}">
                <a16:creationId xmlns:a16="http://schemas.microsoft.com/office/drawing/2014/main" id="{44056B30-A4ED-52E6-F4B4-DDE7BC8FF098}"/>
              </a:ext>
            </a:extLst>
          </p:cNvPr>
          <p:cNvSpPr>
            <a:spLocks noGrp="1"/>
          </p:cNvSpPr>
          <p:nvPr>
            <p:ph idx="1"/>
          </p:nvPr>
        </p:nvSpPr>
        <p:spPr>
          <a:xfrm>
            <a:off x="938151" y="1694329"/>
            <a:ext cx="10808373" cy="4032700"/>
          </a:xfrm>
        </p:spPr>
        <p:txBody>
          <a:bodyPr/>
          <a:lstStyle/>
          <a:p>
            <a:pPr>
              <a:spcAft>
                <a:spcPts val="2400"/>
              </a:spcAft>
            </a:pPr>
            <a:r>
              <a:rPr lang="en-US" sz="3600" dirty="0"/>
              <a:t>Unpack the drivers of energy demand and supply to look at price pressure.</a:t>
            </a:r>
          </a:p>
          <a:p>
            <a:r>
              <a:rPr lang="en-US" sz="3600" dirty="0"/>
              <a:t>Look at the economic developments that are generating steam with the technology in the nuclear industrial complex.</a:t>
            </a:r>
          </a:p>
        </p:txBody>
      </p:sp>
    </p:spTree>
    <p:extLst>
      <p:ext uri="{BB962C8B-B14F-4D97-AF65-F5344CB8AC3E}">
        <p14:creationId xmlns:p14="http://schemas.microsoft.com/office/powerpoint/2010/main" val="19184055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179DD-1A3B-5AC7-A4AD-526AF7C97EFA}"/>
              </a:ext>
            </a:extLst>
          </p:cNvPr>
          <p:cNvSpPr>
            <a:spLocks noGrp="1"/>
          </p:cNvSpPr>
          <p:nvPr>
            <p:ph type="title"/>
          </p:nvPr>
        </p:nvSpPr>
        <p:spPr/>
        <p:txBody>
          <a:bodyPr/>
          <a:lstStyle/>
          <a:p>
            <a:pPr algn="ctr"/>
            <a:r>
              <a:rPr lang="en-US" dirty="0"/>
              <a:t>Energy Demand</a:t>
            </a:r>
          </a:p>
        </p:txBody>
      </p:sp>
    </p:spTree>
    <p:extLst>
      <p:ext uri="{BB962C8B-B14F-4D97-AF65-F5344CB8AC3E}">
        <p14:creationId xmlns:p14="http://schemas.microsoft.com/office/powerpoint/2010/main" val="7690805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AD789E6-08C0-39B9-CDA0-1D317491F434}"/>
              </a:ext>
            </a:extLst>
          </p:cNvPr>
          <p:cNvPicPr>
            <a:picLocks noChangeAspect="1"/>
          </p:cNvPicPr>
          <p:nvPr/>
        </p:nvPicPr>
        <p:blipFill>
          <a:blip r:embed="rId2"/>
          <a:stretch>
            <a:fillRect/>
          </a:stretch>
        </p:blipFill>
        <p:spPr>
          <a:xfrm>
            <a:off x="938149" y="3095692"/>
            <a:ext cx="4389471" cy="2921826"/>
          </a:xfrm>
          <a:prstGeom prst="rect">
            <a:avLst/>
          </a:prstGeom>
        </p:spPr>
      </p:pic>
      <p:pic>
        <p:nvPicPr>
          <p:cNvPr id="10" name="Picture 9">
            <a:extLst>
              <a:ext uri="{FF2B5EF4-FFF2-40B4-BE49-F238E27FC236}">
                <a16:creationId xmlns:a16="http://schemas.microsoft.com/office/drawing/2014/main" id="{D6375B22-149D-A223-4949-89634A28A3D5}"/>
              </a:ext>
            </a:extLst>
          </p:cNvPr>
          <p:cNvPicPr>
            <a:picLocks noChangeAspect="1"/>
          </p:cNvPicPr>
          <p:nvPr/>
        </p:nvPicPr>
        <p:blipFill>
          <a:blip r:embed="rId3"/>
          <a:stretch>
            <a:fillRect/>
          </a:stretch>
        </p:blipFill>
        <p:spPr>
          <a:xfrm>
            <a:off x="5908259" y="1343965"/>
            <a:ext cx="5871713" cy="4881303"/>
          </a:xfrm>
          <a:prstGeom prst="rect">
            <a:avLst/>
          </a:prstGeom>
        </p:spPr>
      </p:pic>
      <p:sp>
        <p:nvSpPr>
          <p:cNvPr id="2" name="Title 1">
            <a:extLst>
              <a:ext uri="{FF2B5EF4-FFF2-40B4-BE49-F238E27FC236}">
                <a16:creationId xmlns:a16="http://schemas.microsoft.com/office/drawing/2014/main" id="{5FC95125-1127-341D-3DFC-EC32F6264A0B}"/>
              </a:ext>
            </a:extLst>
          </p:cNvPr>
          <p:cNvSpPr>
            <a:spLocks noGrp="1"/>
          </p:cNvSpPr>
          <p:nvPr>
            <p:ph type="title"/>
          </p:nvPr>
        </p:nvSpPr>
        <p:spPr>
          <a:xfrm>
            <a:off x="5740497" y="262363"/>
            <a:ext cx="5860816" cy="1008797"/>
          </a:xfrm>
        </p:spPr>
        <p:txBody>
          <a:bodyPr/>
          <a:lstStyle/>
          <a:p>
            <a:pPr algn="ctr"/>
            <a:r>
              <a:rPr lang="en-US" sz="4000" dirty="0"/>
              <a:t>Forecasting growth in energy demand . . .</a:t>
            </a:r>
          </a:p>
        </p:txBody>
      </p:sp>
      <p:sp>
        <p:nvSpPr>
          <p:cNvPr id="3" name="Content Placeholder 2">
            <a:extLst>
              <a:ext uri="{FF2B5EF4-FFF2-40B4-BE49-F238E27FC236}">
                <a16:creationId xmlns:a16="http://schemas.microsoft.com/office/drawing/2014/main" id="{35D97731-4C21-E556-5184-BD079FE5B050}"/>
              </a:ext>
            </a:extLst>
          </p:cNvPr>
          <p:cNvSpPr>
            <a:spLocks noGrp="1"/>
          </p:cNvSpPr>
          <p:nvPr>
            <p:ph idx="1"/>
          </p:nvPr>
        </p:nvSpPr>
        <p:spPr>
          <a:xfrm>
            <a:off x="938150" y="5137687"/>
            <a:ext cx="10415649" cy="953551"/>
          </a:xfrm>
        </p:spPr>
        <p:txBody>
          <a:bodyPr/>
          <a:lstStyle/>
          <a:p>
            <a:r>
              <a:rPr lang="en-US" dirty="0"/>
              <a:t>s</a:t>
            </a:r>
          </a:p>
        </p:txBody>
      </p:sp>
      <p:sp>
        <p:nvSpPr>
          <p:cNvPr id="18" name="TextBox 17">
            <a:extLst>
              <a:ext uri="{FF2B5EF4-FFF2-40B4-BE49-F238E27FC236}">
                <a16:creationId xmlns:a16="http://schemas.microsoft.com/office/drawing/2014/main" id="{088E9027-20DE-BECE-6FE0-99C631225057}"/>
              </a:ext>
            </a:extLst>
          </p:cNvPr>
          <p:cNvSpPr txBox="1"/>
          <p:nvPr/>
        </p:nvSpPr>
        <p:spPr>
          <a:xfrm>
            <a:off x="953146" y="6393051"/>
            <a:ext cx="3749744" cy="369332"/>
          </a:xfrm>
          <a:prstGeom prst="rect">
            <a:avLst/>
          </a:prstGeom>
          <a:noFill/>
        </p:spPr>
        <p:txBody>
          <a:bodyPr wrap="none" rtlCol="0">
            <a:spAutoFit/>
          </a:bodyPr>
          <a:lstStyle/>
          <a:p>
            <a:r>
              <a:rPr lang="en-US" dirty="0" err="1">
                <a:solidFill>
                  <a:schemeClr val="tx2"/>
                </a:solidFill>
              </a:rPr>
              <a:t>GridStrategies</a:t>
            </a:r>
            <a:r>
              <a:rPr lang="en-US" dirty="0">
                <a:solidFill>
                  <a:schemeClr val="tx2"/>
                </a:solidFill>
              </a:rPr>
              <a:t> </a:t>
            </a:r>
            <a:r>
              <a:rPr lang="en-US" dirty="0">
                <a:solidFill>
                  <a:schemeClr val="tx2"/>
                </a:solidFill>
                <a:hlinkClick r:id="rId4"/>
              </a:rPr>
              <a:t>here</a:t>
            </a:r>
            <a:r>
              <a:rPr lang="en-US" dirty="0">
                <a:solidFill>
                  <a:schemeClr val="tx2"/>
                </a:solidFill>
              </a:rPr>
              <a:t>, </a:t>
            </a:r>
            <a:r>
              <a:rPr lang="en-US" dirty="0">
                <a:solidFill>
                  <a:schemeClr val="tx2"/>
                </a:solidFill>
                <a:hlinkClick r:id="rId5"/>
              </a:rPr>
              <a:t>here</a:t>
            </a:r>
            <a:r>
              <a:rPr lang="en-US" dirty="0">
                <a:solidFill>
                  <a:schemeClr val="tx2"/>
                </a:solidFill>
              </a:rPr>
              <a:t> and </a:t>
            </a:r>
            <a:r>
              <a:rPr lang="en-US" dirty="0">
                <a:solidFill>
                  <a:schemeClr val="tx2"/>
                </a:solidFill>
                <a:hlinkClick r:id="rId6"/>
              </a:rPr>
              <a:t>here</a:t>
            </a:r>
            <a:endParaRPr lang="en-US" dirty="0">
              <a:solidFill>
                <a:schemeClr val="tx2"/>
              </a:solidFill>
            </a:endParaRPr>
          </a:p>
        </p:txBody>
      </p:sp>
      <p:pic>
        <p:nvPicPr>
          <p:cNvPr id="4" name="Picture 3">
            <a:extLst>
              <a:ext uri="{FF2B5EF4-FFF2-40B4-BE49-F238E27FC236}">
                <a16:creationId xmlns:a16="http://schemas.microsoft.com/office/drawing/2014/main" id="{8D3F31C9-2F56-FB25-06B9-D9E748A34F47}"/>
              </a:ext>
            </a:extLst>
          </p:cNvPr>
          <p:cNvPicPr>
            <a:picLocks noChangeAspect="1"/>
          </p:cNvPicPr>
          <p:nvPr/>
        </p:nvPicPr>
        <p:blipFill>
          <a:blip r:embed="rId7"/>
          <a:stretch>
            <a:fillRect/>
          </a:stretch>
        </p:blipFill>
        <p:spPr>
          <a:xfrm>
            <a:off x="938150" y="95617"/>
            <a:ext cx="4389470" cy="2855552"/>
          </a:xfrm>
          <a:prstGeom prst="rect">
            <a:avLst/>
          </a:prstGeom>
        </p:spPr>
      </p:pic>
      <p:sp>
        <p:nvSpPr>
          <p:cNvPr id="14" name="Oval 13">
            <a:extLst>
              <a:ext uri="{FF2B5EF4-FFF2-40B4-BE49-F238E27FC236}">
                <a16:creationId xmlns:a16="http://schemas.microsoft.com/office/drawing/2014/main" id="{FCDD98A1-FF36-DB21-12B6-3CBFC1F8645C}"/>
              </a:ext>
            </a:extLst>
          </p:cNvPr>
          <p:cNvSpPr/>
          <p:nvPr/>
        </p:nvSpPr>
        <p:spPr>
          <a:xfrm>
            <a:off x="953146" y="5417915"/>
            <a:ext cx="4528940" cy="798163"/>
          </a:xfrm>
          <a:prstGeom prst="ellipse">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4AC85900-46DC-0100-5DBB-662EFF0C0A50}"/>
              </a:ext>
            </a:extLst>
          </p:cNvPr>
          <p:cNvSpPr txBox="1"/>
          <p:nvPr/>
        </p:nvSpPr>
        <p:spPr>
          <a:xfrm>
            <a:off x="6267123" y="3962578"/>
            <a:ext cx="2386102" cy="369332"/>
          </a:xfrm>
          <a:prstGeom prst="rect">
            <a:avLst/>
          </a:prstGeom>
          <a:noFill/>
        </p:spPr>
        <p:txBody>
          <a:bodyPr wrap="none" rtlCol="0">
            <a:spAutoFit/>
          </a:bodyPr>
          <a:lstStyle/>
          <a:p>
            <a:r>
              <a:rPr lang="en-US" dirty="0">
                <a:solidFill>
                  <a:srgbClr val="00B050"/>
                </a:solidFill>
              </a:rPr>
              <a:t>Predictable Variability</a:t>
            </a:r>
          </a:p>
        </p:txBody>
      </p:sp>
      <p:cxnSp>
        <p:nvCxnSpPr>
          <p:cNvPr id="21" name="Straight Arrow Connector 20">
            <a:extLst>
              <a:ext uri="{FF2B5EF4-FFF2-40B4-BE49-F238E27FC236}">
                <a16:creationId xmlns:a16="http://schemas.microsoft.com/office/drawing/2014/main" id="{1CAA6440-73EA-5676-EFD5-930BE2F3AFD0}"/>
              </a:ext>
            </a:extLst>
          </p:cNvPr>
          <p:cNvCxnSpPr>
            <a:stCxn id="16" idx="1"/>
            <a:endCxn id="12" idx="6"/>
          </p:cNvCxnSpPr>
          <p:nvPr/>
        </p:nvCxnSpPr>
        <p:spPr>
          <a:xfrm flipH="1" flipV="1">
            <a:off x="5207431" y="2832316"/>
            <a:ext cx="1059692" cy="1314928"/>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F1379ABA-DB54-B3C7-2C7E-3B9FC0C9A3EA}"/>
              </a:ext>
            </a:extLst>
          </p:cNvPr>
          <p:cNvCxnSpPr>
            <a:cxnSpLocks/>
            <a:stCxn id="16" idx="1"/>
            <a:endCxn id="14" idx="6"/>
          </p:cNvCxnSpPr>
          <p:nvPr/>
        </p:nvCxnSpPr>
        <p:spPr>
          <a:xfrm flipH="1">
            <a:off x="5482086" y="4147244"/>
            <a:ext cx="785037" cy="1669753"/>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9" name="Left Brace 28">
            <a:extLst>
              <a:ext uri="{FF2B5EF4-FFF2-40B4-BE49-F238E27FC236}">
                <a16:creationId xmlns:a16="http://schemas.microsoft.com/office/drawing/2014/main" id="{8AB202CD-9D89-6D93-83AA-8D00F856D212}"/>
              </a:ext>
            </a:extLst>
          </p:cNvPr>
          <p:cNvSpPr/>
          <p:nvPr/>
        </p:nvSpPr>
        <p:spPr>
          <a:xfrm rot="18296886">
            <a:off x="8313221" y="1309403"/>
            <a:ext cx="596637" cy="4926521"/>
          </a:xfrm>
          <a:prstGeom prst="leftBrace">
            <a:avLst/>
          </a:prstGeom>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Rectangle 32">
            <a:extLst>
              <a:ext uri="{FF2B5EF4-FFF2-40B4-BE49-F238E27FC236}">
                <a16:creationId xmlns:a16="http://schemas.microsoft.com/office/drawing/2014/main" id="{B6A97C50-1C66-8E86-CEB2-C66B2226EF7D}"/>
              </a:ext>
            </a:extLst>
          </p:cNvPr>
          <p:cNvSpPr/>
          <p:nvPr/>
        </p:nvSpPr>
        <p:spPr>
          <a:xfrm rot="2699219">
            <a:off x="9774421" y="2525970"/>
            <a:ext cx="2016628" cy="1708533"/>
          </a:xfrm>
          <a:prstGeom prst="rect">
            <a:avLst/>
          </a:prstGeom>
          <a:solidFill>
            <a:srgbClr val="F5F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69198AF1-B963-983D-A729-5DAD34B7F10B}"/>
              </a:ext>
            </a:extLst>
          </p:cNvPr>
          <p:cNvSpPr/>
          <p:nvPr/>
        </p:nvSpPr>
        <p:spPr>
          <a:xfrm>
            <a:off x="11779972" y="2902726"/>
            <a:ext cx="242877" cy="14291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8F372513-F8A9-E82A-864E-718CA453A29F}"/>
              </a:ext>
            </a:extLst>
          </p:cNvPr>
          <p:cNvSpPr/>
          <p:nvPr/>
        </p:nvSpPr>
        <p:spPr>
          <a:xfrm rot="16200000">
            <a:off x="2933354" y="-629425"/>
            <a:ext cx="309134" cy="19452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589F951A-B350-6042-16F2-93B146CE4B89}"/>
              </a:ext>
            </a:extLst>
          </p:cNvPr>
          <p:cNvSpPr/>
          <p:nvPr/>
        </p:nvSpPr>
        <p:spPr>
          <a:xfrm rot="16200000">
            <a:off x="2964534" y="2286503"/>
            <a:ext cx="309134" cy="20378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4E8F44A-AA97-F7A7-FD23-39BCF822F86A}"/>
              </a:ext>
            </a:extLst>
          </p:cNvPr>
          <p:cNvSpPr/>
          <p:nvPr/>
        </p:nvSpPr>
        <p:spPr>
          <a:xfrm>
            <a:off x="1069383" y="2433234"/>
            <a:ext cx="4138048" cy="798163"/>
          </a:xfrm>
          <a:prstGeom prst="ellipse">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72904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3" presetClass="exit" presetSubtype="10" fill="hold" grpId="0" nodeType="clickEffect">
                                  <p:stCondLst>
                                    <p:cond delay="0"/>
                                  </p:stCondLst>
                                  <p:childTnLst>
                                    <p:animEffect transition="out" filter="blinds(horizontal)">
                                      <p:cBhvr>
                                        <p:cTn id="26" dur="500"/>
                                        <p:tgtEl>
                                          <p:spTgt spid="33"/>
                                        </p:tgtEl>
                                      </p:cBhvr>
                                    </p:animEffect>
                                    <p:set>
                                      <p:cBhvr>
                                        <p:cTn id="27" dur="1" fill="hold">
                                          <p:stCondLst>
                                            <p:cond delay="4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29" grpId="0" animBg="1"/>
      <p:bldP spid="33" grpId="0" animBg="1"/>
      <p:bldP spid="33" grpId="1"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6D9F5-80EB-0046-7F35-3BBA3A4B2734}"/>
              </a:ext>
            </a:extLst>
          </p:cNvPr>
          <p:cNvSpPr>
            <a:spLocks noGrp="1"/>
          </p:cNvSpPr>
          <p:nvPr>
            <p:ph type="title"/>
          </p:nvPr>
        </p:nvSpPr>
        <p:spPr/>
        <p:txBody>
          <a:bodyPr/>
          <a:lstStyle/>
          <a:p>
            <a:r>
              <a:rPr lang="en-US" sz="4000" dirty="0"/>
              <a:t>. . . is complicated . . .</a:t>
            </a:r>
          </a:p>
        </p:txBody>
      </p:sp>
      <p:pic>
        <p:nvPicPr>
          <p:cNvPr id="5" name="Picture 4" descr="Chart, line chart&#10;&#10;AI-generated content may be incorrect.">
            <a:extLst>
              <a:ext uri="{FF2B5EF4-FFF2-40B4-BE49-F238E27FC236}">
                <a16:creationId xmlns:a16="http://schemas.microsoft.com/office/drawing/2014/main" id="{589720EF-616B-F552-23E6-34A6220540C9}"/>
              </a:ext>
            </a:extLst>
          </p:cNvPr>
          <p:cNvPicPr>
            <a:picLocks noChangeAspect="1"/>
          </p:cNvPicPr>
          <p:nvPr/>
        </p:nvPicPr>
        <p:blipFill>
          <a:blip r:embed="rId3"/>
          <a:stretch>
            <a:fillRect/>
          </a:stretch>
        </p:blipFill>
        <p:spPr>
          <a:xfrm>
            <a:off x="6735642" y="1851040"/>
            <a:ext cx="5427049" cy="3802250"/>
          </a:xfrm>
          <a:prstGeom prst="rect">
            <a:avLst/>
          </a:prstGeom>
        </p:spPr>
      </p:pic>
      <p:sp>
        <p:nvSpPr>
          <p:cNvPr id="7" name="TextBox 6">
            <a:extLst>
              <a:ext uri="{FF2B5EF4-FFF2-40B4-BE49-F238E27FC236}">
                <a16:creationId xmlns:a16="http://schemas.microsoft.com/office/drawing/2014/main" id="{F6AF077C-3C50-C6C1-CC8A-1D4868201D04}"/>
              </a:ext>
            </a:extLst>
          </p:cNvPr>
          <p:cNvSpPr txBox="1"/>
          <p:nvPr/>
        </p:nvSpPr>
        <p:spPr>
          <a:xfrm>
            <a:off x="8442256" y="5866312"/>
            <a:ext cx="3749744" cy="369332"/>
          </a:xfrm>
          <a:prstGeom prst="rect">
            <a:avLst/>
          </a:prstGeom>
          <a:noFill/>
        </p:spPr>
        <p:txBody>
          <a:bodyPr wrap="none" rtlCol="0">
            <a:spAutoFit/>
          </a:bodyPr>
          <a:lstStyle/>
          <a:p>
            <a:r>
              <a:rPr lang="en-US" dirty="0" err="1">
                <a:solidFill>
                  <a:schemeClr val="tx2"/>
                </a:solidFill>
              </a:rPr>
              <a:t>GridStrategies</a:t>
            </a:r>
            <a:r>
              <a:rPr lang="en-US" dirty="0">
                <a:solidFill>
                  <a:schemeClr val="tx2"/>
                </a:solidFill>
              </a:rPr>
              <a:t> </a:t>
            </a:r>
            <a:r>
              <a:rPr lang="en-US" dirty="0">
                <a:solidFill>
                  <a:schemeClr val="tx2"/>
                </a:solidFill>
                <a:hlinkClick r:id="rId4"/>
              </a:rPr>
              <a:t>here</a:t>
            </a:r>
            <a:r>
              <a:rPr lang="en-US" dirty="0">
                <a:solidFill>
                  <a:schemeClr val="tx2"/>
                </a:solidFill>
              </a:rPr>
              <a:t>, </a:t>
            </a:r>
            <a:r>
              <a:rPr lang="en-US" dirty="0">
                <a:solidFill>
                  <a:schemeClr val="tx2"/>
                </a:solidFill>
                <a:hlinkClick r:id="rId5"/>
              </a:rPr>
              <a:t>here</a:t>
            </a:r>
            <a:r>
              <a:rPr lang="en-US" dirty="0">
                <a:solidFill>
                  <a:schemeClr val="tx2"/>
                </a:solidFill>
              </a:rPr>
              <a:t> and </a:t>
            </a:r>
            <a:r>
              <a:rPr lang="en-US" dirty="0">
                <a:solidFill>
                  <a:schemeClr val="tx2"/>
                </a:solidFill>
                <a:hlinkClick r:id="rId6"/>
              </a:rPr>
              <a:t>here</a:t>
            </a:r>
            <a:endParaRPr lang="en-US" dirty="0">
              <a:solidFill>
                <a:schemeClr val="tx2"/>
              </a:solidFill>
            </a:endParaRPr>
          </a:p>
        </p:txBody>
      </p:sp>
      <p:pic>
        <p:nvPicPr>
          <p:cNvPr id="3" name="Picture 2" descr="Chart&#10;&#10;AI-generated content may be incorrect.">
            <a:extLst>
              <a:ext uri="{FF2B5EF4-FFF2-40B4-BE49-F238E27FC236}">
                <a16:creationId xmlns:a16="http://schemas.microsoft.com/office/drawing/2014/main" id="{995CB660-2D04-12CA-A9C4-DE3583AB907A}"/>
              </a:ext>
            </a:extLst>
          </p:cNvPr>
          <p:cNvPicPr>
            <a:picLocks noChangeAspect="1"/>
          </p:cNvPicPr>
          <p:nvPr/>
        </p:nvPicPr>
        <p:blipFill>
          <a:blip r:embed="rId7"/>
          <a:stretch>
            <a:fillRect/>
          </a:stretch>
        </p:blipFill>
        <p:spPr>
          <a:xfrm>
            <a:off x="1753680" y="2471558"/>
            <a:ext cx="3992129" cy="4172146"/>
          </a:xfrm>
          <a:prstGeom prst="rect">
            <a:avLst/>
          </a:prstGeom>
          <a:ln w="38100">
            <a:solidFill>
              <a:schemeClr val="accent1">
                <a:shade val="15000"/>
              </a:schemeClr>
            </a:solidFill>
          </a:ln>
        </p:spPr>
      </p:pic>
      <p:sp>
        <p:nvSpPr>
          <p:cNvPr id="6" name="Content Placeholder 1">
            <a:extLst>
              <a:ext uri="{FF2B5EF4-FFF2-40B4-BE49-F238E27FC236}">
                <a16:creationId xmlns:a16="http://schemas.microsoft.com/office/drawing/2014/main" id="{C8540495-65CF-55EA-A1D6-A07E628C00EF}"/>
              </a:ext>
            </a:extLst>
          </p:cNvPr>
          <p:cNvSpPr>
            <a:spLocks noGrp="1"/>
          </p:cNvSpPr>
          <p:nvPr>
            <p:ph idx="1"/>
          </p:nvPr>
        </p:nvSpPr>
        <p:spPr>
          <a:xfrm>
            <a:off x="938150" y="1253806"/>
            <a:ext cx="6119141" cy="2265575"/>
          </a:xfrm>
        </p:spPr>
        <p:txBody>
          <a:bodyPr/>
          <a:lstStyle/>
          <a:p>
            <a:r>
              <a:rPr lang="en-US" dirty="0"/>
              <a:t>. . . because of changing industry dynamics.</a:t>
            </a:r>
          </a:p>
          <a:p>
            <a:r>
              <a:rPr lang="en-US" dirty="0"/>
              <a:t>Electrification, re-shoring manufacturing, and data centers are scaling up energy intensity.</a:t>
            </a:r>
          </a:p>
        </p:txBody>
      </p:sp>
      <p:sp>
        <p:nvSpPr>
          <p:cNvPr id="8" name="TextBox 7">
            <a:extLst>
              <a:ext uri="{FF2B5EF4-FFF2-40B4-BE49-F238E27FC236}">
                <a16:creationId xmlns:a16="http://schemas.microsoft.com/office/drawing/2014/main" id="{2B376039-925A-5C4C-4AA9-43E0152C9E1B}"/>
              </a:ext>
            </a:extLst>
          </p:cNvPr>
          <p:cNvSpPr txBox="1"/>
          <p:nvPr/>
        </p:nvSpPr>
        <p:spPr>
          <a:xfrm>
            <a:off x="8219867" y="2660358"/>
            <a:ext cx="1390124" cy="646331"/>
          </a:xfrm>
          <a:prstGeom prst="rect">
            <a:avLst/>
          </a:prstGeom>
          <a:noFill/>
        </p:spPr>
        <p:txBody>
          <a:bodyPr wrap="none" rtlCol="0">
            <a:spAutoFit/>
          </a:bodyPr>
          <a:lstStyle/>
          <a:p>
            <a:pPr algn="ctr"/>
            <a:r>
              <a:rPr lang="en-US" dirty="0">
                <a:solidFill>
                  <a:srgbClr val="00B050"/>
                </a:solidFill>
              </a:rPr>
              <a:t>Substantial </a:t>
            </a:r>
          </a:p>
          <a:p>
            <a:pPr algn="ctr"/>
            <a:r>
              <a:rPr lang="en-US" dirty="0">
                <a:solidFill>
                  <a:srgbClr val="00B050"/>
                </a:solidFill>
              </a:rPr>
              <a:t>Increase!</a:t>
            </a:r>
          </a:p>
        </p:txBody>
      </p:sp>
      <p:cxnSp>
        <p:nvCxnSpPr>
          <p:cNvPr id="10" name="Straight Arrow Connector 9">
            <a:extLst>
              <a:ext uri="{FF2B5EF4-FFF2-40B4-BE49-F238E27FC236}">
                <a16:creationId xmlns:a16="http://schemas.microsoft.com/office/drawing/2014/main" id="{59199AD1-6BD6-EF78-7CB3-2835ACDEABBE}"/>
              </a:ext>
            </a:extLst>
          </p:cNvPr>
          <p:cNvCxnSpPr>
            <a:cxnSpLocks/>
          </p:cNvCxnSpPr>
          <p:nvPr/>
        </p:nvCxnSpPr>
        <p:spPr>
          <a:xfrm>
            <a:off x="9636369" y="3059723"/>
            <a:ext cx="1643859" cy="738555"/>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BB319C3C-3021-5A32-6144-CE85346F26AB}"/>
              </a:ext>
            </a:extLst>
          </p:cNvPr>
          <p:cNvCxnSpPr>
            <a:cxnSpLocks/>
          </p:cNvCxnSpPr>
          <p:nvPr/>
        </p:nvCxnSpPr>
        <p:spPr>
          <a:xfrm flipV="1">
            <a:off x="9636369" y="2660358"/>
            <a:ext cx="1617481" cy="399365"/>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9695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2"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Scale>
                                      <p:cBhvr>
                                        <p:cTn id="13"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8"/>
                                        </p:tgtEl>
                                        <p:attrNameLst>
                                          <p:attrName>ppt_x</p:attrName>
                                          <p:attrName>ppt_y</p:attrName>
                                        </p:attrNameLst>
                                      </p:cBhvr>
                                    </p:animMotion>
                                    <p:animEffect transition="in" filter="fade">
                                      <p:cBhvr>
                                        <p:cTn id="15" dur="1000"/>
                                        <p:tgtEl>
                                          <p:spTgt spid="8"/>
                                        </p:tgtEl>
                                      </p:cBhvr>
                                    </p:animEffect>
                                  </p:childTnLst>
                                </p:cTn>
                              </p:par>
                              <p:par>
                                <p:cTn id="16" presetID="52"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Scale>
                                      <p:cBhvr>
                                        <p:cTn id="18" dur="10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9" dur="1000" decel="50000" fill="hold">
                                          <p:stCondLst>
                                            <p:cond delay="0"/>
                                          </p:stCondLst>
                                        </p:cTn>
                                        <p:tgtEl>
                                          <p:spTgt spid="11"/>
                                        </p:tgtEl>
                                        <p:attrNameLst>
                                          <p:attrName>ppt_x</p:attrName>
                                          <p:attrName>ppt_y</p:attrName>
                                        </p:attrNameLst>
                                      </p:cBhvr>
                                    </p:animMotion>
                                    <p:animEffect transition="in" filter="fade">
                                      <p:cBhvr>
                                        <p:cTn id="20" dur="1000"/>
                                        <p:tgtEl>
                                          <p:spTgt spid="11"/>
                                        </p:tgtEl>
                                      </p:cBhvr>
                                    </p:animEffect>
                                  </p:childTnLst>
                                </p:cTn>
                              </p:par>
                              <p:par>
                                <p:cTn id="21" presetID="52"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Scale>
                                      <p:cBhvr>
                                        <p:cTn id="23"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4" dur="1000" decel="50000" fill="hold">
                                          <p:stCondLst>
                                            <p:cond delay="0"/>
                                          </p:stCondLst>
                                        </p:cTn>
                                        <p:tgtEl>
                                          <p:spTgt spid="10"/>
                                        </p:tgtEl>
                                        <p:attrNameLst>
                                          <p:attrName>ppt_x</p:attrName>
                                          <p:attrName>ppt_y</p:attrName>
                                        </p:attrNameLst>
                                      </p:cBhvr>
                                    </p:animMotion>
                                    <p:animEffect transition="in" filter="fade">
                                      <p:cBhvr>
                                        <p:cTn id="25"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INL 2020">
  <a:themeElements>
    <a:clrScheme name="INL 2020">
      <a:dk1>
        <a:srgbClr val="000000"/>
      </a:dk1>
      <a:lt1>
        <a:srgbClr val="FFFFFF"/>
      </a:lt1>
      <a:dk2>
        <a:srgbClr val="06509D"/>
      </a:dk2>
      <a:lt2>
        <a:srgbClr val="2CA8E1"/>
      </a:lt2>
      <a:accent1>
        <a:srgbClr val="8EC423"/>
      </a:accent1>
      <a:accent2>
        <a:srgbClr val="2CA8E1"/>
      </a:accent2>
      <a:accent3>
        <a:srgbClr val="832369"/>
      </a:accent3>
      <a:accent4>
        <a:srgbClr val="CF1D4C"/>
      </a:accent4>
      <a:accent5>
        <a:srgbClr val="F78E20"/>
      </a:accent5>
      <a:accent6>
        <a:srgbClr val="59595C"/>
      </a:accent6>
      <a:hlink>
        <a:srgbClr val="7F7F7F"/>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L_2022_NE_wide-WEB" id="{5577F49F-7B88-DD47-88F3-2385ED0F2BA6}" vid="{7AD273C3-D29E-864E-B209-E64E15A6EAD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2391d807-f94f-4c4f-bb14-493106c624c2">
      <UserInfo>
        <DisplayName/>
        <AccountId xsi:nil="true"/>
        <AccountType/>
      </UserInfo>
    </SharedWithUsers>
    <TaxCatchAll xmlns="42ea9b75-b306-4826-8769-4c6ad6718b67" xsi:nil="true"/>
    <lcf76f155ced4ddcb4097134ff3c332f xmlns="2391d807-f94f-4c4f-bb14-493106c624c2">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03797F432E2A042A124C0139981475A" ma:contentTypeVersion="14" ma:contentTypeDescription="Create a new document." ma:contentTypeScope="" ma:versionID="f98a91b6c1e71bbba55439f0a80a0573">
  <xsd:schema xmlns:xsd="http://www.w3.org/2001/XMLSchema" xmlns:xs="http://www.w3.org/2001/XMLSchema" xmlns:p="http://schemas.microsoft.com/office/2006/metadata/properties" xmlns:ns2="2391d807-f94f-4c4f-bb14-493106c624c2" xmlns:ns3="42ea9b75-b306-4826-8769-4c6ad6718b67" targetNamespace="http://schemas.microsoft.com/office/2006/metadata/properties" ma:root="true" ma:fieldsID="e10204a60157ce1d68d66ae7a68b8f6a" ns2:_="" ns3:_="">
    <xsd:import namespace="2391d807-f94f-4c4f-bb14-493106c624c2"/>
    <xsd:import namespace="42ea9b75-b306-4826-8769-4c6ad6718b67"/>
    <xsd:element name="properties">
      <xsd:complexType>
        <xsd:sequence>
          <xsd:element name="documentManagement">
            <xsd:complexType>
              <xsd:all>
                <xsd:element ref="ns2:SharedWithUsers" minOccurs="0"/>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ObjectDetectorVersions" minOccurs="0"/>
                <xsd:element ref="ns2:MediaServiceOCR"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391d807-f94f-4c4f-bb14-493106c624c2" elementFormDefault="qualified">
    <xsd:import namespace="http://schemas.microsoft.com/office/2006/documentManagement/types"/>
    <xsd:import namespace="http://schemas.microsoft.com/office/infopath/2007/PartnerControls"/>
    <xsd:element name="SharedWithUsers" ma:index="8" nillable="true" ma:displayName="Shared With" ma:list="UserInfo" ma:SearchPeopleOnly="false" ma:internalName="SharedWithUsers" ma:readOnly="fals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lcf76f155ced4ddcb4097134ff3c332f" ma:index="10" nillable="true" ma:taxonomy="true" ma:internalName="lcf76f155ced4ddcb4097134ff3c332f" ma:taxonomyFieldName="MediaServiceImageTags" ma:displayName="Image Tags" ma:readOnly="false" ma:fieldId="{5cf76f15-5ced-4ddc-b409-7134ff3c332f}" ma:taxonomyMulti="true" ma:sspId="0b78db39-37aa-4e28-bb7e-9642684d42d7" ma:termSetId="09814cd3-568e-fe90-9814-8d621ff8fb84" ma:anchorId="fba54fb3-c3e1-fe81-a776-ca4b69148c4d" ma:open="true" ma:isKeyword="false">
      <xsd:complexType>
        <xsd:sequence>
          <xsd:element ref="pc:Terms" minOccurs="0" maxOccurs="1"/>
        </xsd:sequence>
      </xsd:complexType>
    </xsd:element>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SearchProperties" ma:index="14" nillable="true" ma:displayName="MediaServiceSearchProperties" ma:hidden="true" ma:internalName="MediaServiceSearchProperties" ma:readOnly="true">
      <xsd:simpleType>
        <xsd:restriction base="dms:Note"/>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2ea9b75-b306-4826-8769-4c6ad6718b67" elementFormDefault="qualified">
    <xsd:import namespace="http://schemas.microsoft.com/office/2006/documentManagement/types"/>
    <xsd:import namespace="http://schemas.microsoft.com/office/infopath/2007/PartnerControls"/>
    <xsd:element name="TaxCatchAll" ma:index="11" nillable="true" ma:displayName="Taxonomy Catch All Column" ma:hidden="true" ma:list="{2721504a-65bf-41e8-8385-5761431a3c1d}" ma:internalName="TaxCatchAll" ma:showField="CatchAllData" ma:web="42ea9b75-b306-4826-8769-4c6ad6718b6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37AC476-B983-43E3-834A-12EDDD4FAD59}">
  <ds:schemaRefs>
    <ds:schemaRef ds:uri="http://purl.org/dc/terms/"/>
    <ds:schemaRef ds:uri="http://schemas.microsoft.com/office/2006/metadata/properties"/>
    <ds:schemaRef ds:uri="http://schemas.openxmlformats.org/package/2006/metadata/core-properties"/>
    <ds:schemaRef ds:uri="http://purl.org/dc/elements/1.1/"/>
    <ds:schemaRef ds:uri="http://schemas.microsoft.com/office/2006/documentManagement/types"/>
    <ds:schemaRef ds:uri="http://schemas.microsoft.com/office/infopath/2007/PartnerControls"/>
    <ds:schemaRef ds:uri="http://www.w3.org/XML/1998/namespace"/>
    <ds:schemaRef ds:uri="42ea9b75-b306-4826-8769-4c6ad6718b67"/>
    <ds:schemaRef ds:uri="2391d807-f94f-4c4f-bb14-493106c624c2"/>
    <ds:schemaRef ds:uri="http://purl.org/dc/dcmitype/"/>
  </ds:schemaRefs>
</ds:datastoreItem>
</file>

<file path=customXml/itemProps2.xml><?xml version="1.0" encoding="utf-8"?>
<ds:datastoreItem xmlns:ds="http://schemas.openxmlformats.org/officeDocument/2006/customXml" ds:itemID="{C4FC5A27-2B90-4732-8D69-31D38D1CE742}">
  <ds:schemaRefs>
    <ds:schemaRef ds:uri="http://schemas.microsoft.com/sharepoint/v3/contenttype/forms"/>
  </ds:schemaRefs>
</ds:datastoreItem>
</file>

<file path=customXml/itemProps3.xml><?xml version="1.0" encoding="utf-8"?>
<ds:datastoreItem xmlns:ds="http://schemas.openxmlformats.org/officeDocument/2006/customXml" ds:itemID="{037BD205-7B70-4618-9C29-A84C063AA1F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391d807-f94f-4c4f-bb14-493106c624c2"/>
    <ds:schemaRef ds:uri="42ea9b75-b306-4826-8769-4c6ad6718b6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INL 2020</Template>
  <TotalTime>3188</TotalTime>
  <Words>2554</Words>
  <Application>Microsoft Macintosh PowerPoint</Application>
  <PresentationFormat>Widescreen</PresentationFormat>
  <Paragraphs>438</Paragraphs>
  <Slides>35</Slides>
  <Notes>17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35</vt:i4>
      </vt:variant>
    </vt:vector>
  </HeadingPairs>
  <TitlesOfParts>
    <vt:vector size="42" baseType="lpstr">
      <vt:lpstr>Arial</vt:lpstr>
      <vt:lpstr>Arial Narrow</vt:lpstr>
      <vt:lpstr>Calibri</vt:lpstr>
      <vt:lpstr>Myriad Pro Cond</vt:lpstr>
      <vt:lpstr>Symbol</vt:lpstr>
      <vt:lpstr>Times New Roman</vt:lpstr>
      <vt:lpstr>INL 2020</vt:lpstr>
      <vt:lpstr>PowerPoint Presentation</vt:lpstr>
      <vt:lpstr>Affordability, Energy Prices, and Energy Outlook</vt:lpstr>
      <vt:lpstr>Growing Public Support  for Nuclear Technology</vt:lpstr>
      <vt:lpstr>Unleashing the golden era  of American energy dominance</vt:lpstr>
      <vt:lpstr>PowerPoint Presentation</vt:lpstr>
      <vt:lpstr>Catalyzing Market Transitions</vt:lpstr>
      <vt:lpstr>Energy Demand</vt:lpstr>
      <vt:lpstr>Forecasting growth in energy demand . . .</vt:lpstr>
      <vt:lpstr>. . . is complicated . . .</vt:lpstr>
      <vt:lpstr>. . . is complicated . . .</vt:lpstr>
      <vt:lpstr>Energy Supply</vt:lpstr>
      <vt:lpstr>The Electricity System and Energy Choices</vt:lpstr>
      <vt:lpstr>Generation Asset Cost Structure </vt:lpstr>
      <vt:lpstr>PowerPoint Presentation</vt:lpstr>
      <vt:lpstr>Nuclear technology provides flexible,  reliable, high-density energy with comparatively low land use</vt:lpstr>
      <vt:lpstr>Energy Density</vt:lpstr>
      <vt:lpstr>Waste Management</vt:lpstr>
      <vt:lpstr>Nuclear Industrial Complex</vt:lpstr>
      <vt:lpstr>Economic prosperity and global competitiveness  demand a dramatic, rapid expansion of nuclear</vt:lpstr>
      <vt:lpstr>Technical innovation and strategic partnerships will overcome technical, geopolitical, policy, and economic challenges to deployment</vt:lpstr>
      <vt:lpstr>Accelerating advanced reactor demonstration and deployment</vt:lpstr>
      <vt:lpstr>Advanced reactor size comparison</vt:lpstr>
      <vt:lpstr>Cost Behavior </vt:lpstr>
      <vt:lpstr>Advanced Large Light-Water Reactors</vt:lpstr>
      <vt:lpstr>SMRs and Cost Advantage </vt:lpstr>
      <vt:lpstr>Nuclear Technologies,  Economic Opportunity</vt:lpstr>
      <vt:lpstr>INL and Industry Are Investing  to Build Capacity On Par with Demand.  </vt:lpstr>
      <vt:lpstr>INL's FY24 economic impact on the State of Idaho  was $4.29B, 13.8% increase from FY23</vt:lpstr>
      <vt:lpstr>Advancing opportunities and the economy in our communities and broader region</vt:lpstr>
      <vt:lpstr>Building our talent pipeline: interns</vt:lpstr>
      <vt:lpstr>Deals, Partnerships and  Industry Action</vt:lpstr>
      <vt:lpstr>PowerPoint Presentation</vt:lpstr>
      <vt:lpstr>Conclusion</vt:lpstr>
      <vt:lpstr>Contact Information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Jason K. Hansen</dc:creator>
  <cp:keywords/>
  <dc:description/>
  <cp:lastModifiedBy>Jason K. Hansen</cp:lastModifiedBy>
  <cp:revision>4</cp:revision>
  <dcterms:created xsi:type="dcterms:W3CDTF">2026-01-10T18:34:21Z</dcterms:created>
  <dcterms:modified xsi:type="dcterms:W3CDTF">2026-01-23T04:50:23Z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0x010100803797F432E2A042A124C0139981475A</vt:lpwstr>
  </property>
  <property fmtid="{D5CDD505-2E9C-101B-9397-08002B2CF9AE}" pid="3" name="Order">
    <vt:r8>73100</vt:r8>
  </property>
</Properties>
</file>