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9"/>
  </p:notesMasterIdLst>
  <p:sldIdLst>
    <p:sldId id="303" r:id="rId2"/>
    <p:sldId id="268" r:id="rId3"/>
    <p:sldId id="313" r:id="rId4"/>
    <p:sldId id="311" r:id="rId5"/>
    <p:sldId id="318" r:id="rId6"/>
    <p:sldId id="319" r:id="rId7"/>
    <p:sldId id="261" r:id="rId8"/>
    <p:sldId id="275" r:id="rId9"/>
    <p:sldId id="316" r:id="rId10"/>
    <p:sldId id="271" r:id="rId11"/>
    <p:sldId id="272" r:id="rId12"/>
    <p:sldId id="315" r:id="rId13"/>
    <p:sldId id="304" r:id="rId14"/>
    <p:sldId id="317" r:id="rId15"/>
    <p:sldId id="298" r:id="rId16"/>
    <p:sldId id="283" r:id="rId17"/>
    <p:sldId id="305" r:id="rId18"/>
    <p:sldId id="274" r:id="rId19"/>
    <p:sldId id="276" r:id="rId20"/>
    <p:sldId id="301" r:id="rId21"/>
    <p:sldId id="302" r:id="rId22"/>
    <p:sldId id="286" r:id="rId23"/>
    <p:sldId id="299" r:id="rId24"/>
    <p:sldId id="264" r:id="rId25"/>
    <p:sldId id="257" r:id="rId26"/>
    <p:sldId id="266" r:id="rId27"/>
    <p:sldId id="320" r:id="rId28"/>
  </p:sldIdLst>
  <p:sldSz cx="12192000" cy="68580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30" roundtripDataSignature="AMtx7mhgh2VMNiM0n48pDQw7EwfpWfdjk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631" autoAdjust="0"/>
    <p:restoredTop sz="83511" autoAdjust="0"/>
  </p:normalViewPr>
  <p:slideViewPr>
    <p:cSldViewPr snapToGrid="0">
      <p:cViewPr varScale="1">
        <p:scale>
          <a:sx n="56" d="100"/>
          <a:sy n="56" d="100"/>
        </p:scale>
        <p:origin x="2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70" d="100"/>
        <a:sy n="170" d="100"/>
      </p:scale>
      <p:origin x="0" y="-38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customschemas.google.com/relationships/presentationmetadata" Target="metadata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ISU\Forecasting\FY26\IEOS%20Presentation\Real%20GSP%20By%20Industry%20Idaho%201997%20to%20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ISU\Forecasting\FY26\Personal%20Income%20Tax%20Commission\PIF_FY2026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Contributions to GSP By Industry, 2024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185-4F92-A1F7-D165C203D89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185-4F92-A1F7-D165C203D891}"/>
              </c:ext>
            </c:extLst>
          </c:dPt>
          <c:dPt>
            <c:idx val="2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0185-4F92-A1F7-D165C203D89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0185-4F92-A1F7-D165C203D89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0185-4F92-A1F7-D165C203D89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0185-4F92-A1F7-D165C203D89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0185-4F92-A1F7-D165C203D891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0185-4F92-A1F7-D165C203D891}"/>
              </c:ext>
            </c:extLst>
          </c:dPt>
          <c:dPt>
            <c:idx val="8"/>
            <c:bubble3D val="0"/>
            <c:spPr>
              <a:solidFill>
                <a:schemeClr val="bg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0185-4F92-A1F7-D165C203D891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0185-4F92-A1F7-D165C203D891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0185-4F92-A1F7-D165C203D891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0185-4F92-A1F7-D165C203D891}"/>
              </c:ext>
            </c:extLst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9-0185-4F92-A1F7-D165C203D891}"/>
              </c:ext>
            </c:extLst>
          </c:dPt>
          <c:dPt>
            <c:idx val="13"/>
            <c:bubble3D val="0"/>
            <c:spPr>
              <a:solidFill>
                <a:schemeClr val="bg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B-0185-4F92-A1F7-D165C203D891}"/>
              </c:ext>
            </c:extLst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D-0185-4F92-A1F7-D165C203D891}"/>
              </c:ext>
            </c:extLst>
          </c:dPt>
          <c:dLbls>
            <c:dLbl>
              <c:idx val="0"/>
              <c:layout>
                <c:manualLayout>
                  <c:x val="-4.7707789787551247E-2"/>
                  <c:y val="-7.8175879724870154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185-4F92-A1F7-D165C203D891}"/>
                </c:ext>
              </c:extLst>
            </c:dLbl>
            <c:dLbl>
              <c:idx val="1"/>
              <c:layout>
                <c:manualLayout>
                  <c:x val="5.516213194185602E-2"/>
                  <c:y val="-1.042345062998268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l"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185-4F92-A1F7-D165C203D891}"/>
                </c:ext>
              </c:extLst>
            </c:dLbl>
            <c:dLbl>
              <c:idx val="2"/>
              <c:layout>
                <c:manualLayout>
                  <c:x val="-1.4163250093179387E-2"/>
                  <c:y val="1.8241038602469676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sz="10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58F52B8-BA0E-4ED4-A0E4-CA70016D34DA}" type="CATEGORYNAME">
                      <a:rPr lang="en-US">
                        <a:solidFill>
                          <a:schemeClr val="accent1"/>
                        </a:solidFill>
                      </a:rPr>
                      <a:pPr algn="l">
                        <a:defRPr/>
                      </a:pPr>
                      <a:t>[CATEGORY NAME]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noAutofit/>
                </a:bodyPr>
                <a:lstStyle/>
                <a:p>
                  <a:pPr algn="l"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086470368989937E-2"/>
                      <c:h val="4.299673384867858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185-4F92-A1F7-D165C203D891}"/>
                </c:ext>
              </c:extLst>
            </c:dLbl>
            <c:dLbl>
              <c:idx val="3"/>
              <c:layout>
                <c:manualLayout>
                  <c:x val="-5.9634737234439059E-3"/>
                  <c:y val="3.908793986243504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0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CC78798-ABF5-4707-8996-E0BE1D2E15CE}" type="CATEGORYNAME">
                      <a:rPr lang="en-US">
                        <a:solidFill>
                          <a:schemeClr val="bg2">
                            <a:lumMod val="75000"/>
                          </a:schemeClr>
                        </a:solidFill>
                      </a:rPr>
                      <a:pPr>
                        <a:defRPr/>
                      </a:pPr>
                      <a:t>[CATEGORY NAME]</a:t>
                    </a:fld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185-4F92-A1F7-D165C203D891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0185-4F92-A1F7-D165C203D891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0185-4F92-A1F7-D165C203D891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0185-4F92-A1F7-D165C203D891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F-0185-4F92-A1F7-D165C203D891}"/>
                </c:ext>
              </c:extLst>
            </c:dLbl>
            <c:dLbl>
              <c:idx val="8"/>
              <c:layout>
                <c:manualLayout>
                  <c:x val="-2.3853894893775623E-2"/>
                  <c:y val="2.084690125996537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0185-4F92-A1F7-D165C203D891}"/>
                </c:ext>
              </c:extLst>
            </c:dLbl>
            <c:dLbl>
              <c:idx val="9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0185-4F92-A1F7-D165C203D891}"/>
                </c:ext>
              </c:extLst>
            </c:dLbl>
            <c:dLbl>
              <c:idx val="1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5-0185-4F92-A1F7-D165C203D891}"/>
                </c:ext>
              </c:extLst>
            </c:dLbl>
            <c:dLbl>
              <c:idx val="11"/>
              <c:layout>
                <c:manualLayout>
                  <c:x val="-1.4908684308609765E-3"/>
                  <c:y val="8.859933035485283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0185-4F92-A1F7-D165C203D891}"/>
                </c:ext>
              </c:extLst>
            </c:dLbl>
            <c:dLbl>
              <c:idx val="12"/>
              <c:layout>
                <c:manualLayout>
                  <c:x val="-5.2180395080134181E-2"/>
                  <c:y val="9.38110556698442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0185-4F92-A1F7-D165C203D891}"/>
                </c:ext>
              </c:extLst>
            </c:dLbl>
            <c:dLbl>
              <c:idx val="13"/>
              <c:layout>
                <c:manualLayout>
                  <c:x val="-2.3853894893775623E-2"/>
                  <c:y val="1.563517594497400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0185-4F92-A1F7-D165C203D891}"/>
                </c:ext>
              </c:extLst>
            </c:dLbl>
            <c:dLbl>
              <c:idx val="14"/>
              <c:layout>
                <c:manualLayout>
                  <c:x val="4.4726052925829025E-3"/>
                  <c:y val="-1.563517594497403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0185-4F92-A1F7-D165C203D891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'Major Categories'!$D$45:$D$59</c:f>
              <c:strCache>
                <c:ptCount val="15"/>
                <c:pt idx="0">
                  <c:v>    Agriculture, forestry, fishing and hunting</c:v>
                </c:pt>
                <c:pt idx="1">
                  <c:v>    Mining, quarrying, and oil and gas extraction</c:v>
                </c:pt>
                <c:pt idx="2">
                  <c:v>    Utilities</c:v>
                </c:pt>
                <c:pt idx="3">
                  <c:v>    Construction</c:v>
                </c:pt>
                <c:pt idx="4">
                  <c:v>    Manufacturing</c:v>
                </c:pt>
                <c:pt idx="5">
                  <c:v>    Wholesale trade</c:v>
                </c:pt>
                <c:pt idx="6">
                  <c:v>    Retail trade</c:v>
                </c:pt>
                <c:pt idx="7">
                  <c:v>    Transportation and warehousing</c:v>
                </c:pt>
                <c:pt idx="8">
                  <c:v>    Information</c:v>
                </c:pt>
                <c:pt idx="9">
                  <c:v>    Finance, insurance, real estate, rental, and leasing</c:v>
                </c:pt>
                <c:pt idx="10">
                  <c:v>    Professional and business services</c:v>
                </c:pt>
                <c:pt idx="11">
                  <c:v>    Educational services, health care, and social assistance</c:v>
                </c:pt>
                <c:pt idx="12">
                  <c:v>    Arts, entertainment, recreation, accommodation, and food services</c:v>
                </c:pt>
                <c:pt idx="13">
                  <c:v>    Other services (except government and government enterprises)</c:v>
                </c:pt>
                <c:pt idx="14">
                  <c:v>  Government and government enterprises</c:v>
                </c:pt>
              </c:strCache>
            </c:strRef>
          </c:cat>
          <c:val>
            <c:numRef>
              <c:f>'Major Categories'!$E$45:$E$59</c:f>
              <c:numCache>
                <c:formatCode>0.000%</c:formatCode>
                <c:ptCount val="15"/>
                <c:pt idx="0">
                  <c:v>3.920865585387974E-2</c:v>
                </c:pt>
                <c:pt idx="1">
                  <c:v>1.0724404498263987E-2</c:v>
                </c:pt>
                <c:pt idx="2">
                  <c:v>1.4044771727263872E-2</c:v>
                </c:pt>
                <c:pt idx="3">
                  <c:v>5.6843963831498895E-2</c:v>
                </c:pt>
                <c:pt idx="4">
                  <c:v>8.9328524525622371E-2</c:v>
                </c:pt>
                <c:pt idx="5">
                  <c:v>6.0735803823142739E-2</c:v>
                </c:pt>
                <c:pt idx="6">
                  <c:v>8.2699842217274153E-2</c:v>
                </c:pt>
                <c:pt idx="7">
                  <c:v>2.789570471429877E-2</c:v>
                </c:pt>
                <c:pt idx="8">
                  <c:v>3.4052344494628253E-2</c:v>
                </c:pt>
                <c:pt idx="9">
                  <c:v>0.19505600734377651</c:v>
                </c:pt>
                <c:pt idx="10">
                  <c:v>0.12992619062684235</c:v>
                </c:pt>
                <c:pt idx="11">
                  <c:v>0.10227152890557441</c:v>
                </c:pt>
                <c:pt idx="12">
                  <c:v>3.8220379582453272E-2</c:v>
                </c:pt>
                <c:pt idx="13">
                  <c:v>1.6971435400980041E-2</c:v>
                </c:pt>
                <c:pt idx="14">
                  <c:v>0.10821323868378473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0185-4F92-A1F7-D165C203D891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Idaho Personal</a:t>
            </a:r>
            <a:r>
              <a:rPr lang="en-US" baseline="0"/>
              <a:t> Income</a:t>
            </a:r>
            <a:r>
              <a:rPr lang="en-US"/>
              <a:t> (Millions)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1"/>
          <c:order val="1"/>
          <c:tx>
            <c:strRef>
              <c:f>'Graph for Outlook'!$B$1</c:f>
              <c:strCache>
                <c:ptCount val="1"/>
                <c:pt idx="0">
                  <c:v>PI (Millions)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'Graph for Outlook'!$A$2:$A$14</c:f>
              <c:numCache>
                <c:formatCode>General</c:formatCode>
                <c:ptCount val="1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  <c:pt idx="10">
                  <c:v>2026</c:v>
                </c:pt>
                <c:pt idx="11">
                  <c:v>2027</c:v>
                </c:pt>
                <c:pt idx="12">
                  <c:v>2028</c:v>
                </c:pt>
              </c:numCache>
              <c:extLst/>
            </c:numRef>
          </c:cat>
          <c:val>
            <c:numRef>
              <c:f>'Graph for Outlook'!$B$2:$B$14</c:f>
              <c:numCache>
                <c:formatCode>"$"#,##0.00_);[Red]\("$"#,##0.00\)</c:formatCode>
                <c:ptCount val="13"/>
                <c:pt idx="0">
                  <c:v>65865.3</c:v>
                </c:pt>
                <c:pt idx="1">
                  <c:v>69157.45</c:v>
                </c:pt>
                <c:pt idx="2">
                  <c:v>74011.350000000006</c:v>
                </c:pt>
                <c:pt idx="3">
                  <c:v>79685.279999999999</c:v>
                </c:pt>
                <c:pt idx="4">
                  <c:v>87507.6</c:v>
                </c:pt>
                <c:pt idx="5">
                  <c:v>98329.38</c:v>
                </c:pt>
                <c:pt idx="6">
                  <c:v>105069.88</c:v>
                </c:pt>
                <c:pt idx="7">
                  <c:v>113480.68</c:v>
                </c:pt>
                <c:pt idx="8">
                  <c:v>120032.63</c:v>
                </c:pt>
                <c:pt idx="9">
                  <c:v>128481.1</c:v>
                </c:pt>
                <c:pt idx="10">
                  <c:v>134784.19</c:v>
                </c:pt>
                <c:pt idx="11">
                  <c:v>142377.71</c:v>
                </c:pt>
                <c:pt idx="12">
                  <c:v>149789.44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0-17E7-4E7D-9D88-F3C03867AE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50224832"/>
        <c:axId val="1951669616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'Graph for Outlook'!$A$1</c15:sqref>
                        </c15:formulaRef>
                      </c:ext>
                    </c:extLst>
                    <c:strCache>
                      <c:ptCount val="1"/>
                      <c:pt idx="0">
                        <c:v>Year</c:v>
                      </c:pt>
                    </c:strCache>
                  </c:strRef>
                </c:tx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1"/>
                    </a:solidFill>
                    <a:ln w="9525">
                      <a:solidFill>
                        <a:schemeClr val="accent1"/>
                      </a:solidFill>
                    </a:ln>
                    <a:effectLst/>
                  </c:spPr>
                </c:marker>
                <c:cat>
                  <c:numRef>
                    <c:extLst>
                      <c:ext uri="{02D57815-91ED-43cb-92C2-25804820EDAC}">
                        <c15:formulaRef>
                          <c15:sqref>'Graph for Outlook'!$A$2:$A$14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2016</c:v>
                      </c:pt>
                      <c:pt idx="1">
                        <c:v>2017</c:v>
                      </c:pt>
                      <c:pt idx="2">
                        <c:v>2018</c:v>
                      </c:pt>
                      <c:pt idx="3">
                        <c:v>2019</c:v>
                      </c:pt>
                      <c:pt idx="4">
                        <c:v>2020</c:v>
                      </c:pt>
                      <c:pt idx="5">
                        <c:v>2021</c:v>
                      </c:pt>
                      <c:pt idx="6">
                        <c:v>2022</c:v>
                      </c:pt>
                      <c:pt idx="7">
                        <c:v>2023</c:v>
                      </c:pt>
                      <c:pt idx="8">
                        <c:v>2024</c:v>
                      </c:pt>
                      <c:pt idx="9">
                        <c:v>2025</c:v>
                      </c:pt>
                      <c:pt idx="10">
                        <c:v>2026</c:v>
                      </c:pt>
                      <c:pt idx="11">
                        <c:v>2027</c:v>
                      </c:pt>
                      <c:pt idx="12">
                        <c:v>2028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'Graph for Outlook'!$A$2:$A$14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2016</c:v>
                      </c:pt>
                      <c:pt idx="1">
                        <c:v>2017</c:v>
                      </c:pt>
                      <c:pt idx="2">
                        <c:v>2018</c:v>
                      </c:pt>
                      <c:pt idx="3">
                        <c:v>2019</c:v>
                      </c:pt>
                      <c:pt idx="4">
                        <c:v>2020</c:v>
                      </c:pt>
                      <c:pt idx="5">
                        <c:v>2021</c:v>
                      </c:pt>
                      <c:pt idx="6">
                        <c:v>2022</c:v>
                      </c:pt>
                      <c:pt idx="7">
                        <c:v>2023</c:v>
                      </c:pt>
                      <c:pt idx="8">
                        <c:v>2024</c:v>
                      </c:pt>
                      <c:pt idx="9">
                        <c:v>2025</c:v>
                      </c:pt>
                      <c:pt idx="10">
                        <c:v>2026</c:v>
                      </c:pt>
                      <c:pt idx="11">
                        <c:v>2027</c:v>
                      </c:pt>
                      <c:pt idx="12">
                        <c:v>2028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1-17E7-4E7D-9D88-F3C03867AEC4}"/>
                  </c:ext>
                </c:extLst>
              </c15:ser>
            </c15:filteredLineSeries>
            <c15:filteredLineSeries>
              <c15:ser>
                <c:idx val="2"/>
                <c:order val="2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'Graph for Outlook'!$C$1</c15:sqref>
                        </c15:formulaRef>
                      </c:ext>
                    </c:extLst>
                    <c:strCache>
                      <c:ptCount val="1"/>
                      <c:pt idx="0">
                        <c:v>Growth Rate</c:v>
                      </c:pt>
                    </c:strCache>
                  </c:strRef>
                </c:tx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circle"/>
                  <c:size val="5"/>
                  <c:spPr>
                    <a:solidFill>
                      <a:schemeClr val="accent3"/>
                    </a:solidFill>
                    <a:ln w="9525">
                      <a:solidFill>
                        <a:schemeClr val="accent3"/>
                      </a:solidFill>
                    </a:ln>
                    <a:effectLst/>
                  </c:spPr>
                </c:marker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'Graph for Outlook'!$A$2:$A$14</c15:sqref>
                        </c15:formulaRef>
                      </c:ext>
                    </c:extLst>
                    <c:numCache>
                      <c:formatCode>General</c:formatCode>
                      <c:ptCount val="13"/>
                      <c:pt idx="0">
                        <c:v>2016</c:v>
                      </c:pt>
                      <c:pt idx="1">
                        <c:v>2017</c:v>
                      </c:pt>
                      <c:pt idx="2">
                        <c:v>2018</c:v>
                      </c:pt>
                      <c:pt idx="3">
                        <c:v>2019</c:v>
                      </c:pt>
                      <c:pt idx="4">
                        <c:v>2020</c:v>
                      </c:pt>
                      <c:pt idx="5">
                        <c:v>2021</c:v>
                      </c:pt>
                      <c:pt idx="6">
                        <c:v>2022</c:v>
                      </c:pt>
                      <c:pt idx="7">
                        <c:v>2023</c:v>
                      </c:pt>
                      <c:pt idx="8">
                        <c:v>2024</c:v>
                      </c:pt>
                      <c:pt idx="9">
                        <c:v>2025</c:v>
                      </c:pt>
                      <c:pt idx="10">
                        <c:v>2026</c:v>
                      </c:pt>
                      <c:pt idx="11">
                        <c:v>2027</c:v>
                      </c:pt>
                      <c:pt idx="12">
                        <c:v>2028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'Graph for Outlook'!$C$2:$C$14</c15:sqref>
                        </c15:formulaRef>
                      </c:ext>
                    </c:extLst>
                    <c:numCache>
                      <c:formatCode>0.000%</c:formatCode>
                      <c:ptCount val="13"/>
                      <c:pt idx="0">
                        <c:v>4.7100000000000003E-2</c:v>
                      </c:pt>
                      <c:pt idx="1">
                        <c:v>0.05</c:v>
                      </c:pt>
                      <c:pt idx="2">
                        <c:v>7.0199999999999999E-2</c:v>
                      </c:pt>
                      <c:pt idx="3">
                        <c:v>7.6899999999999996E-2</c:v>
                      </c:pt>
                      <c:pt idx="4">
                        <c:v>9.4700000000000006E-2</c:v>
                      </c:pt>
                      <c:pt idx="5">
                        <c:v>0.13980000000000001</c:v>
                      </c:pt>
                      <c:pt idx="6">
                        <c:v>7.6200000000000004E-2</c:v>
                      </c:pt>
                      <c:pt idx="7">
                        <c:v>6.6699999999999995E-2</c:v>
                      </c:pt>
                      <c:pt idx="8">
                        <c:v>5.7700000000000001E-2</c:v>
                      </c:pt>
                      <c:pt idx="9">
                        <c:v>7.0400000000000004E-2</c:v>
                      </c:pt>
                      <c:pt idx="10">
                        <c:v>4.9099999999999998E-2</c:v>
                      </c:pt>
                      <c:pt idx="11">
                        <c:v>5.6300000000000003E-2</c:v>
                      </c:pt>
                      <c:pt idx="12">
                        <c:v>5.21E-2</c:v>
                      </c:pt>
                    </c:numCache>
                  </c:numRef>
                </c:val>
                <c:smooth val="0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17E7-4E7D-9D88-F3C03867AEC4}"/>
                  </c:ext>
                </c:extLst>
              </c15:ser>
            </c15:filteredLineSeries>
          </c:ext>
        </c:extLst>
      </c:lineChart>
      <c:catAx>
        <c:axId val="1950224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51669616"/>
        <c:crosses val="autoZero"/>
        <c:auto val="1"/>
        <c:lblAlgn val="ctr"/>
        <c:lblOffset val="100"/>
        <c:noMultiLvlLbl val="0"/>
      </c:catAx>
      <c:valAx>
        <c:axId val="1951669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.00_);[Red]\(&quot;$&quot;#,##0.0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502248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60B541-CB43-4A70-A757-4865F07FFD20}" type="doc">
      <dgm:prSet loTypeId="urn:microsoft.com/office/officeart/2005/8/layout/arrow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591C06B-6FB8-4BA8-905D-D9916CD275B2}">
      <dgm:prSet phldrT="[Text]"/>
      <dgm:spPr/>
      <dgm:t>
        <a:bodyPr/>
        <a:lstStyle/>
        <a:p>
          <a:r>
            <a:rPr lang="en-US" dirty="0"/>
            <a:t>Tailwinds</a:t>
          </a:r>
        </a:p>
      </dgm:t>
    </dgm:pt>
    <dgm:pt modelId="{87700367-3C96-4384-B43F-A98CFA4BA29F}" type="parTrans" cxnId="{34C42124-A097-481D-A62A-0531F7098039}">
      <dgm:prSet/>
      <dgm:spPr/>
      <dgm:t>
        <a:bodyPr/>
        <a:lstStyle/>
        <a:p>
          <a:endParaRPr lang="en-US"/>
        </a:p>
      </dgm:t>
    </dgm:pt>
    <dgm:pt modelId="{86AA5E59-9DEB-478A-9BFD-F7CE5F654564}" type="sibTrans" cxnId="{34C42124-A097-481D-A62A-0531F7098039}">
      <dgm:prSet/>
      <dgm:spPr/>
      <dgm:t>
        <a:bodyPr/>
        <a:lstStyle/>
        <a:p>
          <a:endParaRPr lang="en-US"/>
        </a:p>
      </dgm:t>
    </dgm:pt>
    <dgm:pt modelId="{96404AEE-29BA-4145-A96C-08089B5926B5}">
      <dgm:prSet phldrT="[Text]"/>
      <dgm:spPr/>
      <dgm:t>
        <a:bodyPr/>
        <a:lstStyle/>
        <a:p>
          <a:r>
            <a:rPr lang="en-US" dirty="0"/>
            <a:t>Headwinds</a:t>
          </a:r>
        </a:p>
      </dgm:t>
    </dgm:pt>
    <dgm:pt modelId="{4AA41AF9-D8B1-44C2-9BD6-ACFEC49B2EFF}" type="parTrans" cxnId="{F3EC3CFC-BD3C-42F1-9F98-C8F3CA28DE0A}">
      <dgm:prSet/>
      <dgm:spPr/>
      <dgm:t>
        <a:bodyPr/>
        <a:lstStyle/>
        <a:p>
          <a:endParaRPr lang="en-US"/>
        </a:p>
      </dgm:t>
    </dgm:pt>
    <dgm:pt modelId="{08DC43EC-E3A4-4301-B1DD-7A7DBDF631F8}" type="sibTrans" cxnId="{F3EC3CFC-BD3C-42F1-9F98-C8F3CA28DE0A}">
      <dgm:prSet/>
      <dgm:spPr/>
      <dgm:t>
        <a:bodyPr/>
        <a:lstStyle/>
        <a:p>
          <a:endParaRPr lang="en-US"/>
        </a:p>
      </dgm:t>
    </dgm:pt>
    <dgm:pt modelId="{4C400F11-CBBF-4FE4-8DFE-9A4736B5FC14}" type="pres">
      <dgm:prSet presAssocID="{E060B541-CB43-4A70-A757-4865F07FFD20}" presName="cycle" presStyleCnt="0">
        <dgm:presLayoutVars>
          <dgm:dir/>
          <dgm:resizeHandles val="exact"/>
        </dgm:presLayoutVars>
      </dgm:prSet>
      <dgm:spPr/>
    </dgm:pt>
    <dgm:pt modelId="{928D49DA-ECBE-4F57-8C06-3861A88F4F64}" type="pres">
      <dgm:prSet presAssocID="{8591C06B-6FB8-4BA8-905D-D9916CD275B2}" presName="arrow" presStyleLbl="node1" presStyleIdx="0" presStyleCnt="2" custScaleY="100254">
        <dgm:presLayoutVars>
          <dgm:bulletEnabled val="1"/>
        </dgm:presLayoutVars>
      </dgm:prSet>
      <dgm:spPr/>
    </dgm:pt>
    <dgm:pt modelId="{C945BAFE-212A-422F-85DD-9F529A8DDF67}" type="pres">
      <dgm:prSet presAssocID="{96404AEE-29BA-4145-A96C-08089B5926B5}" presName="arrow" presStyleLbl="node1" presStyleIdx="1" presStyleCnt="2" custScaleY="100254">
        <dgm:presLayoutVars>
          <dgm:bulletEnabled val="1"/>
        </dgm:presLayoutVars>
      </dgm:prSet>
      <dgm:spPr/>
    </dgm:pt>
  </dgm:ptLst>
  <dgm:cxnLst>
    <dgm:cxn modelId="{34C42124-A097-481D-A62A-0531F7098039}" srcId="{E060B541-CB43-4A70-A757-4865F07FFD20}" destId="{8591C06B-6FB8-4BA8-905D-D9916CD275B2}" srcOrd="0" destOrd="0" parTransId="{87700367-3C96-4384-B43F-A98CFA4BA29F}" sibTransId="{86AA5E59-9DEB-478A-9BFD-F7CE5F654564}"/>
    <dgm:cxn modelId="{7829A459-9DAB-431D-852F-C6B0580CF981}" type="presOf" srcId="{8591C06B-6FB8-4BA8-905D-D9916CD275B2}" destId="{928D49DA-ECBE-4F57-8C06-3861A88F4F64}" srcOrd="0" destOrd="0" presId="urn:microsoft.com/office/officeart/2005/8/layout/arrow1"/>
    <dgm:cxn modelId="{A94F9DB6-F387-4CC2-8E90-A12E9AF9E98E}" type="presOf" srcId="{E060B541-CB43-4A70-A757-4865F07FFD20}" destId="{4C400F11-CBBF-4FE4-8DFE-9A4736B5FC14}" srcOrd="0" destOrd="0" presId="urn:microsoft.com/office/officeart/2005/8/layout/arrow1"/>
    <dgm:cxn modelId="{E00414B9-C189-4F09-9B5B-D30211D41CB8}" type="presOf" srcId="{96404AEE-29BA-4145-A96C-08089B5926B5}" destId="{C945BAFE-212A-422F-85DD-9F529A8DDF67}" srcOrd="0" destOrd="0" presId="urn:microsoft.com/office/officeart/2005/8/layout/arrow1"/>
    <dgm:cxn modelId="{F3EC3CFC-BD3C-42F1-9F98-C8F3CA28DE0A}" srcId="{E060B541-CB43-4A70-A757-4865F07FFD20}" destId="{96404AEE-29BA-4145-A96C-08089B5926B5}" srcOrd="1" destOrd="0" parTransId="{4AA41AF9-D8B1-44C2-9BD6-ACFEC49B2EFF}" sibTransId="{08DC43EC-E3A4-4301-B1DD-7A7DBDF631F8}"/>
    <dgm:cxn modelId="{6FB5F674-82F2-41CB-8A16-FD0396D8D490}" type="presParOf" srcId="{4C400F11-CBBF-4FE4-8DFE-9A4736B5FC14}" destId="{928D49DA-ECBE-4F57-8C06-3861A88F4F64}" srcOrd="0" destOrd="0" presId="urn:microsoft.com/office/officeart/2005/8/layout/arrow1"/>
    <dgm:cxn modelId="{FC1AD8EF-CB50-4A88-80EB-6E7B994A8960}" type="presParOf" srcId="{4C400F11-CBBF-4FE4-8DFE-9A4736B5FC14}" destId="{C945BAFE-212A-422F-85DD-9F529A8DDF67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8D49DA-ECBE-4F57-8C06-3861A88F4F64}">
      <dsp:nvSpPr>
        <dsp:cNvPr id="0" name=""/>
        <dsp:cNvSpPr/>
      </dsp:nvSpPr>
      <dsp:spPr>
        <a:xfrm rot="16200000">
          <a:off x="2100" y="244"/>
          <a:ext cx="2858239" cy="2865499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Tailwinds</a:t>
          </a:r>
        </a:p>
      </dsp:txBody>
      <dsp:txXfrm rot="5400000">
        <a:off x="498662" y="718434"/>
        <a:ext cx="2365307" cy="1429119"/>
      </dsp:txXfrm>
    </dsp:sp>
    <dsp:sp modelId="{C945BAFE-212A-422F-85DD-9F529A8DDF67}">
      <dsp:nvSpPr>
        <dsp:cNvPr id="0" name=""/>
        <dsp:cNvSpPr/>
      </dsp:nvSpPr>
      <dsp:spPr>
        <a:xfrm rot="5400000">
          <a:off x="8040358" y="244"/>
          <a:ext cx="2858239" cy="2865499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Headwinds</a:t>
          </a:r>
        </a:p>
      </dsp:txBody>
      <dsp:txXfrm rot="-5400000">
        <a:off x="8036728" y="718434"/>
        <a:ext cx="2365307" cy="14291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0.78628</cdr:x>
      <cdr:y>0.10217</cdr:y>
    </cdr:from>
    <cdr:to>
      <cdr:x>0.95524</cdr:x>
      <cdr:y>0.87944</cdr:y>
    </cdr:to>
    <cdr:sp macro="" textlink="">
      <cdr:nvSpPr>
        <cdr:cNvPr id="2" name="Rectangle 1">
          <a:extLst xmlns:a="http://schemas.openxmlformats.org/drawingml/2006/main">
            <a:ext uri="{FF2B5EF4-FFF2-40B4-BE49-F238E27FC236}">
              <a16:creationId xmlns:a16="http://schemas.microsoft.com/office/drawing/2014/main" id="{77D0AAF8-64F5-4469-809D-4F7FE36D142B}"/>
            </a:ext>
          </a:extLst>
        </cdr:cNvPr>
        <cdr:cNvSpPr/>
      </cdr:nvSpPr>
      <cdr:spPr>
        <a:xfrm xmlns:a="http://schemas.openxmlformats.org/drawingml/2006/main">
          <a:off x="4751730" y="459350"/>
          <a:ext cx="1021080" cy="3494434"/>
        </a:xfrm>
        <a:prstGeom xmlns:a="http://schemas.openxmlformats.org/drawingml/2006/main" prst="rect">
          <a:avLst/>
        </a:prstGeom>
        <a:solidFill xmlns:a="http://schemas.openxmlformats.org/drawingml/2006/main">
          <a:schemeClr val="accent1">
            <a:alpha val="50000"/>
          </a:scheme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938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46568" rIns="93162" bIns="46568" anchor="b" anchorCtr="0">
            <a:noAutofit/>
          </a:bodyPr>
          <a:lstStyle/>
          <a:p>
            <a:pPr algn="r"/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‹#›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spcFirstLastPara="1" wrap="square" lIns="93162" tIns="46568" rIns="93162" bIns="46568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46" name="Google Shape;4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27827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spcFirstLastPara="1" wrap="square" lIns="93162" tIns="46568" rIns="93162" bIns="46568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52" name="Google Shape;5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873283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>
          <a:extLst>
            <a:ext uri="{FF2B5EF4-FFF2-40B4-BE49-F238E27FC236}">
              <a16:creationId xmlns:a16="http://schemas.microsoft.com/office/drawing/2014/main" id="{27A2EEB9-B0A4-5C28-A342-DDD81C6B58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:notes">
            <a:extLst>
              <a:ext uri="{FF2B5EF4-FFF2-40B4-BE49-F238E27FC236}">
                <a16:creationId xmlns:a16="http://schemas.microsoft.com/office/drawing/2014/main" id="{9EFCFC3B-2A28-2AAB-5C93-BF65A25450B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spcFirstLastPara="1" wrap="square" lIns="93162" tIns="46568" rIns="93162" bIns="46568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52" name="Google Shape;52;p2:notes">
            <a:extLst>
              <a:ext uri="{FF2B5EF4-FFF2-40B4-BE49-F238E27FC236}">
                <a16:creationId xmlns:a16="http://schemas.microsoft.com/office/drawing/2014/main" id="{860BE767-9EB6-36E2-0FE4-E6B209C71CF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930457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spcFirstLastPara="1" wrap="square" lIns="93162" tIns="46568" rIns="93162" bIns="46568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52" name="Google Shape;5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658215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21</a:t>
            </a:r>
            <a:r>
              <a:rPr lang="en-US" baseline="30000" dirty="0"/>
              <a:t>st</a:t>
            </a:r>
            <a:r>
              <a:rPr lang="en-US" dirty="0"/>
              <a:t> lowest rate (tied with Arkansas, Colorado, Iowa, Mississippi, Oklahoma, &amp; Wisconsin)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/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17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64148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spcFirstLastPara="1" wrap="square" lIns="93162" tIns="46568" rIns="93162" bIns="46568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52" name="Google Shape;5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047597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spcFirstLastPara="1" wrap="square" lIns="93162" tIns="46568" rIns="93162" bIns="46568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52" name="Google Shape;5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1398872" y="2481371"/>
            <a:ext cx="9394256" cy="1222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Roboto Slab"/>
              <a:buNone/>
              <a:defRPr sz="4500" b="1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1398872" y="3872045"/>
            <a:ext cx="9394257" cy="6254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15" name="Google Shape;15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020802" y="6234915"/>
            <a:ext cx="951307" cy="429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8921" y="222971"/>
            <a:ext cx="2146822" cy="7256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"/>
          <p:cNvSpPr txBox="1">
            <a:spLocks noGrp="1"/>
          </p:cNvSpPr>
          <p:nvPr>
            <p:ph type="title"/>
          </p:nvPr>
        </p:nvSpPr>
        <p:spPr>
          <a:xfrm>
            <a:off x="838200" y="1143003"/>
            <a:ext cx="105156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  <a:defRPr sz="4400" b="1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" name="Google Shape;19;p5"/>
          <p:cNvSpPr txBox="1">
            <a:spLocks noGrp="1"/>
          </p:cNvSpPr>
          <p:nvPr>
            <p:ph type="body" idx="1"/>
          </p:nvPr>
        </p:nvSpPr>
        <p:spPr>
          <a:xfrm>
            <a:off x="838200" y="1956257"/>
            <a:ext cx="10515600" cy="418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21" name="Google Shape;21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020802" y="6234915"/>
            <a:ext cx="951307" cy="429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8921" y="222971"/>
            <a:ext cx="2146822" cy="7256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839788" y="1077687"/>
            <a:ext cx="10515600" cy="678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  <a:defRPr sz="4400" b="1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839788" y="1746479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body" idx="2"/>
          </p:nvPr>
        </p:nvSpPr>
        <p:spPr>
          <a:xfrm>
            <a:off x="839788" y="2570391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body" idx="3"/>
          </p:nvPr>
        </p:nvSpPr>
        <p:spPr>
          <a:xfrm>
            <a:off x="6172200" y="1746479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body" idx="4"/>
          </p:nvPr>
        </p:nvSpPr>
        <p:spPr>
          <a:xfrm>
            <a:off x="6172200" y="2570391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30" name="Google Shape;30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020802" y="6234915"/>
            <a:ext cx="951307" cy="429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Google Shape;31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8921" y="222971"/>
            <a:ext cx="2146822" cy="7256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839788" y="1324882"/>
            <a:ext cx="3932237" cy="1069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Roboto"/>
              <a:buNone/>
              <a:defRPr sz="2400" b="1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5183188" y="1324883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2"/>
          </p:nvPr>
        </p:nvSpPr>
        <p:spPr>
          <a:xfrm>
            <a:off x="839788" y="2394858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37" name="Google Shape;37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020802" y="6234915"/>
            <a:ext cx="951307" cy="429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38" name="Google Shape;38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8921" y="222971"/>
            <a:ext cx="2146822" cy="7256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>
  <p:cSld name="Picture with Ca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>
            <a:spLocks noGrp="1"/>
          </p:cNvSpPr>
          <p:nvPr>
            <p:ph type="pic" idx="2"/>
          </p:nvPr>
        </p:nvSpPr>
        <p:spPr>
          <a:xfrm>
            <a:off x="0" y="0"/>
            <a:ext cx="11767457" cy="65314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42" name="Google Shape;42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020802" y="6234915"/>
            <a:ext cx="951307" cy="429742"/>
          </a:xfrm>
          <a:prstGeom prst="rect">
            <a:avLst/>
          </a:prstGeom>
          <a:noFill/>
          <a:ln>
            <a:noFill/>
          </a:ln>
        </p:spPr>
      </p:pic>
      <p:pic>
        <p:nvPicPr>
          <p:cNvPr id="43" name="Google Shape;43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58921" y="222971"/>
            <a:ext cx="2146822" cy="7256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gi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3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63222" y="222971"/>
            <a:ext cx="1502679" cy="2259531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hyperlink" Target="https://fred.stlouisfed.org/graph/?g=1On6O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hyperlink" Target="https://fred.stlouisfed.org/graph/?g=1On6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hyperlink" Target="https://fred.stlouisfed.org/graph/?g=1On73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ensus.gov/newsroom/press-releases/2025/vintage-2024-popest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bls.gov/web/laus/statewide_otm_oty_change.htm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.bls.gov/timeseries/LASST160000000000003?amp%253bdata_tool=XGtable&amp;output_view=data&amp;include_graphs=true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gif"/><Relationship Id="rId4" Type="http://schemas.openxmlformats.org/officeDocument/2006/relationships/image" Target="../media/image11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.bls.gov/timeseries/LASST160000000000003?amp%253bdata_tool=XGtable&amp;output_view=data&amp;include_graphs=true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s://data.bls.gov/timeseries/LASST160000000000003?amp%253bdata_tool=XGtable&amp;output_view=data&amp;include_graphs=true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kylebrookman@boisestate.edu" TargetMode="External"/><Relationship Id="rId2" Type="http://schemas.openxmlformats.org/officeDocument/2006/relationships/hyperlink" Target="mailto:stevenp@uidaho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hyperlink" Target="https://fred.stlouisfed.org/graph/?g=1QrUk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fred.stlouisfed.org/graph/?g=1QrTN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hyperlink" Target="https://fred.stlouisfed.org/graph/?g=1QrUD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g"/><Relationship Id="rId2" Type="http://schemas.openxmlformats.org/officeDocument/2006/relationships/hyperlink" Target="https://fred.stlouisfed.org/graph/?g=1On75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a.isr.umich.edu/files/chicsh.pdf" TargetMode="External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s://apps.bea.gov/regional/bearfacts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apps.bea.gov/regional/bearfacts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apps.bea.gov/regional/bearfacts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https://fred.stlouisfed.org/graph/?g=1On6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s://fred.stlouisfed.org/graph/?g=1On6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"/>
          <p:cNvSpPr txBox="1">
            <a:spLocks noGrp="1"/>
          </p:cNvSpPr>
          <p:nvPr>
            <p:ph type="ctrTitle"/>
          </p:nvPr>
        </p:nvSpPr>
        <p:spPr>
          <a:xfrm>
            <a:off x="3962400" y="528962"/>
            <a:ext cx="6034671" cy="39229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lvl="0" algn="l"/>
            <a:r>
              <a:rPr lang="en-US" sz="8000" dirty="0">
                <a:latin typeface="Roboto Slab" pitchFamily="2" charset="0"/>
                <a:ea typeface="Roboto Slab" pitchFamily="2" charset="0"/>
              </a:rPr>
              <a:t>Idaho </a:t>
            </a:r>
            <a:br>
              <a:rPr lang="en-US" sz="8000" dirty="0">
                <a:latin typeface="Roboto Slab" pitchFamily="2" charset="0"/>
                <a:ea typeface="Roboto Slab" pitchFamily="2" charset="0"/>
              </a:rPr>
            </a:br>
            <a:r>
              <a:rPr lang="en-US" sz="8000" dirty="0">
                <a:latin typeface="Roboto Slab" pitchFamily="2" charset="0"/>
                <a:ea typeface="Roboto Slab" pitchFamily="2" charset="0"/>
              </a:rPr>
              <a:t>Economic </a:t>
            </a:r>
            <a:br>
              <a:rPr lang="en-US" sz="8000" dirty="0">
                <a:latin typeface="Roboto Slab" pitchFamily="2" charset="0"/>
                <a:ea typeface="Roboto Slab" pitchFamily="2" charset="0"/>
              </a:rPr>
            </a:br>
            <a:r>
              <a:rPr lang="en-US" sz="8000" dirty="0">
                <a:latin typeface="Roboto Slab" pitchFamily="2" charset="0"/>
                <a:ea typeface="Roboto Slab" pitchFamily="2" charset="0"/>
              </a:rPr>
              <a:t>Outlook</a:t>
            </a:r>
            <a:endParaRPr sz="8000" dirty="0">
              <a:latin typeface="Roboto Slab" pitchFamily="2" charset="0"/>
              <a:ea typeface="Roboto Slab" pitchFamily="2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EA0FE82-BDEB-4251-B8F5-5D82D231AF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350" y="2958007"/>
            <a:ext cx="3962400" cy="3733800"/>
          </a:xfrm>
          <a:prstGeom prst="rect">
            <a:avLst/>
          </a:prstGeom>
        </p:spPr>
      </p:pic>
      <p:sp>
        <p:nvSpPr>
          <p:cNvPr id="6" name="Google Shape;49;p1"/>
          <p:cNvSpPr txBox="1">
            <a:spLocks/>
          </p:cNvSpPr>
          <p:nvPr/>
        </p:nvSpPr>
        <p:spPr>
          <a:xfrm>
            <a:off x="4095750" y="4451948"/>
            <a:ext cx="7848600" cy="1606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accen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lvl="0" algn="l">
              <a:spcBef>
                <a:spcPts val="0"/>
              </a:spcBef>
            </a:pPr>
            <a:r>
              <a:rPr lang="en-US" dirty="0">
                <a:latin typeface="+mj-lt"/>
              </a:rPr>
              <a:t>Karl R. Geisler, PhD</a:t>
            </a:r>
          </a:p>
          <a:p>
            <a:pPr lvl="0" algn="l">
              <a:spcBef>
                <a:spcPts val="0"/>
              </a:spcBef>
            </a:pPr>
            <a:r>
              <a:rPr lang="en-US" sz="2000" dirty="0">
                <a:latin typeface="+mj-lt"/>
              </a:rPr>
              <a:t>Professor of Economics &amp; Chair</a:t>
            </a:r>
            <a:r>
              <a:rPr lang="en-US" sz="2000" dirty="0"/>
              <a:t> </a:t>
            </a:r>
            <a:r>
              <a:rPr lang="en-US" sz="2000" b="1" dirty="0">
                <a:latin typeface="+mj-lt"/>
              </a:rPr>
              <a:t>|</a:t>
            </a:r>
            <a:r>
              <a:rPr lang="en-US" sz="2000" dirty="0"/>
              <a:t> </a:t>
            </a:r>
            <a:r>
              <a:rPr lang="en-US" sz="2000" dirty="0">
                <a:latin typeface="+mj-lt"/>
              </a:rPr>
              <a:t>Dept. of Econ. &amp; Finance</a:t>
            </a:r>
          </a:p>
          <a:p>
            <a:pPr lvl="0" algn="l">
              <a:spcBef>
                <a:spcPts val="0"/>
              </a:spcBef>
            </a:pPr>
            <a:r>
              <a:rPr lang="en-US" sz="2000" dirty="0">
                <a:latin typeface="+mj-lt"/>
              </a:rPr>
              <a:t>Director</a:t>
            </a:r>
            <a:r>
              <a:rPr lang="en-US" sz="2000" dirty="0"/>
              <a:t> </a:t>
            </a:r>
            <a:r>
              <a:rPr lang="en-US" sz="2000" b="1" dirty="0">
                <a:latin typeface="+mj-lt"/>
              </a:rPr>
              <a:t>|</a:t>
            </a:r>
            <a:r>
              <a:rPr lang="en-US" sz="2000" dirty="0"/>
              <a:t> Center for Economic Research &amp; Quantitative Analysis</a:t>
            </a:r>
            <a:endParaRPr lang="en-US" sz="2000" dirty="0">
              <a:latin typeface="+mj-lt"/>
            </a:endParaRPr>
          </a:p>
          <a:p>
            <a:pPr lvl="0" algn="l">
              <a:spcBef>
                <a:spcPts val="0"/>
              </a:spcBef>
            </a:pPr>
            <a:r>
              <a:rPr lang="en-US" sz="2000" dirty="0">
                <a:latin typeface="+mj-lt"/>
              </a:rPr>
              <a:t>College of Business </a:t>
            </a:r>
            <a:r>
              <a:rPr lang="en-US" sz="2000" b="1" dirty="0">
                <a:latin typeface="+mj-lt"/>
              </a:rPr>
              <a:t>|</a:t>
            </a:r>
            <a:r>
              <a:rPr lang="en-US" sz="2000" dirty="0">
                <a:latin typeface="+mj-lt"/>
              </a:rPr>
              <a:t> Idaho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2695520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279" y="1028700"/>
            <a:ext cx="10515600" cy="737289"/>
          </a:xfrm>
        </p:spPr>
        <p:txBody>
          <a:bodyPr/>
          <a:lstStyle/>
          <a:p>
            <a:r>
              <a:rPr lang="en-US" dirty="0"/>
              <a:t>Per Capita Income (in Dollars)</a:t>
            </a:r>
          </a:p>
        </p:txBody>
      </p:sp>
      <p:pic>
        <p:nvPicPr>
          <p:cNvPr id="3" name="FRED Graph Chart" descr="FRED Graph">
            <a:hlinkClick r:id="rId2" tooltip="View this chart in your browser. "/>
            <a:extLst>
              <a:ext uri="{FF2B5EF4-FFF2-40B4-BE49-F238E27FC236}">
                <a16:creationId xmlns:a16="http://schemas.microsoft.com/office/drawing/2014/main" id="{D382F674-9F89-04A4-6390-55B73CB70C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250" y="1765989"/>
            <a:ext cx="8191500" cy="466725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25249BD-6E43-33FA-A27A-950F7AC4ED42}"/>
              </a:ext>
            </a:extLst>
          </p:cNvPr>
          <p:cNvSpPr/>
          <p:nvPr/>
        </p:nvSpPr>
        <p:spPr>
          <a:xfrm>
            <a:off x="5890275" y="0"/>
            <a:ext cx="63017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Statewide Economy</a:t>
            </a:r>
          </a:p>
        </p:txBody>
      </p:sp>
    </p:spTree>
    <p:extLst>
      <p:ext uri="{BB962C8B-B14F-4D97-AF65-F5344CB8AC3E}">
        <p14:creationId xmlns:p14="http://schemas.microsoft.com/office/powerpoint/2010/main" val="2065646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279" y="1051560"/>
            <a:ext cx="10515600" cy="714429"/>
          </a:xfrm>
        </p:spPr>
        <p:txBody>
          <a:bodyPr/>
          <a:lstStyle/>
          <a:p>
            <a:r>
              <a:rPr lang="en-US" dirty="0"/>
              <a:t>Per Capita Personal Income (Indexed)</a:t>
            </a:r>
          </a:p>
        </p:txBody>
      </p:sp>
      <p:pic>
        <p:nvPicPr>
          <p:cNvPr id="3" name="FRED Graph Chart" descr="FRED Graph">
            <a:hlinkClick r:id="rId2" tooltip="View this chart in your browser. "/>
            <a:extLst>
              <a:ext uri="{FF2B5EF4-FFF2-40B4-BE49-F238E27FC236}">
                <a16:creationId xmlns:a16="http://schemas.microsoft.com/office/drawing/2014/main" id="{00F224FE-5C6A-F491-29C3-10B4D36BD1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250" y="1765989"/>
            <a:ext cx="8191500" cy="466725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1DF4556-1C60-9529-0929-A5DD0C38BC40}"/>
              </a:ext>
            </a:extLst>
          </p:cNvPr>
          <p:cNvSpPr/>
          <p:nvPr/>
        </p:nvSpPr>
        <p:spPr>
          <a:xfrm>
            <a:off x="5890275" y="0"/>
            <a:ext cx="63017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Statewide Economy</a:t>
            </a:r>
          </a:p>
        </p:txBody>
      </p:sp>
    </p:spTree>
    <p:extLst>
      <p:ext uri="{BB962C8B-B14F-4D97-AF65-F5344CB8AC3E}">
        <p14:creationId xmlns:p14="http://schemas.microsoft.com/office/powerpoint/2010/main" val="28139011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4AF7A-70F2-B9B2-2BB8-E77CB8A134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C9895D-CCC9-30AB-ADCE-D655060775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2380" y="863173"/>
            <a:ext cx="10515599" cy="1093079"/>
          </a:xfrm>
        </p:spPr>
        <p:txBody>
          <a:bodyPr/>
          <a:lstStyle/>
          <a:p>
            <a:r>
              <a:rPr lang="en-US" sz="3800" u="sng" dirty="0"/>
              <a:t>FY 2024 Forecast</a:t>
            </a:r>
          </a:p>
        </p:txBody>
      </p:sp>
      <p:graphicFrame>
        <p:nvGraphicFramePr>
          <p:cNvPr id="9" name="Content Placeholder 3">
            <a:extLst>
              <a:ext uri="{FF2B5EF4-FFF2-40B4-BE49-F238E27FC236}">
                <a16:creationId xmlns:a16="http://schemas.microsoft.com/office/drawing/2014/main" id="{4F11C96C-6F54-4FC9-AF53-36A604EFEA36}"/>
              </a:ext>
            </a:extLst>
          </p:cNvPr>
          <p:cNvGraphicFramePr>
            <a:graphicFrameLocks/>
          </p:cNvGraphicFramePr>
          <p:nvPr/>
        </p:nvGraphicFramePr>
        <p:xfrm>
          <a:off x="620106" y="1511300"/>
          <a:ext cx="10089803" cy="172593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42247">
                  <a:extLst>
                    <a:ext uri="{9D8B030D-6E8A-4147-A177-3AD203B41FA5}">
                      <a16:colId xmlns:a16="http://schemas.microsoft.com/office/drawing/2014/main" val="3495256774"/>
                    </a:ext>
                  </a:extLst>
                </a:gridCol>
                <a:gridCol w="1976456">
                  <a:extLst>
                    <a:ext uri="{9D8B030D-6E8A-4147-A177-3AD203B41FA5}">
                      <a16:colId xmlns:a16="http://schemas.microsoft.com/office/drawing/2014/main" val="2150196163"/>
                    </a:ext>
                  </a:extLst>
                </a:gridCol>
                <a:gridCol w="1692775">
                  <a:extLst>
                    <a:ext uri="{9D8B030D-6E8A-4147-A177-3AD203B41FA5}">
                      <a16:colId xmlns:a16="http://schemas.microsoft.com/office/drawing/2014/main" val="854212323"/>
                    </a:ext>
                  </a:extLst>
                </a:gridCol>
                <a:gridCol w="1692775">
                  <a:extLst>
                    <a:ext uri="{9D8B030D-6E8A-4147-A177-3AD203B41FA5}">
                      <a16:colId xmlns:a16="http://schemas.microsoft.com/office/drawing/2014/main" val="2686787674"/>
                    </a:ext>
                  </a:extLst>
                </a:gridCol>
                <a:gridCol w="1692775">
                  <a:extLst>
                    <a:ext uri="{9D8B030D-6E8A-4147-A177-3AD203B41FA5}">
                      <a16:colId xmlns:a16="http://schemas.microsoft.com/office/drawing/2014/main" val="759678662"/>
                    </a:ext>
                  </a:extLst>
                </a:gridCol>
                <a:gridCol w="1692775">
                  <a:extLst>
                    <a:ext uri="{9D8B030D-6E8A-4147-A177-3AD203B41FA5}">
                      <a16:colId xmlns:a16="http://schemas.microsoft.com/office/drawing/2014/main" val="1546973790"/>
                    </a:ext>
                  </a:extLst>
                </a:gridCol>
              </a:tblGrid>
              <a:tr h="31471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Fiscal</a:t>
                      </a:r>
                    </a:p>
                    <a:p>
                      <a:pPr algn="ctr"/>
                      <a:r>
                        <a:rPr lang="en-US" sz="2000" dirty="0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Forecasted </a:t>
                      </a:r>
                    </a:p>
                    <a:p>
                      <a:pPr algn="ctr"/>
                      <a:r>
                        <a:rPr lang="en-US" sz="2000" dirty="0"/>
                        <a:t>PI</a:t>
                      </a:r>
                      <a:r>
                        <a:rPr lang="en-US" sz="2000" baseline="0" dirty="0"/>
                        <a:t> (Millions)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Forecasted</a:t>
                      </a:r>
                    </a:p>
                    <a:p>
                      <a:pPr algn="ctr"/>
                      <a:r>
                        <a:rPr lang="en-US" sz="2000" dirty="0"/>
                        <a:t>Growth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Actual </a:t>
                      </a:r>
                    </a:p>
                    <a:p>
                      <a:pPr algn="ctr"/>
                      <a:r>
                        <a:rPr lang="en-US" sz="2000" dirty="0"/>
                        <a:t>PI (Millions)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Actual Growth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Missed by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90365759"/>
                  </a:ext>
                </a:extLst>
              </a:tr>
              <a:tr h="3147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</a:rPr>
                        <a:t>2024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u="none" strike="noStrike" dirty="0">
                          <a:effectLst/>
                        </a:rPr>
                        <a:t> $ 119,605.01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</a:rPr>
                        <a:t>5.397%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$120,032.6 </a:t>
                      </a:r>
                    </a:p>
                  </a:txBody>
                  <a:tcPr marL="6350" marR="6350" marT="6350" marB="0" anchor="b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5.77%</a:t>
                      </a:r>
                    </a:p>
                  </a:txBody>
                  <a:tcPr marL="6350" marR="6350" marT="6350" marB="0" anchor="b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0.17% (low)</a:t>
                      </a:r>
                    </a:p>
                  </a:txBody>
                  <a:tcPr marL="6350" marR="6350" marT="6350" marB="0" anchor="b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985149"/>
                  </a:ext>
                </a:extLst>
              </a:tr>
              <a:tr h="3147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</a:rPr>
                        <a:t>2025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u="none" strike="noStrike" dirty="0">
                          <a:effectLst/>
                        </a:rPr>
                        <a:t> $ 126,330.91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</a:rPr>
                        <a:t>5.623%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$ 128,481.1  </a:t>
                      </a:r>
                    </a:p>
                  </a:txBody>
                  <a:tcPr marL="6350" marR="6350" marT="6350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7.04%</a:t>
                      </a:r>
                    </a:p>
                  </a:txBody>
                  <a:tcPr marL="6350" marR="6350" marT="6350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2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Arial"/>
                        </a:rPr>
                        <a:t>1.70% (low)</a:t>
                      </a:r>
                    </a:p>
                  </a:txBody>
                  <a:tcPr marL="6350" marR="6350" marT="6350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1944884"/>
                  </a:ext>
                </a:extLst>
              </a:tr>
              <a:tr h="3147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</a:rPr>
                        <a:t>2026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u="none" strike="noStrike" dirty="0">
                          <a:effectLst/>
                        </a:rPr>
                        <a:t> $ 133,188.41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</a:rPr>
                        <a:t>5.428%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200" u="none" strike="noStrike" dirty="0">
                          <a:effectLst/>
                          <a:latin typeface="+mn-lt"/>
                        </a:rPr>
                        <a:t>-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200" u="none" strike="noStrike" dirty="0">
                          <a:effectLst/>
                          <a:latin typeface="+mn-lt"/>
                        </a:rPr>
                        <a:t>-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71467"/>
                  </a:ext>
                </a:extLst>
              </a:tr>
            </a:tbl>
          </a:graphicData>
        </a:graphic>
      </p:graphicFrame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09C3A6F-293A-A87B-3716-E7F63D67F421}"/>
              </a:ext>
            </a:extLst>
          </p:cNvPr>
          <p:cNvGraphicFramePr>
            <a:graphicFrameLocks/>
          </p:cNvGraphicFramePr>
          <p:nvPr/>
        </p:nvGraphicFramePr>
        <p:xfrm>
          <a:off x="620105" y="4268897"/>
          <a:ext cx="10089803" cy="172593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42247">
                  <a:extLst>
                    <a:ext uri="{9D8B030D-6E8A-4147-A177-3AD203B41FA5}">
                      <a16:colId xmlns:a16="http://schemas.microsoft.com/office/drawing/2014/main" val="3495256774"/>
                    </a:ext>
                  </a:extLst>
                </a:gridCol>
                <a:gridCol w="1976456">
                  <a:extLst>
                    <a:ext uri="{9D8B030D-6E8A-4147-A177-3AD203B41FA5}">
                      <a16:colId xmlns:a16="http://schemas.microsoft.com/office/drawing/2014/main" val="2150196163"/>
                    </a:ext>
                  </a:extLst>
                </a:gridCol>
                <a:gridCol w="1692775">
                  <a:extLst>
                    <a:ext uri="{9D8B030D-6E8A-4147-A177-3AD203B41FA5}">
                      <a16:colId xmlns:a16="http://schemas.microsoft.com/office/drawing/2014/main" val="854212323"/>
                    </a:ext>
                  </a:extLst>
                </a:gridCol>
                <a:gridCol w="1692775">
                  <a:extLst>
                    <a:ext uri="{9D8B030D-6E8A-4147-A177-3AD203B41FA5}">
                      <a16:colId xmlns:a16="http://schemas.microsoft.com/office/drawing/2014/main" val="2686787674"/>
                    </a:ext>
                  </a:extLst>
                </a:gridCol>
                <a:gridCol w="1692775">
                  <a:extLst>
                    <a:ext uri="{9D8B030D-6E8A-4147-A177-3AD203B41FA5}">
                      <a16:colId xmlns:a16="http://schemas.microsoft.com/office/drawing/2014/main" val="759678662"/>
                    </a:ext>
                  </a:extLst>
                </a:gridCol>
                <a:gridCol w="1692775">
                  <a:extLst>
                    <a:ext uri="{9D8B030D-6E8A-4147-A177-3AD203B41FA5}">
                      <a16:colId xmlns:a16="http://schemas.microsoft.com/office/drawing/2014/main" val="1546973790"/>
                    </a:ext>
                  </a:extLst>
                </a:gridCol>
              </a:tblGrid>
              <a:tr h="31471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Fiscal</a:t>
                      </a:r>
                    </a:p>
                    <a:p>
                      <a:pPr algn="ctr"/>
                      <a:r>
                        <a:rPr lang="en-US" sz="2000" dirty="0"/>
                        <a:t>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Forecasted </a:t>
                      </a:r>
                    </a:p>
                    <a:p>
                      <a:pPr algn="ctr"/>
                      <a:r>
                        <a:rPr lang="en-US" sz="2000" dirty="0"/>
                        <a:t>PI</a:t>
                      </a:r>
                      <a:r>
                        <a:rPr lang="en-US" sz="2000" baseline="0" dirty="0"/>
                        <a:t> (Millions)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Forecasted</a:t>
                      </a:r>
                    </a:p>
                    <a:p>
                      <a:pPr algn="ctr"/>
                      <a:r>
                        <a:rPr lang="en-US" sz="2000" dirty="0"/>
                        <a:t>Growth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Actual </a:t>
                      </a:r>
                    </a:p>
                    <a:p>
                      <a:pPr algn="ctr"/>
                      <a:r>
                        <a:rPr lang="en-US" sz="2000" dirty="0"/>
                        <a:t>PI (Millions)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Actual Growth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Missed by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90365759"/>
                  </a:ext>
                </a:extLst>
              </a:tr>
              <a:tr h="3147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</a:rPr>
                        <a:t>2025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$127,143.01 </a:t>
                      </a:r>
                    </a:p>
                  </a:txBody>
                  <a:tcPr marL="6350" marR="6350" marT="635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5.92%</a:t>
                      </a:r>
                    </a:p>
                  </a:txBody>
                  <a:tcPr marL="6350" marR="6350" marT="635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$ 128,481.1  </a:t>
                      </a:r>
                    </a:p>
                  </a:txBody>
                  <a:tcPr marL="6350" marR="6350" marT="6350" marB="0" anchor="b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7.04%</a:t>
                      </a:r>
                    </a:p>
                  </a:txBody>
                  <a:tcPr marL="6350" marR="6350" marT="6350" marB="0" anchor="b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1.05% (low)</a:t>
                      </a:r>
                    </a:p>
                  </a:txBody>
                  <a:tcPr marL="6350" marR="6350" marT="6350" marB="0" anchor="b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985149"/>
                  </a:ext>
                </a:extLst>
              </a:tr>
              <a:tr h="3147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</a:rPr>
                        <a:t>2026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$135,343.47 </a:t>
                      </a:r>
                    </a:p>
                  </a:txBody>
                  <a:tcPr marL="6350" marR="6350" marT="635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6.45%</a:t>
                      </a:r>
                    </a:p>
                  </a:txBody>
                  <a:tcPr marL="6350" marR="6350" marT="635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  <a:latin typeface="+mn-lt"/>
                        </a:rPr>
                        <a:t>-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  <a:latin typeface="+mn-lt"/>
                        </a:rPr>
                        <a:t>-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1944884"/>
                  </a:ext>
                </a:extLst>
              </a:tr>
              <a:tr h="3147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u="none" strike="noStrike" dirty="0">
                          <a:effectLst/>
                        </a:rPr>
                        <a:t>2027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$144,624.77 </a:t>
                      </a:r>
                    </a:p>
                  </a:txBody>
                  <a:tcPr marL="6350" marR="6350" marT="635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6.86%</a:t>
                      </a:r>
                    </a:p>
                  </a:txBody>
                  <a:tcPr marL="6350" marR="6350" marT="635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200" u="none" strike="noStrike" dirty="0">
                          <a:effectLst/>
                          <a:latin typeface="+mn-lt"/>
                        </a:rPr>
                        <a:t>-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2200" u="none" strike="noStrike" dirty="0">
                          <a:effectLst/>
                          <a:latin typeface="+mn-lt"/>
                        </a:rPr>
                        <a:t>-</a:t>
                      </a: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US" sz="2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solidFill>
                      <a:schemeClr val="tx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71467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1BA968C4-CD43-FD95-0A4F-C22597DA424E}"/>
              </a:ext>
            </a:extLst>
          </p:cNvPr>
          <p:cNvSpPr txBox="1">
            <a:spLocks/>
          </p:cNvSpPr>
          <p:nvPr/>
        </p:nvSpPr>
        <p:spPr>
          <a:xfrm>
            <a:off x="512380" y="3620771"/>
            <a:ext cx="10515599" cy="10930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  <a:defRPr sz="4400" b="1" i="0" u="none" strike="noStrike" cap="none">
                <a:solidFill>
                  <a:schemeClr val="dk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800" u="sng" dirty="0"/>
              <a:t>FY 2025 Forecast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00FA876-DFB8-6B5C-B580-DA3237565961}"/>
              </a:ext>
            </a:extLst>
          </p:cNvPr>
          <p:cNvSpPr/>
          <p:nvPr/>
        </p:nvSpPr>
        <p:spPr>
          <a:xfrm>
            <a:off x="6813604" y="0"/>
            <a:ext cx="53783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Personal Income</a:t>
            </a:r>
          </a:p>
        </p:txBody>
      </p:sp>
    </p:spTree>
    <p:extLst>
      <p:ext uri="{BB962C8B-B14F-4D97-AF65-F5344CB8AC3E}">
        <p14:creationId xmlns:p14="http://schemas.microsoft.com/office/powerpoint/2010/main" val="1198547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Content Placeholder 3">
            <a:extLst>
              <a:ext uri="{FF2B5EF4-FFF2-40B4-BE49-F238E27FC236}">
                <a16:creationId xmlns:a16="http://schemas.microsoft.com/office/drawing/2014/main" id="{CCC917EC-BB0F-462A-90CE-5336C75271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2999144"/>
              </p:ext>
            </p:extLst>
          </p:nvPr>
        </p:nvGraphicFramePr>
        <p:xfrm>
          <a:off x="6696210" y="1537422"/>
          <a:ext cx="5150072" cy="48006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379367">
                  <a:extLst>
                    <a:ext uri="{9D8B030D-6E8A-4147-A177-3AD203B41FA5}">
                      <a16:colId xmlns:a16="http://schemas.microsoft.com/office/drawing/2014/main" val="3495256774"/>
                    </a:ext>
                  </a:extLst>
                </a:gridCol>
                <a:gridCol w="2031115">
                  <a:extLst>
                    <a:ext uri="{9D8B030D-6E8A-4147-A177-3AD203B41FA5}">
                      <a16:colId xmlns:a16="http://schemas.microsoft.com/office/drawing/2014/main" val="2150196163"/>
                    </a:ext>
                  </a:extLst>
                </a:gridCol>
                <a:gridCol w="1739590">
                  <a:extLst>
                    <a:ext uri="{9D8B030D-6E8A-4147-A177-3AD203B41FA5}">
                      <a16:colId xmlns:a16="http://schemas.microsoft.com/office/drawing/2014/main" val="854212323"/>
                    </a:ext>
                  </a:extLst>
                </a:gridCol>
              </a:tblGrid>
              <a:tr h="31471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Fiscal 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PI</a:t>
                      </a:r>
                      <a:r>
                        <a:rPr lang="en-US" sz="2000" baseline="0" dirty="0"/>
                        <a:t> (Millions)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Growth Rate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90365759"/>
                  </a:ext>
                </a:extLst>
              </a:tr>
              <a:tr h="3147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$  69,157.45 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5.00%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62709545"/>
                  </a:ext>
                </a:extLst>
              </a:tr>
              <a:tr h="3147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$  74,011.35 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7.02%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43479625"/>
                  </a:ext>
                </a:extLst>
              </a:tr>
              <a:tr h="3147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2019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u="none" strike="noStrike" dirty="0">
                          <a:effectLst/>
                        </a:rPr>
                        <a:t> $ 79,685.28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7.69%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69006525"/>
                  </a:ext>
                </a:extLst>
              </a:tr>
              <a:tr h="3147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u="none" strike="noStrike" dirty="0">
                          <a:effectLst/>
                        </a:rPr>
                        <a:t> $ 87,507.60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9.47%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18539387"/>
                  </a:ext>
                </a:extLst>
              </a:tr>
              <a:tr h="3147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2021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u="none" strike="noStrike" dirty="0">
                          <a:effectLst/>
                        </a:rPr>
                        <a:t> $ 98,329.38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13.98%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373811786"/>
                  </a:ext>
                </a:extLst>
              </a:tr>
              <a:tr h="3147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2022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u="none" strike="noStrike" dirty="0">
                          <a:effectLst/>
                        </a:rPr>
                        <a:t> $ 105,069.88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7.62%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51138491"/>
                  </a:ext>
                </a:extLst>
              </a:tr>
              <a:tr h="3147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2023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u="none" strike="noStrike" dirty="0">
                          <a:effectLst/>
                        </a:rPr>
                        <a:t> $ 113,480.68 </a:t>
                      </a:r>
                      <a:endParaRPr lang="en-US" sz="2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6.67%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29236954"/>
                  </a:ext>
                </a:extLst>
              </a:tr>
              <a:tr h="3147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2024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$ 120,032.63 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5.77%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52602769"/>
                  </a:ext>
                </a:extLst>
              </a:tr>
              <a:tr h="3147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2025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$ 128,481.10 </a:t>
                      </a:r>
                    </a:p>
                  </a:txBody>
                  <a:tcPr marL="6350" marR="6350" marT="6350" marB="0" anchor="b"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7.04%</a:t>
                      </a:r>
                    </a:p>
                  </a:txBody>
                  <a:tcPr marL="6350" marR="6350" marT="6350" marB="0" anchor="b"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7676656"/>
                  </a:ext>
                </a:extLst>
              </a:tr>
              <a:tr h="3147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$ 134,784.19</a:t>
                      </a:r>
                    </a:p>
                  </a:txBody>
                  <a:tcPr marL="6350" marR="6350" marT="635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4.91%</a:t>
                      </a:r>
                    </a:p>
                  </a:txBody>
                  <a:tcPr marL="6350" marR="6350" marT="635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3313805"/>
                  </a:ext>
                </a:extLst>
              </a:tr>
              <a:tr h="3147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$ 142,377.71</a:t>
                      </a:r>
                    </a:p>
                  </a:txBody>
                  <a:tcPr marL="6350" marR="6350" marT="635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5.63%</a:t>
                      </a:r>
                    </a:p>
                  </a:txBody>
                  <a:tcPr marL="6350" marR="6350" marT="635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9985149"/>
                  </a:ext>
                </a:extLst>
              </a:tr>
              <a:tr h="31471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$ 149,789.44</a:t>
                      </a:r>
                    </a:p>
                  </a:txBody>
                  <a:tcPr marL="6350" marR="6350" marT="635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5.21%</a:t>
                      </a:r>
                    </a:p>
                  </a:txBody>
                  <a:tcPr marL="6350" marR="6350" marT="6350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1944884"/>
                  </a:ext>
                </a:extLst>
              </a:tr>
            </a:tbl>
          </a:graphicData>
        </a:graphic>
      </p:graphicFrame>
      <p:sp>
        <p:nvSpPr>
          <p:cNvPr id="21" name="Google Shape;54;p2">
            <a:extLst>
              <a:ext uri="{FF2B5EF4-FFF2-40B4-BE49-F238E27FC236}">
                <a16:creationId xmlns:a16="http://schemas.microsoft.com/office/drawing/2014/main" id="{8238051C-C744-4A08-9661-69A449C89ED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84963" y="849122"/>
            <a:ext cx="105156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</a:pPr>
            <a:r>
              <a:rPr lang="en-US" dirty="0">
                <a:latin typeface="Roboto Slab" pitchFamily="2" charset="0"/>
                <a:ea typeface="Roboto Slab" pitchFamily="2" charset="0"/>
              </a:rPr>
              <a:t>Idaho Personal Income Forecast</a:t>
            </a:r>
            <a:endParaRPr dirty="0">
              <a:latin typeface="Roboto Slab" pitchFamily="2" charset="0"/>
              <a:ea typeface="Roboto Slab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443301A-5458-4F66-B65F-C65CD55E4D28}"/>
              </a:ext>
            </a:extLst>
          </p:cNvPr>
          <p:cNvSpPr/>
          <p:nvPr/>
        </p:nvSpPr>
        <p:spPr>
          <a:xfrm>
            <a:off x="6813604" y="0"/>
            <a:ext cx="53783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Personal Income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713CD2F-F51E-44F4-9EF2-BA25BA8B53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2924053"/>
              </p:ext>
            </p:extLst>
          </p:nvPr>
        </p:nvGraphicFramePr>
        <p:xfrm>
          <a:off x="323190" y="1864086"/>
          <a:ext cx="604332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6922ED-DAD5-BD4D-0439-B74849C23E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03870" y="6314730"/>
            <a:ext cx="5593079" cy="637384"/>
          </a:xfrm>
        </p:spPr>
        <p:txBody>
          <a:bodyPr/>
          <a:lstStyle/>
          <a:p>
            <a:pPr marL="50800" indent="0">
              <a:buNone/>
            </a:pPr>
            <a:r>
              <a:rPr lang="en-US" sz="2000" dirty="0"/>
              <a:t>Forecast Average Growth: </a:t>
            </a:r>
            <a:r>
              <a:rPr lang="en-US" sz="2000" b="1" dirty="0"/>
              <a:t>5.25%</a:t>
            </a:r>
          </a:p>
        </p:txBody>
      </p:sp>
    </p:spTree>
    <p:extLst>
      <p:ext uri="{BB962C8B-B14F-4D97-AF65-F5344CB8AC3E}">
        <p14:creationId xmlns:p14="http://schemas.microsoft.com/office/powerpoint/2010/main" val="957762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>
          <a:extLst>
            <a:ext uri="{FF2B5EF4-FFF2-40B4-BE49-F238E27FC236}">
              <a16:creationId xmlns:a16="http://schemas.microsoft.com/office/drawing/2014/main" id="{7DC3953F-CF99-8E3A-ADDA-0878EBB47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54;p2">
            <a:extLst>
              <a:ext uri="{FF2B5EF4-FFF2-40B4-BE49-F238E27FC236}">
                <a16:creationId xmlns:a16="http://schemas.microsoft.com/office/drawing/2014/main" id="{71785DB3-F25E-86BB-08D8-DD2CB4ADDA9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84963" y="849122"/>
            <a:ext cx="105156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</a:pPr>
            <a:r>
              <a:rPr lang="en-US" dirty="0">
                <a:latin typeface="Roboto Slab" pitchFamily="2" charset="0"/>
                <a:ea typeface="Roboto Slab" pitchFamily="2" charset="0"/>
              </a:rPr>
              <a:t>Idaho Tax Revenue Forecast</a:t>
            </a:r>
            <a:endParaRPr dirty="0">
              <a:latin typeface="Roboto Slab" pitchFamily="2" charset="0"/>
              <a:ea typeface="Roboto Slab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54F98DD-1280-815D-6FF2-C1C9C5933DB8}"/>
              </a:ext>
            </a:extLst>
          </p:cNvPr>
          <p:cNvSpPr/>
          <p:nvPr/>
        </p:nvSpPr>
        <p:spPr>
          <a:xfrm>
            <a:off x="6096000" y="36449"/>
            <a:ext cx="61093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State Tax Revenue</a:t>
            </a:r>
            <a:endParaRPr lang="en-US" sz="5400" b="0" cap="none" spc="0" dirty="0">
              <a:ln w="0"/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CE95C2-DB2C-E856-58C3-AB54793245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9AEF4654-8771-32A6-414C-DDF5189972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6456491"/>
              </p:ext>
            </p:extLst>
          </p:nvPr>
        </p:nvGraphicFramePr>
        <p:xfrm>
          <a:off x="2254102" y="1769668"/>
          <a:ext cx="7974418" cy="41092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82572">
                  <a:extLst>
                    <a:ext uri="{9D8B030D-6E8A-4147-A177-3AD203B41FA5}">
                      <a16:colId xmlns:a16="http://schemas.microsoft.com/office/drawing/2014/main" val="2975009647"/>
                    </a:ext>
                  </a:extLst>
                </a:gridCol>
                <a:gridCol w="1115156">
                  <a:extLst>
                    <a:ext uri="{9D8B030D-6E8A-4147-A177-3AD203B41FA5}">
                      <a16:colId xmlns:a16="http://schemas.microsoft.com/office/drawing/2014/main" val="1535650935"/>
                    </a:ext>
                  </a:extLst>
                </a:gridCol>
                <a:gridCol w="1388686">
                  <a:extLst>
                    <a:ext uri="{9D8B030D-6E8A-4147-A177-3AD203B41FA5}">
                      <a16:colId xmlns:a16="http://schemas.microsoft.com/office/drawing/2014/main" val="2628171362"/>
                    </a:ext>
                  </a:extLst>
                </a:gridCol>
                <a:gridCol w="1262441">
                  <a:extLst>
                    <a:ext uri="{9D8B030D-6E8A-4147-A177-3AD203B41FA5}">
                      <a16:colId xmlns:a16="http://schemas.microsoft.com/office/drawing/2014/main" val="3570922581"/>
                    </a:ext>
                  </a:extLst>
                </a:gridCol>
                <a:gridCol w="1325563">
                  <a:extLst>
                    <a:ext uri="{9D8B030D-6E8A-4147-A177-3AD203B41FA5}">
                      <a16:colId xmlns:a16="http://schemas.microsoft.com/office/drawing/2014/main" val="3804345863"/>
                    </a:ext>
                  </a:extLst>
                </a:gridCol>
              </a:tblGrid>
              <a:tr h="275985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($ MILLION)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ACTUAL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Projected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FORECAST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2598965"/>
                  </a:ext>
                </a:extLst>
              </a:tr>
              <a:tr h="275985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600" b="1" u="none" strike="noStrike">
                          <a:effectLst/>
                        </a:rPr>
                        <a:t>SOURCE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FY 2025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FY 2026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FY 2027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rtl="0" fontAlgn="b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FY 2028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184761983"/>
                  </a:ext>
                </a:extLst>
              </a:tr>
              <a:tr h="275985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INDIVIDUAL INCOME TAX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$2,418.85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$2,701.13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$2,793.78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$2,938.22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49786972"/>
                  </a:ext>
                </a:extLst>
              </a:tr>
              <a:tr h="275985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600" b="0" u="none" strike="noStrike" dirty="0">
                          <a:effectLst/>
                        </a:rPr>
                        <a:t>% CHANGE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8.53%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11.67%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3.43%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5.17%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7378876"/>
                  </a:ext>
                </a:extLst>
              </a:tr>
              <a:tr h="337425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CORPORATE INCOME TAX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$890.61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$614.97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$655.18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$683.95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88363827"/>
                  </a:ext>
                </a:extLst>
              </a:tr>
              <a:tr h="275985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600" b="0" u="none" strike="noStrike">
                          <a:effectLst/>
                        </a:rPr>
                        <a:t>% CHANGE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2.67%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-30.95%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6.54%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4.39%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34460469"/>
                  </a:ext>
                </a:extLst>
              </a:tr>
              <a:tr h="275985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600" b="1" u="none" strike="noStrike">
                          <a:effectLst/>
                        </a:rPr>
                        <a:t>SALES TAX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$2,079.40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$2,017.23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$2,100.34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$2,218.79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69319241"/>
                  </a:ext>
                </a:extLst>
              </a:tr>
              <a:tr h="275985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600" b="0" u="none" strike="noStrike" dirty="0">
                          <a:effectLst/>
                        </a:rPr>
                        <a:t>% CHANGE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14.01%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-2.99%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4.12%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5.64%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808725873"/>
                  </a:ext>
                </a:extLst>
              </a:tr>
              <a:tr h="275985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PRODUCT TAXES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$66.70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$64.66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$66.52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$69.18 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96497983"/>
                  </a:ext>
                </a:extLst>
              </a:tr>
              <a:tr h="275985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600" b="0" u="none" strike="noStrike" dirty="0">
                          <a:effectLst/>
                        </a:rPr>
                        <a:t>% CHANGE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-8.73%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-4.10%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4.00%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4.00%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53889755"/>
                  </a:ext>
                </a:extLst>
              </a:tr>
              <a:tr h="367981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MISC. REVENUE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$421.40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$353.60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$367.74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$382.45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857199093"/>
                  </a:ext>
                </a:extLst>
              </a:tr>
              <a:tr h="275985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600" b="0" u="none" strike="noStrike" dirty="0">
                          <a:effectLst/>
                        </a:rPr>
                        <a:t>% CHANGE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8.57%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-16.09%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4.00%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>
                          <a:effectLst/>
                        </a:rPr>
                        <a:t>4.00%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00474652"/>
                  </a:ext>
                </a:extLst>
              </a:tr>
              <a:tr h="367981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TOTAL GENERAL FUND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$5,876.96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$5,750.88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$5,983.56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$6,292.59 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59341634"/>
                  </a:ext>
                </a:extLst>
              </a:tr>
              <a:tr h="275985">
                <a:tc>
                  <a:txBody>
                    <a:bodyPr/>
                    <a:lstStyle/>
                    <a:p>
                      <a:pPr algn="l" rtl="0" fontAlgn="b">
                        <a:buNone/>
                      </a:pPr>
                      <a:r>
                        <a:rPr lang="en-US" sz="1600" b="0" u="none" strike="noStrike" dirty="0">
                          <a:effectLst/>
                        </a:rPr>
                        <a:t>% CHANGE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9.21%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-2.15%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4.05%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rtl="0" fontAlgn="ctr">
                        <a:buNone/>
                      </a:pPr>
                      <a:r>
                        <a:rPr lang="en-US" sz="1600" u="none" strike="noStrike" dirty="0">
                          <a:effectLst/>
                        </a:rPr>
                        <a:t>5.16%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329710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28346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279" y="252496"/>
            <a:ext cx="10515600" cy="1513493"/>
          </a:xfrm>
        </p:spPr>
        <p:txBody>
          <a:bodyPr/>
          <a:lstStyle/>
          <a:p>
            <a:r>
              <a:rPr lang="en-US" dirty="0"/>
              <a:t>Per Capita Personal Income </a:t>
            </a:r>
            <a:br>
              <a:rPr lang="en-US" dirty="0"/>
            </a:br>
            <a:r>
              <a:rPr lang="en-US" dirty="0"/>
              <a:t>vs Population Growth (Indexed)</a:t>
            </a:r>
          </a:p>
        </p:txBody>
      </p:sp>
      <p:pic>
        <p:nvPicPr>
          <p:cNvPr id="3" name="FRED Graph Chart" descr="FRED Graph">
            <a:hlinkClick r:id="rId2" tooltip="View this chart in your browser. "/>
            <a:extLst>
              <a:ext uri="{FF2B5EF4-FFF2-40B4-BE49-F238E27FC236}">
                <a16:creationId xmlns:a16="http://schemas.microsoft.com/office/drawing/2014/main" id="{1E6A7B7A-EF50-C39B-A946-9BE3093871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250" y="1765989"/>
            <a:ext cx="8191500" cy="466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77860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"/>
          <p:cNvSpPr txBox="1">
            <a:spLocks noGrp="1"/>
          </p:cNvSpPr>
          <p:nvPr>
            <p:ph type="title"/>
          </p:nvPr>
        </p:nvSpPr>
        <p:spPr>
          <a:xfrm>
            <a:off x="150471" y="1051857"/>
            <a:ext cx="11852476" cy="904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</a:pPr>
            <a:r>
              <a:rPr lang="en-US" dirty="0">
                <a:latin typeface="+mj-lt"/>
              </a:rPr>
              <a:t>Strong Population &amp; Employment Growth </a:t>
            </a:r>
            <a:endParaRPr dirty="0">
              <a:latin typeface="+mj-lt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A3ACEC0-FF9C-4AA1-8FDA-A71FCE0FD2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841687"/>
              </p:ext>
            </p:extLst>
          </p:nvPr>
        </p:nvGraphicFramePr>
        <p:xfrm>
          <a:off x="330805" y="2810792"/>
          <a:ext cx="3338225" cy="342392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709325">
                  <a:extLst>
                    <a:ext uri="{9D8B030D-6E8A-4147-A177-3AD203B41FA5}">
                      <a16:colId xmlns:a16="http://schemas.microsoft.com/office/drawing/2014/main" val="2926957310"/>
                    </a:ext>
                  </a:extLst>
                </a:gridCol>
                <a:gridCol w="1851660">
                  <a:extLst>
                    <a:ext uri="{9D8B030D-6E8A-4147-A177-3AD203B41FA5}">
                      <a16:colId xmlns:a16="http://schemas.microsoft.com/office/drawing/2014/main" val="1281884282"/>
                    </a:ext>
                  </a:extLst>
                </a:gridCol>
                <a:gridCol w="777240">
                  <a:extLst>
                    <a:ext uri="{9D8B030D-6E8A-4147-A177-3AD203B41FA5}">
                      <a16:colId xmlns:a16="http://schemas.microsoft.com/office/drawing/2014/main" val="2035243355"/>
                    </a:ext>
                  </a:extLst>
                </a:gridCol>
              </a:tblGrid>
              <a:tr h="30478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Rank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State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848835610"/>
                  </a:ext>
                </a:extLst>
              </a:tr>
              <a:tr h="3032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Idaho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8.8%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251335844"/>
                  </a:ext>
                </a:extLst>
              </a:tr>
              <a:tr h="3032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Florida</a:t>
                      </a:r>
                      <a:endParaRPr lang="en-US" sz="20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8.5%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58189643"/>
                  </a:ext>
                </a:extLst>
              </a:tr>
              <a:tr h="3032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Texas</a:t>
                      </a:r>
                      <a:endParaRPr lang="en-US" sz="20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7.3%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64730013"/>
                  </a:ext>
                </a:extLst>
              </a:tr>
              <a:tr h="3032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Utah</a:t>
                      </a:r>
                      <a:endParaRPr lang="en-US" sz="20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7.1%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83172364"/>
                  </a:ext>
                </a:extLst>
              </a:tr>
              <a:tr h="3032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  <a:latin typeface="+mn-lt"/>
                        </a:rPr>
                        <a:t>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South Carolina</a:t>
                      </a:r>
                      <a:endParaRPr lang="en-US" sz="20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7.0%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36848921"/>
                  </a:ext>
                </a:extLst>
              </a:tr>
              <a:tr h="3032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Delaware</a:t>
                      </a:r>
                      <a:endParaRPr lang="en-US" sz="20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6.3%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885646030"/>
                  </a:ext>
                </a:extLst>
              </a:tr>
              <a:tr h="3032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Arizona</a:t>
                      </a:r>
                      <a:endParaRPr lang="en-US" sz="2000" b="0" i="0" u="none" strike="noStrike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5.9%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779811881"/>
                  </a:ext>
                </a:extLst>
              </a:tr>
              <a:tr h="3032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North Carolina</a:t>
                      </a:r>
                      <a:endParaRPr lang="en-US" sz="2000" b="0" i="0" u="none" strike="noStrike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5.8%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4644747"/>
                  </a:ext>
                </a:extLst>
              </a:tr>
              <a:tr h="3032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Nevada</a:t>
                      </a:r>
                      <a:endParaRPr lang="en-US" sz="2000" b="0" i="0" u="none" strike="noStrike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5.2%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92632070"/>
                  </a:ext>
                </a:extLst>
              </a:tr>
              <a:tr h="303244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Montana</a:t>
                      </a:r>
                      <a:endParaRPr lang="en-US" sz="20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4.9%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31753310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BC2E3FB6-018B-4FD9-B85E-EF342A7B9CBF}"/>
              </a:ext>
            </a:extLst>
          </p:cNvPr>
          <p:cNvSpPr/>
          <p:nvPr/>
        </p:nvSpPr>
        <p:spPr>
          <a:xfrm>
            <a:off x="34236" y="1860304"/>
            <a:ext cx="4199656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Pop</a:t>
            </a:r>
            <a:r>
              <a:rPr 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ulation</a:t>
            </a:r>
            <a:r>
              <a:rPr lang="en-US" sz="28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 Growth </a:t>
            </a:r>
            <a:r>
              <a:rPr 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2020-2024</a:t>
            </a:r>
            <a:endParaRPr lang="en-US" sz="28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E89C126-01D7-4EDA-9BC3-AF92DEC12D87}"/>
              </a:ext>
            </a:extLst>
          </p:cNvPr>
          <p:cNvSpPr txBox="1"/>
          <p:nvPr/>
        </p:nvSpPr>
        <p:spPr>
          <a:xfrm>
            <a:off x="2312060" y="6223416"/>
            <a:ext cx="14963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</a:t>
            </a:r>
            <a:r>
              <a:rPr lang="en-US" dirty="0">
                <a:hlinkClick r:id="rId3"/>
              </a:rPr>
              <a:t>Census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45644C-A7D8-4B2E-8D39-BA2C3FD11400}"/>
              </a:ext>
            </a:extLst>
          </p:cNvPr>
          <p:cNvSpPr/>
          <p:nvPr/>
        </p:nvSpPr>
        <p:spPr>
          <a:xfrm>
            <a:off x="8448670" y="0"/>
            <a:ext cx="34547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Population</a:t>
            </a:r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95BEE341-139F-4E2D-BFC5-667E4680DD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5661936"/>
              </p:ext>
            </p:extLst>
          </p:nvPr>
        </p:nvGraphicFramePr>
        <p:xfrm>
          <a:off x="4299993" y="2810792"/>
          <a:ext cx="3725850" cy="342392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696900">
                  <a:extLst>
                    <a:ext uri="{9D8B030D-6E8A-4147-A177-3AD203B41FA5}">
                      <a16:colId xmlns:a16="http://schemas.microsoft.com/office/drawing/2014/main" val="2926957310"/>
                    </a:ext>
                  </a:extLst>
                </a:gridCol>
                <a:gridCol w="2343150">
                  <a:extLst>
                    <a:ext uri="{9D8B030D-6E8A-4147-A177-3AD203B41FA5}">
                      <a16:colId xmlns:a16="http://schemas.microsoft.com/office/drawing/2014/main" val="128188428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35243355"/>
                    </a:ext>
                  </a:extLst>
                </a:gridCol>
              </a:tblGrid>
              <a:tr h="30446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Rank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State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848835610"/>
                  </a:ext>
                </a:extLst>
              </a:tr>
              <a:tr h="3029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District of Columbia</a:t>
                      </a:r>
                      <a:endParaRPr lang="en-US" sz="20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2.2%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251335844"/>
                  </a:ext>
                </a:extLst>
              </a:tr>
              <a:tr h="3029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Florida</a:t>
                      </a:r>
                      <a:endParaRPr lang="en-US" sz="2000" b="0" i="0" u="none" strike="noStrike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158189643"/>
                  </a:ext>
                </a:extLst>
              </a:tr>
              <a:tr h="3029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Texas</a:t>
                      </a:r>
                      <a:endParaRPr lang="en-US" sz="2000" b="0" i="0" u="none" strike="noStrike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764730013"/>
                  </a:ext>
                </a:extLst>
              </a:tr>
              <a:tr h="3029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Utah</a:t>
                      </a:r>
                      <a:endParaRPr lang="en-US" sz="2000" b="0" i="0" u="none" strike="noStrike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1.8%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83172364"/>
                  </a:ext>
                </a:extLst>
              </a:tr>
              <a:tr h="3029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5</a:t>
                      </a:r>
                      <a:endParaRPr lang="en-US" sz="20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South Carolina</a:t>
                      </a:r>
                      <a:endParaRPr lang="en-US" sz="2000" b="0" i="0" u="none" strike="noStrike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1.7%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236848921"/>
                  </a:ext>
                </a:extLst>
              </a:tr>
              <a:tr h="3029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Nevada</a:t>
                      </a:r>
                      <a:endParaRPr lang="en-US" sz="2000" b="0" i="0" u="none" strike="noStrike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1.7%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819521005"/>
                  </a:ext>
                </a:extLst>
              </a:tr>
              <a:tr h="3029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Idaho</a:t>
                      </a:r>
                      <a:endParaRPr lang="en-US" sz="2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1.5%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262020"/>
                  </a:ext>
                </a:extLst>
              </a:tr>
              <a:tr h="3029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North Carolina</a:t>
                      </a:r>
                      <a:endParaRPr lang="en-US" sz="2000" b="0" i="0" u="none" strike="noStrike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1.5%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67038414"/>
                  </a:ext>
                </a:extLst>
              </a:tr>
              <a:tr h="3029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Delaware</a:t>
                      </a:r>
                      <a:endParaRPr lang="en-US" sz="2000" b="0" i="0" u="none" strike="noStrike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1.5%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349193613"/>
                  </a:ext>
                </a:extLst>
              </a:tr>
              <a:tr h="3029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Arizona</a:t>
                      </a:r>
                      <a:endParaRPr lang="en-US" sz="2000" b="0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1.5%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64766450"/>
                  </a:ext>
                </a:extLst>
              </a:tr>
            </a:tbl>
          </a:graphicData>
        </a:graphic>
      </p:graphicFrame>
      <p:sp>
        <p:nvSpPr>
          <p:cNvPr id="28" name="Rectangle 27">
            <a:extLst>
              <a:ext uri="{FF2B5EF4-FFF2-40B4-BE49-F238E27FC236}">
                <a16:creationId xmlns:a16="http://schemas.microsoft.com/office/drawing/2014/main" id="{0082A8BA-2BBB-4F4A-B3D5-D97B221B7687}"/>
              </a:ext>
            </a:extLst>
          </p:cNvPr>
          <p:cNvSpPr/>
          <p:nvPr/>
        </p:nvSpPr>
        <p:spPr>
          <a:xfrm>
            <a:off x="4233892" y="1810596"/>
            <a:ext cx="3825086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Population Growth</a:t>
            </a:r>
          </a:p>
          <a:p>
            <a:pPr algn="ctr"/>
            <a:r>
              <a:rPr 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July 2023 – July 2024</a:t>
            </a:r>
            <a:endParaRPr lang="en-US" sz="28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A6B492-6D7C-57CF-D8C2-65230FBF04EC}"/>
              </a:ext>
            </a:extLst>
          </p:cNvPr>
          <p:cNvSpPr txBox="1"/>
          <p:nvPr/>
        </p:nvSpPr>
        <p:spPr>
          <a:xfrm>
            <a:off x="6679222" y="6220629"/>
            <a:ext cx="14963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</a:t>
            </a:r>
            <a:r>
              <a:rPr lang="en-US" dirty="0">
                <a:hlinkClick r:id="rId3"/>
              </a:rPr>
              <a:t>Census</a:t>
            </a: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3CD9DBE-7A84-474C-1B53-F335481DA7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4258808"/>
              </p:ext>
            </p:extLst>
          </p:nvPr>
        </p:nvGraphicFramePr>
        <p:xfrm>
          <a:off x="8662244" y="2796710"/>
          <a:ext cx="3198951" cy="342392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798651">
                  <a:extLst>
                    <a:ext uri="{9D8B030D-6E8A-4147-A177-3AD203B41FA5}">
                      <a16:colId xmlns:a16="http://schemas.microsoft.com/office/drawing/2014/main" val="2926957310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1281884282"/>
                    </a:ext>
                  </a:extLst>
                </a:gridCol>
                <a:gridCol w="617220">
                  <a:extLst>
                    <a:ext uri="{9D8B030D-6E8A-4147-A177-3AD203B41FA5}">
                      <a16:colId xmlns:a16="http://schemas.microsoft.com/office/drawing/2014/main" val="2035243355"/>
                    </a:ext>
                  </a:extLst>
                </a:gridCol>
              </a:tblGrid>
              <a:tr h="3044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Rank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State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848835610"/>
                  </a:ext>
                </a:extLst>
              </a:tr>
              <a:tr h="3029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Missouri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51335844"/>
                  </a:ext>
                </a:extLst>
              </a:tr>
              <a:tr h="3029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2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South Carolina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58189643"/>
                  </a:ext>
                </a:extLst>
              </a:tr>
              <a:tr h="3029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3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North Carolina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1.7%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64730013"/>
                  </a:ext>
                </a:extLst>
              </a:tr>
              <a:tr h="3029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>
                          <a:effectLst/>
                        </a:rPr>
                        <a:t>4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Hawaii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83172364"/>
                  </a:ext>
                </a:extLst>
              </a:tr>
              <a:tr h="3029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5</a:t>
                      </a:r>
                      <a:endParaRPr lang="en-US" sz="20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Pennsylvania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6848921"/>
                  </a:ext>
                </a:extLst>
              </a:tr>
              <a:tr h="3029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Arkansas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9521005"/>
                  </a:ext>
                </a:extLst>
              </a:tr>
              <a:tr h="3029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Idaho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262020"/>
                  </a:ext>
                </a:extLst>
              </a:tr>
              <a:tr h="3029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Minnesota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67038414"/>
                  </a:ext>
                </a:extLst>
              </a:tr>
              <a:tr h="3029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New Mexico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9193613"/>
                  </a:ext>
                </a:extLst>
              </a:tr>
              <a:tr h="30292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Utah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64766450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D15D7C48-827E-4DFD-3582-E40347C44823}"/>
              </a:ext>
            </a:extLst>
          </p:cNvPr>
          <p:cNvSpPr/>
          <p:nvPr/>
        </p:nvSpPr>
        <p:spPr>
          <a:xfrm>
            <a:off x="8396447" y="1856685"/>
            <a:ext cx="3764172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Employment Growth</a:t>
            </a:r>
          </a:p>
          <a:p>
            <a:pPr algn="ctr"/>
            <a:r>
              <a:rPr lang="en-US" sz="28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Nov. 2024 - Nov.2025</a:t>
            </a:r>
            <a:endParaRPr lang="en-US" sz="28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F6CB543-D476-599A-A59A-1D4BC5AE9EC8}"/>
              </a:ext>
            </a:extLst>
          </p:cNvPr>
          <p:cNvSpPr txBox="1"/>
          <p:nvPr/>
        </p:nvSpPr>
        <p:spPr>
          <a:xfrm>
            <a:off x="9108022" y="6220630"/>
            <a:ext cx="29028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</a:t>
            </a:r>
            <a:r>
              <a:rPr lang="en-US" dirty="0">
                <a:hlinkClick r:id="rId4"/>
              </a:rPr>
              <a:t>Bureau of Labor Statistics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0637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47965" y="6199094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02901" y="6199094"/>
            <a:ext cx="58288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cs typeface="Gotham Light" pitchFamily="50" charset="0"/>
              </a:rPr>
              <a:t>Source: Bureau of Labor Statistics </a:t>
            </a:r>
            <a:r>
              <a:rPr lang="en-US" dirty="0">
                <a:cs typeface="Gotham Light" pitchFamily="50" charset="0"/>
                <a:hlinkClick r:id="rId3"/>
              </a:rPr>
              <a:t>Local Area Unemployment Statistics</a:t>
            </a:r>
            <a:endParaRPr lang="en-US" dirty="0">
              <a:cs typeface="Gotham Light" pitchFamily="50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55B0AB1-52F8-4CDF-92B1-B8276B2B9AF2}"/>
              </a:ext>
            </a:extLst>
          </p:cNvPr>
          <p:cNvSpPr/>
          <p:nvPr/>
        </p:nvSpPr>
        <p:spPr>
          <a:xfrm>
            <a:off x="8160127" y="937"/>
            <a:ext cx="40318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Employment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544" y="798282"/>
            <a:ext cx="10178714" cy="1892111"/>
          </a:xfrm>
        </p:spPr>
        <p:txBody>
          <a:bodyPr/>
          <a:lstStyle/>
          <a:p>
            <a:r>
              <a:rPr lang="en-US" dirty="0">
                <a:latin typeface="Roboto Slab" pitchFamily="2" charset="0"/>
                <a:ea typeface="Roboto Slab" pitchFamily="2" charset="0"/>
                <a:cs typeface="Gotham Bold" pitchFamily="50" charset="0"/>
              </a:rPr>
              <a:t>Idaho Nov. 2025 Data</a:t>
            </a:r>
            <a:br>
              <a:rPr lang="en-US" dirty="0">
                <a:latin typeface="Roboto Slab" pitchFamily="2" charset="0"/>
                <a:ea typeface="Roboto Slab" pitchFamily="2" charset="0"/>
                <a:cs typeface="Gotham Bold" pitchFamily="50" charset="0"/>
              </a:rPr>
            </a:br>
            <a:r>
              <a:rPr lang="en-US" b="0" dirty="0">
                <a:latin typeface="Roboto Slab" pitchFamily="2" charset="0"/>
                <a:ea typeface="Roboto Slab" pitchFamily="2" charset="0"/>
                <a:cs typeface="Gotham Bold" pitchFamily="50" charset="0"/>
              </a:rPr>
              <a:t>Unemployment Rate: 3.7%</a:t>
            </a:r>
            <a:br>
              <a:rPr lang="en-US" b="0" dirty="0">
                <a:latin typeface="Roboto Slab" pitchFamily="2" charset="0"/>
                <a:ea typeface="Roboto Slab" pitchFamily="2" charset="0"/>
                <a:cs typeface="Gotham Bold" pitchFamily="50" charset="0"/>
              </a:rPr>
            </a:br>
            <a:r>
              <a:rPr lang="en-US" b="0" dirty="0">
                <a:latin typeface="Roboto Slab" pitchFamily="2" charset="0"/>
                <a:ea typeface="Roboto Slab" pitchFamily="2" charset="0"/>
                <a:cs typeface="Gotham Bold" pitchFamily="50" charset="0"/>
              </a:rPr>
              <a:t>Labor Force Participation Rate: 62.9%</a:t>
            </a:r>
            <a:br>
              <a:rPr lang="en-US" b="0" dirty="0">
                <a:latin typeface="Roboto Slab" pitchFamily="2" charset="0"/>
                <a:ea typeface="Roboto Slab" pitchFamily="2" charset="0"/>
                <a:cs typeface="Gotham Bold" pitchFamily="50" charset="0"/>
              </a:rPr>
            </a:br>
            <a:r>
              <a:rPr lang="en-US" b="0" i="0" dirty="0">
                <a:solidFill>
                  <a:srgbClr val="000000"/>
                </a:solidFill>
                <a:effectLst/>
                <a:latin typeface="Roboto Slab" pitchFamily="2" charset="0"/>
                <a:ea typeface="Roboto Slab" pitchFamily="2" charset="0"/>
              </a:rPr>
              <a:t>.</a:t>
            </a:r>
            <a:br>
              <a:rPr lang="en-US" dirty="0">
                <a:latin typeface="Roboto Slab" pitchFamily="2" charset="0"/>
                <a:ea typeface="Roboto Slab" pitchFamily="2" charset="0"/>
                <a:cs typeface="Gotham Bold" pitchFamily="50" charset="0"/>
              </a:rPr>
            </a:br>
            <a:endParaRPr lang="en-US" dirty="0">
              <a:latin typeface="Roboto Slab" pitchFamily="2" charset="0"/>
              <a:ea typeface="Roboto Slab" pitchFamily="2" charset="0"/>
            </a:endParaRPr>
          </a:p>
        </p:txBody>
      </p:sp>
      <p:pic>
        <p:nvPicPr>
          <p:cNvPr id="1026" name="Picture 2" descr="Graph of unemployment rate">
            <a:extLst>
              <a:ext uri="{FF2B5EF4-FFF2-40B4-BE49-F238E27FC236}">
                <a16:creationId xmlns:a16="http://schemas.microsoft.com/office/drawing/2014/main" id="{F59EA5B4-48DA-C3D3-940D-360B498DE0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901" y="2872021"/>
            <a:ext cx="5715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raph of labor force participation rate">
            <a:extLst>
              <a:ext uri="{FF2B5EF4-FFF2-40B4-BE49-F238E27FC236}">
                <a16:creationId xmlns:a16="http://schemas.microsoft.com/office/drawing/2014/main" id="{8B3BC44A-B5D6-DEB2-2D3B-A8B9A31869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4530" y="2872021"/>
            <a:ext cx="5715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31532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7EEE8BC4-31D6-0099-CD01-75ECD2F5F2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6236" y="4057650"/>
            <a:ext cx="5223462" cy="262032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D5D73E0-7E23-4EFE-8715-8B31CBBEB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3069"/>
            <a:ext cx="10515600" cy="685800"/>
          </a:xfrm>
        </p:spPr>
        <p:txBody>
          <a:bodyPr/>
          <a:lstStyle/>
          <a:p>
            <a:r>
              <a:rPr lang="en-US" dirty="0"/>
              <a:t>Idaho Employment Levels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5C1B46-1F8D-4976-AA44-B78FFEFE1EC2}"/>
              </a:ext>
            </a:extLst>
          </p:cNvPr>
          <p:cNvSpPr txBox="1"/>
          <p:nvPr/>
        </p:nvSpPr>
        <p:spPr>
          <a:xfrm>
            <a:off x="733647" y="6166884"/>
            <a:ext cx="22199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Graphs from </a:t>
            </a:r>
            <a:r>
              <a:rPr lang="en-US" dirty="0">
                <a:hlinkClick r:id="rId3"/>
              </a:rPr>
              <a:t>BLS.gov</a:t>
            </a:r>
            <a:r>
              <a:rPr lang="en-US" dirty="0"/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4661761-D04E-B226-2939-4CA5C95C23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788" y="1541718"/>
            <a:ext cx="5176012" cy="285750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B18A99E-54FD-6D47-61A1-6A8978028C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53202" y="1541718"/>
            <a:ext cx="5323371" cy="272338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223EE20-C726-3E5B-BF1D-16A9ECBA3F87}"/>
              </a:ext>
            </a:extLst>
          </p:cNvPr>
          <p:cNvSpPr/>
          <p:nvPr/>
        </p:nvSpPr>
        <p:spPr>
          <a:xfrm>
            <a:off x="8160127" y="937"/>
            <a:ext cx="40318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Employment</a:t>
            </a:r>
          </a:p>
        </p:txBody>
      </p:sp>
    </p:spTree>
    <p:extLst>
      <p:ext uri="{BB962C8B-B14F-4D97-AF65-F5344CB8AC3E}">
        <p14:creationId xmlns:p14="http://schemas.microsoft.com/office/powerpoint/2010/main" val="4788087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D73E0-7E23-4EFE-8715-8B31CBBEB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3089"/>
            <a:ext cx="10515600" cy="685800"/>
          </a:xfrm>
        </p:spPr>
        <p:txBody>
          <a:bodyPr/>
          <a:lstStyle/>
          <a:p>
            <a:r>
              <a:rPr lang="en-US" dirty="0"/>
              <a:t>Changes to Labor Force Composition?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5C1B46-1F8D-4976-AA44-B78FFEFE1EC2}"/>
              </a:ext>
            </a:extLst>
          </p:cNvPr>
          <p:cNvSpPr txBox="1"/>
          <p:nvPr/>
        </p:nvSpPr>
        <p:spPr>
          <a:xfrm>
            <a:off x="733647" y="6166884"/>
            <a:ext cx="22199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Graphs from </a:t>
            </a:r>
            <a:r>
              <a:rPr lang="en-US" dirty="0">
                <a:hlinkClick r:id="rId2"/>
              </a:rPr>
              <a:t>BLS.gov</a:t>
            </a:r>
            <a:r>
              <a:rPr lang="en-US" dirty="0"/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65BF208-9F54-2855-66A5-BC69F9840C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1244" y="2181356"/>
            <a:ext cx="5563376" cy="308653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8CD2A64-66E0-E97E-1FFC-3CB5B679BB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944" y="2181356"/>
            <a:ext cx="5563376" cy="2953162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17B7B27-435F-5DDB-F9CC-CB9E6D7C3E82}"/>
              </a:ext>
            </a:extLst>
          </p:cNvPr>
          <p:cNvSpPr/>
          <p:nvPr/>
        </p:nvSpPr>
        <p:spPr>
          <a:xfrm>
            <a:off x="8160127" y="937"/>
            <a:ext cx="40318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Employment</a:t>
            </a:r>
          </a:p>
        </p:txBody>
      </p:sp>
    </p:spTree>
    <p:extLst>
      <p:ext uri="{BB962C8B-B14F-4D97-AF65-F5344CB8AC3E}">
        <p14:creationId xmlns:p14="http://schemas.microsoft.com/office/powerpoint/2010/main" val="3403400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764" y="806824"/>
            <a:ext cx="10278035" cy="995082"/>
          </a:xfrm>
        </p:spPr>
        <p:txBody>
          <a:bodyPr/>
          <a:lstStyle/>
          <a:p>
            <a:r>
              <a:rPr lang="en-US" sz="6000" dirty="0">
                <a:solidFill>
                  <a:schemeClr val="accent1"/>
                </a:solidFill>
                <a:latin typeface="+mj-lt"/>
              </a:rPr>
              <a:t>Acknowledgements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262" y="2056936"/>
            <a:ext cx="11151476" cy="432547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2400" dirty="0">
                <a:latin typeface="+mj-lt"/>
              </a:rPr>
              <a:t>Steven Peterson, MS. Associate Clinical Professor, College of Business and Economics</a:t>
            </a:r>
            <a:r>
              <a:rPr lang="en-US" sz="2400" b="1" dirty="0">
                <a:latin typeface="+mj-lt"/>
              </a:rPr>
              <a:t>. </a:t>
            </a:r>
            <a:r>
              <a:rPr lang="en-US" sz="2400" dirty="0">
                <a:latin typeface="+mj-lt"/>
              </a:rPr>
              <a:t>University of Idaho (</a:t>
            </a:r>
            <a:r>
              <a:rPr lang="en-US" sz="2400" dirty="0">
                <a:latin typeface="+mj-lt"/>
                <a:hlinkClick r:id="rId2"/>
              </a:rPr>
              <a:t>stevenp@uidaho.edu</a:t>
            </a:r>
            <a:r>
              <a:rPr lang="en-US" sz="2400" dirty="0">
                <a:latin typeface="+mj-lt"/>
              </a:rPr>
              <a:t>)</a:t>
            </a:r>
          </a:p>
          <a:p>
            <a:pPr>
              <a:spcBef>
                <a:spcPts val="0"/>
              </a:spcBef>
            </a:pPr>
            <a:endParaRPr lang="en-US" sz="2400" dirty="0">
              <a:latin typeface="+mj-lt"/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latin typeface="+mj-lt"/>
              </a:rPr>
              <a:t>Kyle Brookman, MS. Lecturer, Department of Economics College of Business and Economics. Boise State University (</a:t>
            </a:r>
            <a:r>
              <a:rPr lang="en-US" sz="2400" dirty="0">
                <a:latin typeface="+mj-lt"/>
                <a:hlinkClick r:id="rId3"/>
              </a:rPr>
              <a:t>kylebrookman@boisestate.edu</a:t>
            </a:r>
            <a:r>
              <a:rPr lang="en-US" sz="2400" dirty="0">
                <a:latin typeface="+mj-lt"/>
              </a:rPr>
              <a:t>)</a:t>
            </a:r>
          </a:p>
          <a:p>
            <a:pPr marL="565150" marR="0" lvl="0" indent="-5143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171792"/>
            <a:ext cx="3248025" cy="75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281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679AC-BD8D-4D10-BDC4-B9BB9834F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821830-4D10-429F-AA15-C8EC6DE09A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0117B0C-C6A2-43ED-A5A3-B9104A133307}"/>
              </a:ext>
            </a:extLst>
          </p:cNvPr>
          <p:cNvSpPr/>
          <p:nvPr/>
        </p:nvSpPr>
        <p:spPr>
          <a:xfrm>
            <a:off x="8160127" y="937"/>
            <a:ext cx="40318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Employment</a:t>
            </a:r>
          </a:p>
        </p:txBody>
      </p:sp>
      <p:pic>
        <p:nvPicPr>
          <p:cNvPr id="4" name="FRED Graph Chart" descr="FRED Graph">
            <a:hlinkClick r:id="rId2" tooltip="View this chart in your browser. "/>
            <a:extLst>
              <a:ext uri="{FF2B5EF4-FFF2-40B4-BE49-F238E27FC236}">
                <a16:creationId xmlns:a16="http://schemas.microsoft.com/office/drawing/2014/main" id="{5EBE9C90-45F8-40FB-0D23-34110FF0FC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61575" y="1026794"/>
            <a:ext cx="9805535" cy="5586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4426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"/>
          <p:cNvSpPr txBox="1">
            <a:spLocks noGrp="1"/>
          </p:cNvSpPr>
          <p:nvPr>
            <p:ph type="title"/>
          </p:nvPr>
        </p:nvSpPr>
        <p:spPr>
          <a:xfrm>
            <a:off x="169762" y="760705"/>
            <a:ext cx="11852476" cy="904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</a:pPr>
            <a:r>
              <a:rPr lang="en-US" dirty="0">
                <a:latin typeface="+mj-lt"/>
              </a:rPr>
              <a:t>Productivity</a:t>
            </a:r>
            <a:endParaRPr dirty="0">
              <a:latin typeface="+mj-l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7021893-1B19-4B74-86A5-1166058F7797}"/>
              </a:ext>
            </a:extLst>
          </p:cNvPr>
          <p:cNvSpPr/>
          <p:nvPr/>
        </p:nvSpPr>
        <p:spPr>
          <a:xfrm>
            <a:off x="8160127" y="0"/>
            <a:ext cx="403187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Employment</a:t>
            </a:r>
          </a:p>
        </p:txBody>
      </p:sp>
      <p:pic>
        <p:nvPicPr>
          <p:cNvPr id="2" name="FRED Graph Chart" descr="FRED Graph">
            <a:hlinkClick r:id="rId3" tooltip="View this chart in your browser. "/>
            <a:extLst>
              <a:ext uri="{FF2B5EF4-FFF2-40B4-BE49-F238E27FC236}">
                <a16:creationId xmlns:a16="http://schemas.microsoft.com/office/drawing/2014/main" id="{13AD2D5F-1443-12A1-5538-6B91744E99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86865" y="1407184"/>
            <a:ext cx="9018270" cy="513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2329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047" y="883488"/>
            <a:ext cx="10175904" cy="820456"/>
          </a:xfrm>
        </p:spPr>
        <p:txBody>
          <a:bodyPr/>
          <a:lstStyle/>
          <a:p>
            <a:r>
              <a:rPr lang="en-US" dirty="0">
                <a:latin typeface="Roboto Slab" pitchFamily="2" charset="0"/>
                <a:ea typeface="Roboto Slab" pitchFamily="2" charset="0"/>
                <a:cs typeface="Gotham Bold" pitchFamily="50" charset="0"/>
              </a:rPr>
              <a:t>Inflation Moderation</a:t>
            </a:r>
            <a:endParaRPr lang="en-US" sz="5400" dirty="0">
              <a:latin typeface="Roboto Slab" pitchFamily="2" charset="0"/>
              <a:ea typeface="Roboto Slab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47965" y="6199094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57A01A-DEB7-4781-80E8-80375EBBE5EB}"/>
              </a:ext>
            </a:extLst>
          </p:cNvPr>
          <p:cNvSpPr/>
          <p:nvPr/>
        </p:nvSpPr>
        <p:spPr>
          <a:xfrm>
            <a:off x="9583593" y="0"/>
            <a:ext cx="26084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Inflation</a:t>
            </a:r>
          </a:p>
        </p:txBody>
      </p:sp>
      <p:pic>
        <p:nvPicPr>
          <p:cNvPr id="3" name="FRED Graph Chart" descr="FRED Graph">
            <a:hlinkClick r:id="rId2" tooltip="View this chart in your browser. "/>
            <a:extLst>
              <a:ext uri="{FF2B5EF4-FFF2-40B4-BE49-F238E27FC236}">
                <a16:creationId xmlns:a16="http://schemas.microsoft.com/office/drawing/2014/main" id="{CB6D9338-0FD7-A4CE-58A4-A1091843BD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95424" y="1474694"/>
            <a:ext cx="9201150" cy="5242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2026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5279" y="1062990"/>
            <a:ext cx="10515600" cy="702999"/>
          </a:xfrm>
        </p:spPr>
        <p:txBody>
          <a:bodyPr/>
          <a:lstStyle/>
          <a:p>
            <a:r>
              <a:rPr lang="en-US" dirty="0"/>
              <a:t>Idaho Median House Price</a:t>
            </a:r>
          </a:p>
        </p:txBody>
      </p:sp>
      <p:pic>
        <p:nvPicPr>
          <p:cNvPr id="3" name="FRED Graph Chart" descr="FRED Graph">
            <a:hlinkClick r:id="rId2" tooltip="View this chart in your browser. "/>
            <a:extLst>
              <a:ext uri="{FF2B5EF4-FFF2-40B4-BE49-F238E27FC236}">
                <a16:creationId xmlns:a16="http://schemas.microsoft.com/office/drawing/2014/main" id="{38769745-A45C-17CB-4DD0-47B77F0125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250" y="1765989"/>
            <a:ext cx="8191500" cy="466725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C68E624A-939C-831B-2BEE-2703CC308F71}"/>
              </a:ext>
            </a:extLst>
          </p:cNvPr>
          <p:cNvSpPr/>
          <p:nvPr/>
        </p:nvSpPr>
        <p:spPr>
          <a:xfrm>
            <a:off x="9583593" y="0"/>
            <a:ext cx="26084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Inflation</a:t>
            </a:r>
          </a:p>
        </p:txBody>
      </p:sp>
    </p:spTree>
    <p:extLst>
      <p:ext uri="{BB962C8B-B14F-4D97-AF65-F5344CB8AC3E}">
        <p14:creationId xmlns:p14="http://schemas.microsoft.com/office/powerpoint/2010/main" val="32917128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84203"/>
            <a:ext cx="10515600" cy="685800"/>
          </a:xfrm>
        </p:spPr>
        <p:txBody>
          <a:bodyPr/>
          <a:lstStyle/>
          <a:p>
            <a:r>
              <a:rPr lang="en-US" dirty="0"/>
              <a:t>Unanswered Questions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70003"/>
            <a:ext cx="10515600" cy="5092699"/>
          </a:xfrm>
        </p:spPr>
        <p:txBody>
          <a:bodyPr/>
          <a:lstStyle/>
          <a:p>
            <a:r>
              <a:rPr lang="en-US" sz="2400" b="1" dirty="0"/>
              <a:t>Idaho Labor Force Growth?</a:t>
            </a:r>
          </a:p>
          <a:p>
            <a:pPr lvl="1"/>
            <a:r>
              <a:rPr lang="en-US" dirty="0"/>
              <a:t>State Employment &amp; Unemployment levels steady </a:t>
            </a:r>
          </a:p>
          <a:p>
            <a:pPr lvl="1"/>
            <a:r>
              <a:rPr lang="en-US" dirty="0"/>
              <a:t>Plateau of Labor Force </a:t>
            </a:r>
            <a:r>
              <a:rPr lang="en-US" dirty="0">
                <a:sym typeface="Wingdings" panose="05000000000000000000" pitchFamily="2" charset="2"/>
              </a:rPr>
              <a:t> declining Labor Force Participation Rate?</a:t>
            </a:r>
            <a:endParaRPr lang="en-US" dirty="0"/>
          </a:p>
          <a:p>
            <a:endParaRPr lang="en-US" sz="1000" dirty="0"/>
          </a:p>
          <a:p>
            <a:r>
              <a:rPr lang="en-US" sz="2400" b="1" dirty="0"/>
              <a:t>Inflation down/steady/back up? </a:t>
            </a:r>
          </a:p>
          <a:p>
            <a:pPr lvl="1"/>
            <a:r>
              <a:rPr lang="en-US" dirty="0"/>
              <a:t>Continued Fed Target Rate Decreases? </a:t>
            </a:r>
          </a:p>
          <a:p>
            <a:endParaRPr lang="en-US" sz="1000" dirty="0"/>
          </a:p>
          <a:p>
            <a:r>
              <a:rPr lang="en-US" sz="2400" b="1" dirty="0"/>
              <a:t>Debt</a:t>
            </a:r>
          </a:p>
          <a:p>
            <a:pPr lvl="1"/>
            <a:r>
              <a:rPr lang="en-US" dirty="0"/>
              <a:t>Private Non-Bank Credit between $1.3 &amp; $2.1 Trillion</a:t>
            </a:r>
          </a:p>
          <a:p>
            <a:pPr lvl="1"/>
            <a:r>
              <a:rPr lang="en-US" dirty="0"/>
              <a:t>US National Debt: $38 Trillion (≈120% of GDP)</a:t>
            </a:r>
          </a:p>
          <a:p>
            <a:pPr lvl="1"/>
            <a:r>
              <a:rPr lang="en-US" dirty="0"/>
              <a:t>US Credit Card Debt: $1.23 Trillion (5.75% higher than a year ago)</a:t>
            </a:r>
          </a:p>
          <a:p>
            <a:pPr lvl="2"/>
            <a:r>
              <a:rPr lang="en-US" dirty="0"/>
              <a:t>Delinquency Rate ≈ 3% since Q4 2024, last above 3% in Q1 2012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5982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A469D48-EFA6-4C6F-8602-F6F9A36B82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34411713"/>
              </p:ext>
            </p:extLst>
          </p:nvPr>
        </p:nvGraphicFramePr>
        <p:xfrm>
          <a:off x="580088" y="816613"/>
          <a:ext cx="10900699" cy="2865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4" name="Google Shape;54;p2"/>
          <p:cNvSpPr txBox="1">
            <a:spLocks noGrp="1"/>
          </p:cNvSpPr>
          <p:nvPr>
            <p:ph type="title"/>
          </p:nvPr>
        </p:nvSpPr>
        <p:spPr>
          <a:xfrm>
            <a:off x="963942" y="473713"/>
            <a:ext cx="105156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Slab"/>
              <a:buNone/>
            </a:pPr>
            <a:r>
              <a:rPr lang="en-US" dirty="0">
                <a:latin typeface="Roboto Slab" pitchFamily="2" charset="0"/>
                <a:ea typeface="Roboto Slab" pitchFamily="2" charset="0"/>
              </a:rPr>
              <a:t>Idaho’s Economic Outlook</a:t>
            </a:r>
            <a:endParaRPr dirty="0">
              <a:latin typeface="Roboto Slab" pitchFamily="2" charset="0"/>
              <a:ea typeface="Roboto Slab" pitchFamily="2" charset="0"/>
            </a:endParaRPr>
          </a:p>
        </p:txBody>
      </p:sp>
      <p:sp>
        <p:nvSpPr>
          <p:cNvPr id="8" name="Google Shape;55;p2">
            <a:extLst>
              <a:ext uri="{FF2B5EF4-FFF2-40B4-BE49-F238E27FC236}">
                <a16:creationId xmlns:a16="http://schemas.microsoft.com/office/drawing/2014/main" id="{6B625F73-D051-4406-AE48-E32E2F6FF0AB}"/>
              </a:ext>
            </a:extLst>
          </p:cNvPr>
          <p:cNvSpPr txBox="1">
            <a:spLocks/>
          </p:cNvSpPr>
          <p:nvPr/>
        </p:nvSpPr>
        <p:spPr>
          <a:xfrm>
            <a:off x="0" y="3532916"/>
            <a:ext cx="5813026" cy="1759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-279400">
              <a:spcBef>
                <a:spcPts val="0"/>
              </a:spcBef>
              <a:spcAft>
                <a:spcPts val="600"/>
              </a:spcAft>
              <a:buSzPct val="115000"/>
              <a:buFont typeface="Arial" panose="020B0604020202020204" pitchFamily="34" charset="0"/>
              <a:buChar char="•"/>
            </a:pPr>
            <a:r>
              <a:rPr lang="en-US" sz="2600" dirty="0">
                <a:latin typeface="+mj-lt"/>
              </a:rPr>
              <a:t>Diverse State Economy</a:t>
            </a:r>
          </a:p>
          <a:p>
            <a:pPr indent="-279400">
              <a:spcBef>
                <a:spcPts val="0"/>
              </a:spcBef>
              <a:spcAft>
                <a:spcPts val="600"/>
              </a:spcAft>
              <a:buSzPct val="115000"/>
              <a:buFont typeface="Arial" panose="020B0604020202020204" pitchFamily="34" charset="0"/>
              <a:buChar char="•"/>
            </a:pPr>
            <a:r>
              <a:rPr lang="en-US" sz="2600" dirty="0">
                <a:latin typeface="+mj-lt"/>
              </a:rPr>
              <a:t>Growing Incomes &amp; GSP</a:t>
            </a:r>
            <a:endParaRPr lang="en-US" sz="2600" dirty="0"/>
          </a:p>
          <a:p>
            <a:pPr indent="-279400">
              <a:spcBef>
                <a:spcPts val="0"/>
              </a:spcBef>
              <a:spcAft>
                <a:spcPts val="600"/>
              </a:spcAft>
              <a:buSzPct val="115000"/>
              <a:buFont typeface="Arial" panose="020B0604020202020204" pitchFamily="34" charset="0"/>
              <a:buChar char="•"/>
            </a:pPr>
            <a:endParaRPr lang="en-US" sz="2600" dirty="0">
              <a:latin typeface="+mj-lt"/>
            </a:endParaRPr>
          </a:p>
          <a:p>
            <a:pPr marL="635000" indent="-457200">
              <a:spcBef>
                <a:spcPts val="0"/>
              </a:spcBef>
              <a:spcAft>
                <a:spcPts val="600"/>
              </a:spcAft>
              <a:buSzPct val="115000"/>
              <a:buFont typeface="Arial" panose="020B0604020202020204" pitchFamily="34" charset="0"/>
              <a:buChar char="•"/>
            </a:pPr>
            <a:endParaRPr lang="en-US" sz="2600" dirty="0">
              <a:latin typeface="+mj-lt"/>
            </a:endParaRPr>
          </a:p>
          <a:p>
            <a:pPr marL="977900" lvl="1" indent="-342900">
              <a:spcBef>
                <a:spcPts val="0"/>
              </a:spcBef>
              <a:spcAft>
                <a:spcPts val="600"/>
              </a:spcAft>
              <a:buSzPct val="115000"/>
              <a:buFont typeface="Arial" panose="020B0604020202020204" pitchFamily="34" charset="0"/>
              <a:buChar char="•"/>
            </a:pPr>
            <a:endParaRPr lang="en-US" sz="2600" dirty="0"/>
          </a:p>
          <a:p>
            <a:pPr marL="635000" indent="-457200">
              <a:spcBef>
                <a:spcPts val="0"/>
              </a:spcBef>
              <a:spcAft>
                <a:spcPts val="600"/>
              </a:spcAft>
              <a:buSzPct val="115000"/>
              <a:buFont typeface="Arial" panose="020B0604020202020204" pitchFamily="34" charset="0"/>
              <a:buChar char="•"/>
            </a:pPr>
            <a:endParaRPr lang="en-US" sz="2600" dirty="0"/>
          </a:p>
        </p:txBody>
      </p:sp>
      <p:sp>
        <p:nvSpPr>
          <p:cNvPr id="9" name="Google Shape;55;p2">
            <a:extLst>
              <a:ext uri="{FF2B5EF4-FFF2-40B4-BE49-F238E27FC236}">
                <a16:creationId xmlns:a16="http://schemas.microsoft.com/office/drawing/2014/main" id="{94680A8E-0BC0-45CC-9568-719594D63E0D}"/>
              </a:ext>
            </a:extLst>
          </p:cNvPr>
          <p:cNvSpPr txBox="1">
            <a:spLocks/>
          </p:cNvSpPr>
          <p:nvPr/>
        </p:nvSpPr>
        <p:spPr>
          <a:xfrm>
            <a:off x="7555230" y="3532916"/>
            <a:ext cx="4969896" cy="1624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-279400">
              <a:spcBef>
                <a:spcPts val="0"/>
              </a:spcBef>
              <a:spcAft>
                <a:spcPts val="600"/>
              </a:spcAft>
              <a:buSzPct val="115000"/>
              <a:buFont typeface="Arial" panose="020B0604020202020204" pitchFamily="34" charset="0"/>
              <a:buChar char="•"/>
            </a:pPr>
            <a:r>
              <a:rPr lang="en-US" sz="2600" dirty="0">
                <a:latin typeface="+mj-lt"/>
              </a:rPr>
              <a:t>Slowing National Growth</a:t>
            </a:r>
          </a:p>
          <a:p>
            <a:pPr indent="-279400">
              <a:spcBef>
                <a:spcPts val="0"/>
              </a:spcBef>
              <a:spcAft>
                <a:spcPts val="600"/>
              </a:spcAft>
              <a:buSzPct val="115000"/>
              <a:buFont typeface="Arial" panose="020B0604020202020204" pitchFamily="34" charset="0"/>
              <a:buChar char="•"/>
            </a:pPr>
            <a:r>
              <a:rPr lang="en-US" sz="2600" dirty="0">
                <a:latin typeface="+mj-lt"/>
              </a:rPr>
              <a:t>Low Consumer Sentiment</a:t>
            </a:r>
          </a:p>
          <a:p>
            <a:pPr marL="177800" indent="0">
              <a:spcBef>
                <a:spcPts val="0"/>
              </a:spcBef>
              <a:spcAft>
                <a:spcPts val="600"/>
              </a:spcAft>
              <a:buSzPct val="115000"/>
              <a:buNone/>
            </a:pPr>
            <a:endParaRPr lang="en-US" sz="26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EAFEC8-8DFA-4BC4-B1B0-F59D6F7E5C3B}"/>
              </a:ext>
            </a:extLst>
          </p:cNvPr>
          <p:cNvSpPr/>
          <p:nvPr/>
        </p:nvSpPr>
        <p:spPr>
          <a:xfrm>
            <a:off x="4685760" y="1460814"/>
            <a:ext cx="2820479" cy="14010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446912-4B06-4CBE-83D5-E98C64F581B9}"/>
              </a:ext>
            </a:extLst>
          </p:cNvPr>
          <p:cNvSpPr txBox="1"/>
          <p:nvPr/>
        </p:nvSpPr>
        <p:spPr>
          <a:xfrm>
            <a:off x="5030047" y="1829518"/>
            <a:ext cx="23485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solidFill>
                  <a:schemeClr val="bg1"/>
                </a:solidFill>
                <a:latin typeface="+mn-lt"/>
              </a:rPr>
              <a:t>Crosswinds</a:t>
            </a:r>
          </a:p>
        </p:txBody>
      </p:sp>
      <p:sp>
        <p:nvSpPr>
          <p:cNvPr id="12" name="Google Shape;55;p2">
            <a:extLst>
              <a:ext uri="{FF2B5EF4-FFF2-40B4-BE49-F238E27FC236}">
                <a16:creationId xmlns:a16="http://schemas.microsoft.com/office/drawing/2014/main" id="{8959D878-73AD-448C-9805-FD62067A88E4}"/>
              </a:ext>
            </a:extLst>
          </p:cNvPr>
          <p:cNvSpPr txBox="1">
            <a:spLocks/>
          </p:cNvSpPr>
          <p:nvPr/>
        </p:nvSpPr>
        <p:spPr>
          <a:xfrm>
            <a:off x="4075225" y="3532916"/>
            <a:ext cx="4245815" cy="14533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-279400">
              <a:spcBef>
                <a:spcPts val="0"/>
              </a:spcBef>
              <a:spcAft>
                <a:spcPts val="600"/>
              </a:spcAft>
              <a:buSzPct val="115000"/>
              <a:buFont typeface="Arial" panose="020B0604020202020204" pitchFamily="34" charset="0"/>
              <a:buChar char="•"/>
            </a:pPr>
            <a:r>
              <a:rPr lang="en-US" sz="2600" dirty="0">
                <a:latin typeface="+mj-lt"/>
              </a:rPr>
              <a:t>Labor Productivity</a:t>
            </a:r>
          </a:p>
          <a:p>
            <a:pPr indent="-279400">
              <a:spcBef>
                <a:spcPts val="0"/>
              </a:spcBef>
              <a:spcAft>
                <a:spcPts val="600"/>
              </a:spcAft>
              <a:buSzPct val="115000"/>
              <a:buFont typeface="Arial" panose="020B0604020202020204" pitchFamily="34" charset="0"/>
              <a:buChar char="•"/>
            </a:pPr>
            <a:r>
              <a:rPr lang="en-US" sz="2600" dirty="0">
                <a:latin typeface="+mj-lt"/>
              </a:rPr>
              <a:t>Slowing Pop. Growth</a:t>
            </a:r>
          </a:p>
          <a:p>
            <a:pPr indent="-279400">
              <a:spcBef>
                <a:spcPts val="0"/>
              </a:spcBef>
              <a:spcAft>
                <a:spcPts val="600"/>
              </a:spcAft>
              <a:buSzPct val="115000"/>
              <a:buFont typeface="Arial" panose="020B0604020202020204" pitchFamily="34" charset="0"/>
              <a:buChar char="•"/>
            </a:pPr>
            <a:r>
              <a:rPr lang="en-US" sz="2600" dirty="0"/>
              <a:t>Inflation</a:t>
            </a:r>
          </a:p>
          <a:p>
            <a:pPr indent="-279400">
              <a:spcBef>
                <a:spcPts val="0"/>
              </a:spcBef>
              <a:spcAft>
                <a:spcPts val="600"/>
              </a:spcAft>
              <a:buSzPct val="115000"/>
              <a:buFont typeface="Arial" panose="020B0604020202020204" pitchFamily="34" charset="0"/>
              <a:buChar char="•"/>
            </a:pPr>
            <a:endParaRPr lang="en-US" sz="26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9895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A3E230-305D-74F8-3551-5EED1C0BD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8E0FF6-EB2D-DADB-6875-0E3F637A6E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F73D6FD-FA35-060D-13D0-D6D1C5B70E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0286" y="924194"/>
            <a:ext cx="9031427" cy="54210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402C15C-3506-37E5-143B-197C2C9263A8}"/>
              </a:ext>
            </a:extLst>
          </p:cNvPr>
          <p:cNvSpPr txBox="1"/>
          <p:nvPr/>
        </p:nvSpPr>
        <p:spPr>
          <a:xfrm>
            <a:off x="5524959" y="6345286"/>
            <a:ext cx="45239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cs typeface="Gotham Light" pitchFamily="50" charset="0"/>
              </a:rPr>
              <a:t>Source: University of Michigan </a:t>
            </a:r>
            <a:r>
              <a:rPr lang="en-US" dirty="0">
                <a:cs typeface="Gotham Light" pitchFamily="50" charset="0"/>
                <a:hlinkClick r:id="rId3"/>
              </a:rPr>
              <a:t>Surveys of Consumers</a:t>
            </a:r>
            <a:endParaRPr lang="en-US" dirty="0">
              <a:cs typeface="Gotham Light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488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15FD75-2BC1-DF1D-FD3D-97A548E5B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35513-E253-A617-8C4C-13ADEE71C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551" y="1078155"/>
            <a:ext cx="10708341" cy="1231908"/>
          </a:xfrm>
        </p:spPr>
        <p:txBody>
          <a:bodyPr/>
          <a:lstStyle/>
          <a:p>
            <a:r>
              <a:rPr lang="en-US" dirty="0"/>
              <a:t>Idaho Ranking: </a:t>
            </a:r>
            <a:br>
              <a:rPr lang="en-US" dirty="0"/>
            </a:br>
            <a:r>
              <a:rPr lang="en-US" dirty="0"/>
              <a:t>Gross State Product Growth</a:t>
            </a:r>
            <a:br>
              <a:rPr lang="en-US" dirty="0"/>
            </a:br>
            <a:r>
              <a:rPr lang="en-US" dirty="0"/>
              <a:t>	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A1AD5B-48DA-95B4-CA18-AAFBAF3E94DC}"/>
              </a:ext>
            </a:extLst>
          </p:cNvPr>
          <p:cNvSpPr txBox="1"/>
          <p:nvPr/>
        </p:nvSpPr>
        <p:spPr>
          <a:xfrm>
            <a:off x="7247965" y="6199094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B1693AB-252B-63FC-3A45-67C79F5EF8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8066791"/>
              </p:ext>
            </p:extLst>
          </p:nvPr>
        </p:nvGraphicFramePr>
        <p:xfrm>
          <a:off x="3368618" y="2398256"/>
          <a:ext cx="5454763" cy="2979445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826040">
                  <a:extLst>
                    <a:ext uri="{9D8B030D-6E8A-4147-A177-3AD203B41FA5}">
                      <a16:colId xmlns:a16="http://schemas.microsoft.com/office/drawing/2014/main" val="1423975202"/>
                    </a:ext>
                  </a:extLst>
                </a:gridCol>
                <a:gridCol w="2242686">
                  <a:extLst>
                    <a:ext uri="{9D8B030D-6E8A-4147-A177-3AD203B41FA5}">
                      <a16:colId xmlns:a16="http://schemas.microsoft.com/office/drawing/2014/main" val="3094799534"/>
                    </a:ext>
                  </a:extLst>
                </a:gridCol>
                <a:gridCol w="1386037">
                  <a:extLst>
                    <a:ext uri="{9D8B030D-6E8A-4147-A177-3AD203B41FA5}">
                      <a16:colId xmlns:a16="http://schemas.microsoft.com/office/drawing/2014/main" val="3191200448"/>
                    </a:ext>
                  </a:extLst>
                </a:gridCol>
              </a:tblGrid>
              <a:tr h="425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err="1">
                          <a:effectLst/>
                        </a:rPr>
                        <a:t>Q.Year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GSP Growth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Rank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9720293"/>
                  </a:ext>
                </a:extLst>
              </a:tr>
              <a:tr h="425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u="none" strike="noStrike" dirty="0">
                          <a:effectLst/>
                        </a:rPr>
                        <a:t>Q1.2024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2.2%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98884475"/>
                  </a:ext>
                </a:extLst>
              </a:tr>
              <a:tr h="425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u="none" strike="noStrike" dirty="0">
                          <a:effectLst/>
                        </a:rPr>
                        <a:t>Q2.2024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9%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204050170"/>
                  </a:ext>
                </a:extLst>
              </a:tr>
              <a:tr h="425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u="none" strike="noStrike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Q3.2024</a:t>
                      </a:r>
                      <a:endParaRPr lang="en-US" sz="2400" b="0" i="0" u="none" strike="noStrik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5.7%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843926055"/>
                  </a:ext>
                </a:extLst>
              </a:tr>
              <a:tr h="425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u="none" strike="noStrike" dirty="0">
                          <a:effectLst/>
                        </a:rPr>
                        <a:t>Q4.2024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3.2%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522564902"/>
                  </a:ext>
                </a:extLst>
              </a:tr>
              <a:tr h="425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u="none" strike="noStrike" dirty="0">
                          <a:effectLst/>
                        </a:rPr>
                        <a:t>Q1.2025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-3.7%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100000443"/>
                  </a:ext>
                </a:extLst>
              </a:tr>
              <a:tr h="4256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Q2.2025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3.2%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683159831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ECDA70EA-5E77-0D95-EC9E-A1D739C0C70A}"/>
              </a:ext>
            </a:extLst>
          </p:cNvPr>
          <p:cNvSpPr/>
          <p:nvPr/>
        </p:nvSpPr>
        <p:spPr>
          <a:xfrm>
            <a:off x="5890275" y="0"/>
            <a:ext cx="63017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Statewide Economy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A35C8A9-587F-4118-2433-5BC8437BDA37}"/>
              </a:ext>
            </a:extLst>
          </p:cNvPr>
          <p:cNvSpPr txBox="1"/>
          <p:nvPr/>
        </p:nvSpPr>
        <p:spPr>
          <a:xfrm>
            <a:off x="4323736" y="5377701"/>
            <a:ext cx="46077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</a:t>
            </a: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</a:rPr>
              <a:t>U.S. Bureau of Economic Analysis</a:t>
            </a:r>
          </a:p>
        </p:txBody>
      </p:sp>
    </p:spTree>
    <p:extLst>
      <p:ext uri="{BB962C8B-B14F-4D97-AF65-F5344CB8AC3E}">
        <p14:creationId xmlns:p14="http://schemas.microsoft.com/office/powerpoint/2010/main" val="2353149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829" y="782571"/>
            <a:ext cx="10708341" cy="820456"/>
          </a:xfrm>
        </p:spPr>
        <p:txBody>
          <a:bodyPr/>
          <a:lstStyle/>
          <a:p>
            <a:r>
              <a:rPr lang="en-US" dirty="0"/>
              <a:t>Diverse Economic Base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47965" y="6199094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8C80FDD-0EC7-4951-8B1E-38C5770D7D03}"/>
              </a:ext>
            </a:extLst>
          </p:cNvPr>
          <p:cNvSpPr/>
          <p:nvPr/>
        </p:nvSpPr>
        <p:spPr>
          <a:xfrm>
            <a:off x="5890275" y="0"/>
            <a:ext cx="63017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Statewide Economy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5D5C25-DA8B-432C-9C8D-CC9FB6B5FC7F}"/>
              </a:ext>
            </a:extLst>
          </p:cNvPr>
          <p:cNvSpPr txBox="1"/>
          <p:nvPr/>
        </p:nvSpPr>
        <p:spPr>
          <a:xfrm>
            <a:off x="7432696" y="6468563"/>
            <a:ext cx="71330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</a:t>
            </a: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  <a:hlinkClick r:id="rId2"/>
              </a:rPr>
              <a:t>U.S. Bureau of Economic Analysis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BE0263E-22CE-FE98-3E36-0C7F64B81FD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0159371"/>
              </p:ext>
            </p:extLst>
          </p:nvPr>
        </p:nvGraphicFramePr>
        <p:xfrm>
          <a:off x="1836736" y="1460203"/>
          <a:ext cx="8518525" cy="48736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94817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348A39-E349-9EC5-C62C-388373E43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8234CD6-EBBF-219F-56FE-BD4EBAEDC728}"/>
              </a:ext>
            </a:extLst>
          </p:cNvPr>
          <p:cNvSpPr txBox="1"/>
          <p:nvPr/>
        </p:nvSpPr>
        <p:spPr>
          <a:xfrm>
            <a:off x="7247965" y="6199094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F9E1977-EA96-C8A8-85D4-B619A289AC4E}"/>
              </a:ext>
            </a:extLst>
          </p:cNvPr>
          <p:cNvSpPr/>
          <p:nvPr/>
        </p:nvSpPr>
        <p:spPr>
          <a:xfrm>
            <a:off x="5890275" y="0"/>
            <a:ext cx="63017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Statewide Economy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36FA89-7940-5243-DDBD-731BDDA62A46}"/>
              </a:ext>
            </a:extLst>
          </p:cNvPr>
          <p:cNvSpPr txBox="1"/>
          <p:nvPr/>
        </p:nvSpPr>
        <p:spPr>
          <a:xfrm>
            <a:off x="7432696" y="6550223"/>
            <a:ext cx="71330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</a:t>
            </a: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  <a:hlinkClick r:id="rId2"/>
              </a:rPr>
              <a:t>U.S. Bureau of Economic Analysis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0E89DAE-0E0E-4C01-BE91-F69D386DA3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755130"/>
              </p:ext>
            </p:extLst>
          </p:nvPr>
        </p:nvGraphicFramePr>
        <p:xfrm>
          <a:off x="1386840" y="871981"/>
          <a:ext cx="9738360" cy="572959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62129">
                  <a:extLst>
                    <a:ext uri="{9D8B030D-6E8A-4147-A177-3AD203B41FA5}">
                      <a16:colId xmlns:a16="http://schemas.microsoft.com/office/drawing/2014/main" val="4239012711"/>
                    </a:ext>
                  </a:extLst>
                </a:gridCol>
                <a:gridCol w="1476231">
                  <a:extLst>
                    <a:ext uri="{9D8B030D-6E8A-4147-A177-3AD203B41FA5}">
                      <a16:colId xmlns:a16="http://schemas.microsoft.com/office/drawing/2014/main" val="2209576508"/>
                    </a:ext>
                  </a:extLst>
                </a:gridCol>
              </a:tblGrid>
              <a:tr h="4400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Contributions to GSP</a:t>
                      </a:r>
                      <a:endParaRPr lang="en-US" sz="2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% in 2024</a:t>
                      </a:r>
                      <a:endParaRPr lang="en-US" sz="2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8910875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    Finance, insurance, real estate, rental, and leasing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19.506%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231736400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    Professional and business services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12.993%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558693198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    Educational services, health care, and social assistance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10.227%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586498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    Manufacturing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8.933%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4107095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    Retail trade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8.270%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724179146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    State and Local (Government)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7.976%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91064318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    Wholesale trade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6.074%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3527195013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    Construction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5.684%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943610918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    Agriculture, forestry, fishing and hunting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3.921%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769352011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    Arts, entertainment, recreation, accommodation, and food services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3.822%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51773341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    Information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3.405%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12688247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    Transportation and warehousing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2.790%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137753108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    Other services (except government and government enterprises)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1.697%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68903920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    Utilities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1.404%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027767467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    Federal civilian (Government)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2.209%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638744741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    Mining, quarrying, and oil and gas extraction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1.072%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4068072363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    Military (Government)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0.636%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26656235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514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EF350-6078-1FCA-B1EC-2A89220F2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43E22D2-7F59-FB27-3ED1-26219B5CF715}"/>
              </a:ext>
            </a:extLst>
          </p:cNvPr>
          <p:cNvSpPr txBox="1"/>
          <p:nvPr/>
        </p:nvSpPr>
        <p:spPr>
          <a:xfrm>
            <a:off x="7247965" y="6199094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2D540C0-2D27-0FCC-D863-D2CBE9BC3249}"/>
              </a:ext>
            </a:extLst>
          </p:cNvPr>
          <p:cNvSpPr/>
          <p:nvPr/>
        </p:nvSpPr>
        <p:spPr>
          <a:xfrm>
            <a:off x="5890275" y="0"/>
            <a:ext cx="63017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Statewide Economy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5828B8-5269-7D93-F62A-0AA3336DB9EB}"/>
              </a:ext>
            </a:extLst>
          </p:cNvPr>
          <p:cNvSpPr txBox="1"/>
          <p:nvPr/>
        </p:nvSpPr>
        <p:spPr>
          <a:xfrm>
            <a:off x="7432696" y="6223971"/>
            <a:ext cx="71330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</a:t>
            </a:r>
            <a:r>
              <a:rPr lang="en-US" altLang="en-US" dirty="0">
                <a:solidFill>
                  <a:schemeClr val="tx1"/>
                </a:solidFill>
                <a:latin typeface="Arial" panose="020B0604020202020204" pitchFamily="34" charset="0"/>
                <a:hlinkClick r:id="rId2"/>
              </a:rPr>
              <a:t>U.S. Bureau of Economic Analysis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33C0819-59D3-7CE7-FD2F-C441DFD2EF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560027"/>
              </p:ext>
            </p:extLst>
          </p:nvPr>
        </p:nvGraphicFramePr>
        <p:xfrm>
          <a:off x="350520" y="1268710"/>
          <a:ext cx="5580423" cy="4770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65973">
                  <a:extLst>
                    <a:ext uri="{9D8B030D-6E8A-4147-A177-3AD203B41FA5}">
                      <a16:colId xmlns:a16="http://schemas.microsoft.com/office/drawing/2014/main" val="4239012711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2209576508"/>
                    </a:ext>
                  </a:extLst>
                </a:gridCol>
              </a:tblGrid>
              <a:tr h="4400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400" u="none" strike="noStrike">
                          <a:solidFill>
                            <a:schemeClr val="bg1"/>
                          </a:solidFill>
                          <a:effectLst/>
                        </a:rPr>
                        <a:t>Employee Compensation 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sz="2400" u="none" strike="noStrike">
                          <a:solidFill>
                            <a:schemeClr val="bg1"/>
                          </a:solidFill>
                          <a:effectLst/>
                        </a:rPr>
                        <a:t>by Industry (in thousands)</a:t>
                      </a:r>
                      <a:endParaRPr lang="en-US" sz="2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2024</a:t>
                      </a:r>
                      <a:endParaRPr lang="en-US" sz="2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8910875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Health care &amp; social assistance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$8,556,831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987705668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State &amp; local (Government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$8,212,797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2747707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Manufacturing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$7,304,729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53051808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Professional, scientific, &amp; technical services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$5,840,852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42061211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Construction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$5,460,241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6067100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Retail trade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$4,919,906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63940376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Wholesale trade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$3,729,084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1781564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Finance &amp; insurance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$3,369,636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58693198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Administrative &amp; support &amp; waste management &amp; remediation services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$3,142,346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586498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Accommodation &amp; food services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$2,503,347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4107095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Transportation &amp; warehousing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$2,169,842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24179146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4AE44336-CA77-FC64-14D3-8B1B3F1E3A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5187160"/>
              </p:ext>
            </p:extLst>
          </p:nvPr>
        </p:nvGraphicFramePr>
        <p:xfrm>
          <a:off x="6278880" y="1262360"/>
          <a:ext cx="5619750" cy="47764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88130">
                  <a:extLst>
                    <a:ext uri="{9D8B030D-6E8A-4147-A177-3AD203B41FA5}">
                      <a16:colId xmlns:a16="http://schemas.microsoft.com/office/drawing/2014/main" val="4239012711"/>
                    </a:ext>
                  </a:extLst>
                </a:gridCol>
                <a:gridCol w="1531620">
                  <a:extLst>
                    <a:ext uri="{9D8B030D-6E8A-4147-A177-3AD203B41FA5}">
                      <a16:colId xmlns:a16="http://schemas.microsoft.com/office/drawing/2014/main" val="2209576508"/>
                    </a:ext>
                  </a:extLst>
                </a:gridCol>
              </a:tblGrid>
              <a:tr h="4400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Employee Compensation 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by Industry (in thousands)</a:t>
                      </a:r>
                      <a:endParaRPr lang="en-US" sz="2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4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2024</a:t>
                      </a:r>
                      <a:endParaRPr lang="en-US" sz="2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8910875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Federal civilian (Government)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$1,939,281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2692207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Other services (except gov’t)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$1,734,579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27195013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Management of companies &amp; enterprises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$1,438,771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943610918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Farm compensation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$1,252,871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69352011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Educational services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$887,865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1773341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Real estate &amp; rental &amp; leasing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$734,451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2688247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Military (Government)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$671,761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137753108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Arts, entertainment, &amp; recreation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$627,468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68903920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Forestry, fishing, &amp; related activities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$542,536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27767467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Utilities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$412,365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38744741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Mining/quarrying/oil &amp; gas extract.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(D)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68072363"/>
                  </a:ext>
                </a:extLst>
              </a:tr>
              <a:tr h="23719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Information</a:t>
                      </a: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(D)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656235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8836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74419"/>
            <a:ext cx="10515600" cy="731521"/>
          </a:xfrm>
        </p:spPr>
        <p:txBody>
          <a:bodyPr/>
          <a:lstStyle/>
          <a:p>
            <a:r>
              <a:rPr lang="en-US" dirty="0"/>
              <a:t>Idaho Compared to the Nation</a:t>
            </a:r>
          </a:p>
        </p:txBody>
      </p:sp>
      <p:pic>
        <p:nvPicPr>
          <p:cNvPr id="4" name="FRED Graph Chart" descr="FRED Graph">
            <a:hlinkClick r:id="rId2" tooltip="View this chart in your browser. "/>
            <a:extLst>
              <a:ext uri="{FF2B5EF4-FFF2-40B4-BE49-F238E27FC236}">
                <a16:creationId xmlns:a16="http://schemas.microsoft.com/office/drawing/2014/main" id="{82BBD78E-0DA6-0368-7F42-31CF3D86F8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250" y="1939033"/>
            <a:ext cx="8191500" cy="46672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D746810-DD3A-15BE-A43B-DE9D717D499C}"/>
              </a:ext>
            </a:extLst>
          </p:cNvPr>
          <p:cNvSpPr/>
          <p:nvPr/>
        </p:nvSpPr>
        <p:spPr>
          <a:xfrm>
            <a:off x="5890275" y="0"/>
            <a:ext cx="63017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Statewide Economy</a:t>
            </a:r>
          </a:p>
        </p:txBody>
      </p:sp>
    </p:spTree>
    <p:extLst>
      <p:ext uri="{BB962C8B-B14F-4D97-AF65-F5344CB8AC3E}">
        <p14:creationId xmlns:p14="http://schemas.microsoft.com/office/powerpoint/2010/main" val="4274925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551" y="1078155"/>
            <a:ext cx="10708341" cy="1115666"/>
          </a:xfrm>
        </p:spPr>
        <p:txBody>
          <a:bodyPr/>
          <a:lstStyle/>
          <a:p>
            <a:r>
              <a:rPr lang="en-US" dirty="0">
                <a:latin typeface="Roboto Slab" pitchFamily="2" charset="0"/>
                <a:ea typeface="Roboto Slab" pitchFamily="2" charset="0"/>
                <a:cs typeface="Gotham Bold" pitchFamily="50" charset="0"/>
              </a:rPr>
              <a:t>2024 Personal Income</a:t>
            </a:r>
            <a:br>
              <a:rPr lang="en-US" dirty="0">
                <a:latin typeface="Roboto Slab" pitchFamily="2" charset="0"/>
                <a:ea typeface="Roboto Slab" pitchFamily="2" charset="0"/>
                <a:cs typeface="Gotham Bold" pitchFamily="50" charset="0"/>
              </a:rPr>
            </a:br>
            <a:r>
              <a:rPr lang="en-US" dirty="0">
                <a:latin typeface="Roboto Slab" pitchFamily="2" charset="0"/>
                <a:ea typeface="Roboto Slab" pitchFamily="2" charset="0"/>
                <a:cs typeface="Gotham Bold" pitchFamily="50" charset="0"/>
              </a:rPr>
              <a:t>for the US and ID</a:t>
            </a:r>
            <a:br>
              <a:rPr lang="en-US" dirty="0">
                <a:latin typeface="Roboto Slab" pitchFamily="2" charset="0"/>
                <a:ea typeface="Roboto Slab" pitchFamily="2" charset="0"/>
              </a:rPr>
            </a:br>
            <a:endParaRPr lang="en-US" dirty="0">
              <a:latin typeface="Roboto Slab" pitchFamily="2" charset="0"/>
              <a:ea typeface="Roboto Slab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247965" y="6199094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07205" y="5327200"/>
            <a:ext cx="69862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cs typeface="Gotham Light" pitchFamily="50" charset="0"/>
              </a:rPr>
              <a:t>Source: US Bureau of Economic Analysis/ Rankings include the District of Columbia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EB938D5-0D3F-4C86-AF06-7E0C3A25AA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7875405"/>
              </p:ext>
            </p:extLst>
          </p:nvPr>
        </p:nvGraphicFramePr>
        <p:xfrm>
          <a:off x="3007205" y="2450160"/>
          <a:ext cx="5992427" cy="2620701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972229">
                  <a:extLst>
                    <a:ext uri="{9D8B030D-6E8A-4147-A177-3AD203B41FA5}">
                      <a16:colId xmlns:a16="http://schemas.microsoft.com/office/drawing/2014/main" val="3039907196"/>
                    </a:ext>
                  </a:extLst>
                </a:gridCol>
                <a:gridCol w="1537870">
                  <a:extLst>
                    <a:ext uri="{9D8B030D-6E8A-4147-A177-3AD203B41FA5}">
                      <a16:colId xmlns:a16="http://schemas.microsoft.com/office/drawing/2014/main" val="2879192561"/>
                    </a:ext>
                  </a:extLst>
                </a:gridCol>
                <a:gridCol w="972229">
                  <a:extLst>
                    <a:ext uri="{9D8B030D-6E8A-4147-A177-3AD203B41FA5}">
                      <a16:colId xmlns:a16="http://schemas.microsoft.com/office/drawing/2014/main" val="1183287569"/>
                    </a:ext>
                  </a:extLst>
                </a:gridCol>
                <a:gridCol w="1442355">
                  <a:extLst>
                    <a:ext uri="{9D8B030D-6E8A-4147-A177-3AD203B41FA5}">
                      <a16:colId xmlns:a16="http://schemas.microsoft.com/office/drawing/2014/main" val="1410530364"/>
                    </a:ext>
                  </a:extLst>
                </a:gridCol>
                <a:gridCol w="1067744">
                  <a:extLst>
                    <a:ext uri="{9D8B030D-6E8A-4147-A177-3AD203B41FA5}">
                      <a16:colId xmlns:a16="http://schemas.microsoft.com/office/drawing/2014/main" val="1691533565"/>
                    </a:ext>
                  </a:extLst>
                </a:gridCol>
              </a:tblGrid>
              <a:tr h="117931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Region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Growth Rate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>
                          <a:effectLst/>
                        </a:rPr>
                        <a:t>Rank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Per Capita Personal Income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Rank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3948318"/>
                  </a:ext>
                </a:extLst>
              </a:tr>
              <a:tr h="7206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Idaho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 5.27%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</a:t>
                      </a:r>
                      <a:r>
                        <a:rPr lang="en-US" sz="24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 $ 62,323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43</a:t>
                      </a:r>
                      <a:r>
                        <a:rPr lang="en-US" sz="2400" u="none" strike="noStrike" baseline="30000" dirty="0">
                          <a:effectLst/>
                        </a:rPr>
                        <a:t>rd</a:t>
                      </a:r>
                      <a:endParaRPr lang="en-US" sz="2400" u="none" strike="noStrike" dirty="0">
                        <a:effectLst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08985411"/>
                  </a:ext>
                </a:extLst>
              </a:tr>
              <a:tr h="72069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U.S.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 4.57%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-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 $ 73,204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-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73465254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DB699727-1310-421C-A1AB-54BB0A06BF87}"/>
              </a:ext>
            </a:extLst>
          </p:cNvPr>
          <p:cNvSpPr/>
          <p:nvPr/>
        </p:nvSpPr>
        <p:spPr>
          <a:xfrm>
            <a:off x="6813604" y="0"/>
            <a:ext cx="537839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Personal Income</a:t>
            </a:r>
          </a:p>
        </p:txBody>
      </p:sp>
    </p:spTree>
    <p:extLst>
      <p:ext uri="{BB962C8B-B14F-4D97-AF65-F5344CB8AC3E}">
        <p14:creationId xmlns:p14="http://schemas.microsoft.com/office/powerpoint/2010/main" val="170420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45820"/>
            <a:ext cx="10515600" cy="898903"/>
          </a:xfrm>
        </p:spPr>
        <p:txBody>
          <a:bodyPr/>
          <a:lstStyle/>
          <a:p>
            <a:r>
              <a:rPr lang="en-US" dirty="0"/>
              <a:t>Total Personal Income: </a:t>
            </a:r>
          </a:p>
        </p:txBody>
      </p:sp>
      <p:pic>
        <p:nvPicPr>
          <p:cNvPr id="5" name="FRED Graph Chart" descr="FRED Graph">
            <a:hlinkClick r:id="rId2" tooltip="View this chart in your browser. "/>
            <a:extLst>
              <a:ext uri="{FF2B5EF4-FFF2-40B4-BE49-F238E27FC236}">
                <a16:creationId xmlns:a16="http://schemas.microsoft.com/office/drawing/2014/main" id="{271066CC-5886-5075-4D2B-CA0D6BD7AE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0250" y="1744723"/>
            <a:ext cx="8191500" cy="466725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A065F992-4CC1-A1AE-3F8F-BEDDEBA5C34B}"/>
              </a:ext>
            </a:extLst>
          </p:cNvPr>
          <p:cNvSpPr/>
          <p:nvPr/>
        </p:nvSpPr>
        <p:spPr>
          <a:xfrm>
            <a:off x="5890275" y="0"/>
            <a:ext cx="63017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Statewide Economy</a:t>
            </a:r>
          </a:p>
        </p:txBody>
      </p:sp>
    </p:spTree>
    <p:extLst>
      <p:ext uri="{BB962C8B-B14F-4D97-AF65-F5344CB8AC3E}">
        <p14:creationId xmlns:p14="http://schemas.microsoft.com/office/powerpoint/2010/main" val="2302671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daho State">
      <a:dk1>
        <a:srgbClr val="000000"/>
      </a:dk1>
      <a:lt1>
        <a:srgbClr val="FFFFFF"/>
      </a:lt1>
      <a:dk2>
        <a:srgbClr val="828282"/>
      </a:dk2>
      <a:lt2>
        <a:srgbClr val="E6E7E8"/>
      </a:lt2>
      <a:accent1>
        <a:srgbClr val="F37920"/>
      </a:accent1>
      <a:accent2>
        <a:srgbClr val="A7A7A7"/>
      </a:accent2>
      <a:accent3>
        <a:srgbClr val="A7A7A7"/>
      </a:accent3>
      <a:accent4>
        <a:srgbClr val="FFFFFF"/>
      </a:accent4>
      <a:accent5>
        <a:srgbClr val="F69240"/>
      </a:accent5>
      <a:accent6>
        <a:srgbClr val="F37920"/>
      </a:accent6>
      <a:hlink>
        <a:srgbClr val="F37920"/>
      </a:hlink>
      <a:folHlink>
        <a:srgbClr val="82828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13429</TotalTime>
  <Words>1388</Words>
  <Application>Microsoft Office PowerPoint</Application>
  <PresentationFormat>Widescreen</PresentationFormat>
  <Paragraphs>496</Paragraphs>
  <Slides>27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Aptos Narrow</vt:lpstr>
      <vt:lpstr>Arial</vt:lpstr>
      <vt:lpstr>Calibri</vt:lpstr>
      <vt:lpstr>Gotham Light</vt:lpstr>
      <vt:lpstr>Roboto</vt:lpstr>
      <vt:lpstr>Roboto Slab</vt:lpstr>
      <vt:lpstr>Wingdings</vt:lpstr>
      <vt:lpstr>Office Theme</vt:lpstr>
      <vt:lpstr>Idaho  Economic  Outlook</vt:lpstr>
      <vt:lpstr>Acknowledgements</vt:lpstr>
      <vt:lpstr>Idaho Ranking:  Gross State Product Growth  </vt:lpstr>
      <vt:lpstr>Diverse Economic Base</vt:lpstr>
      <vt:lpstr>PowerPoint Presentation</vt:lpstr>
      <vt:lpstr>PowerPoint Presentation</vt:lpstr>
      <vt:lpstr>Idaho Compared to the Nation</vt:lpstr>
      <vt:lpstr>2024 Personal Income for the US and ID </vt:lpstr>
      <vt:lpstr>Total Personal Income: </vt:lpstr>
      <vt:lpstr>Per Capita Income (in Dollars)</vt:lpstr>
      <vt:lpstr>Per Capita Personal Income (Indexed)</vt:lpstr>
      <vt:lpstr>FY 2024 Forecast</vt:lpstr>
      <vt:lpstr>Idaho Personal Income Forecast</vt:lpstr>
      <vt:lpstr>Idaho Tax Revenue Forecast</vt:lpstr>
      <vt:lpstr>Per Capita Personal Income  vs Population Growth (Indexed)</vt:lpstr>
      <vt:lpstr>Strong Population &amp; Employment Growth </vt:lpstr>
      <vt:lpstr>Idaho Nov. 2025 Data Unemployment Rate: 3.7% Labor Force Participation Rate: 62.9% . </vt:lpstr>
      <vt:lpstr>Idaho Employment Levels</vt:lpstr>
      <vt:lpstr>Changes to Labor Force Composition?</vt:lpstr>
      <vt:lpstr>PowerPoint Presentation</vt:lpstr>
      <vt:lpstr>Productivity</vt:lpstr>
      <vt:lpstr>Inflation Moderation</vt:lpstr>
      <vt:lpstr>Idaho Median House Price</vt:lpstr>
      <vt:lpstr>Unanswered Questions</vt:lpstr>
      <vt:lpstr>Idaho’s Economic Outlook</vt:lpstr>
      <vt:lpstr>Questions?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IEO 2026</dc:title>
  <dc:creator>Karl Geisler</dc:creator>
  <cp:lastModifiedBy>Karl Geisler</cp:lastModifiedBy>
  <cp:revision>209</cp:revision>
  <cp:lastPrinted>2025-01-23T22:40:46Z</cp:lastPrinted>
  <dcterms:created xsi:type="dcterms:W3CDTF">2019-07-31T20:40:14Z</dcterms:created>
  <dcterms:modified xsi:type="dcterms:W3CDTF">2026-01-16T20:46:14Z</dcterms:modified>
</cp:coreProperties>
</file>