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1" r:id="rId2"/>
    <p:sldId id="256" r:id="rId3"/>
    <p:sldId id="2585" r:id="rId4"/>
    <p:sldId id="2562" r:id="rId5"/>
    <p:sldId id="2563" r:id="rId6"/>
    <p:sldId id="2564" r:id="rId7"/>
    <p:sldId id="2565" r:id="rId8"/>
    <p:sldId id="2592" r:id="rId9"/>
    <p:sldId id="2567" r:id="rId10"/>
    <p:sldId id="2568" r:id="rId11"/>
    <p:sldId id="2588" r:id="rId12"/>
    <p:sldId id="2589" r:id="rId13"/>
    <p:sldId id="2591" r:id="rId14"/>
    <p:sldId id="2570" r:id="rId15"/>
    <p:sldId id="2569" r:id="rId16"/>
    <p:sldId id="2590" r:id="rId17"/>
    <p:sldId id="2574" r:id="rId18"/>
    <p:sldId id="2593" r:id="rId19"/>
    <p:sldId id="2595" r:id="rId20"/>
    <p:sldId id="2596" r:id="rId21"/>
    <p:sldId id="2594" r:id="rId22"/>
    <p:sldId id="2586" r:id="rId23"/>
    <p:sldId id="2599" r:id="rId24"/>
    <p:sldId id="2597" r:id="rId25"/>
    <p:sldId id="25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parative Analysis of Labor and Education Trends in Idaho vs USA, Recession-Proof Professions, and Future Career Forecasts" id="{D57DA7FC-2C21-43EB-9F8C-F3F2D05A2546}">
          <p14:sldIdLst>
            <p14:sldId id="2561"/>
            <p14:sldId id="256"/>
            <p14:sldId id="2585"/>
            <p14:sldId id="2562"/>
          </p14:sldIdLst>
        </p14:section>
        <p14:section name="Labor Trends in Idaho vs USA Over the Last 10 Years" id="{CA79D591-31B2-47D0-BA0C-A5FCEB0C3876}">
          <p14:sldIdLst>
            <p14:sldId id="2563"/>
            <p14:sldId id="2564"/>
            <p14:sldId id="2565"/>
            <p14:sldId id="2592"/>
          </p14:sldIdLst>
        </p14:section>
        <p14:section name="Education Trends in Idaho vs USA Over the Last 10 Years" id="{15F2E8D4-C766-472A-B23E-BCD089B1B7A6}">
          <p14:sldIdLst>
            <p14:sldId id="2567"/>
            <p14:sldId id="2568"/>
            <p14:sldId id="2588"/>
            <p14:sldId id="2589"/>
            <p14:sldId id="2591"/>
            <p14:sldId id="2570"/>
            <p14:sldId id="2569"/>
            <p14:sldId id="2590"/>
          </p14:sldIdLst>
        </p14:section>
        <p14:section name="Idaho's Education Budget Cuts Over the Last 10 Years" id="{7CBEC82C-FD90-44BD-A357-AAA63D3F11C6}">
          <p14:sldIdLst>
            <p14:sldId id="2574"/>
            <p14:sldId id="2593"/>
            <p14:sldId id="2595"/>
            <p14:sldId id="2596"/>
            <p14:sldId id="2594"/>
          </p14:sldIdLst>
        </p14:section>
        <p14:section name="Top 10 Recession-Proof Professions Over the Last 15 Years" id="{4A8AD445-7394-43CD-8774-D9939EA3EBC8}">
          <p14:sldIdLst>
            <p14:sldId id="2586"/>
            <p14:sldId id="2599"/>
            <p14:sldId id="2597"/>
            <p14:sldId id="2598"/>
          </p14:sldIdLst>
        </p14:section>
        <p14:section name="Forecasted Top 5 Careers/Skills for the Next 20 Years" id="{CEA760CA-F356-4A86-BF50-6390127A2935}">
          <p14:sldIdLst/>
        </p14:section>
        <p14:section name="Conclusion" id="{E324E1DB-2DEF-42D2-BE8C-DF6012562AE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488"/>
    <a:srgbClr val="F33D0B"/>
    <a:srgbClr val="E4E9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5A3AC-48A4-4A01-943C-2C644C6CDE9F}" v="2" dt="2025-01-23T16:50:21.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4" d="100"/>
          <a:sy n="94" d="100"/>
        </p:scale>
        <p:origin x="1152" y="3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Pinheiro" userId="f49a58cf-0169-4b53-ac60-d11959b68e90" providerId="ADAL" clId="{E4B5A3AC-48A4-4A01-943C-2C644C6CDE9F}"/>
    <pc:docChg chg="custSel addSld modSld sldOrd modSection">
      <pc:chgData name="Patrick Pinheiro" userId="f49a58cf-0169-4b53-ac60-d11959b68e90" providerId="ADAL" clId="{E4B5A3AC-48A4-4A01-943C-2C644C6CDE9F}" dt="2025-01-23T17:51:37.935" v="1611" actId="20577"/>
      <pc:docMkLst>
        <pc:docMk/>
      </pc:docMkLst>
      <pc:sldChg chg="modSp mod">
        <pc:chgData name="Patrick Pinheiro" userId="f49a58cf-0169-4b53-ac60-d11959b68e90" providerId="ADAL" clId="{E4B5A3AC-48A4-4A01-943C-2C644C6CDE9F}" dt="2025-01-23T17:49:05.503" v="1256" actId="21"/>
        <pc:sldMkLst>
          <pc:docMk/>
          <pc:sldMk cId="1388298944" sldId="2597"/>
        </pc:sldMkLst>
        <pc:spChg chg="mod">
          <ac:chgData name="Patrick Pinheiro" userId="f49a58cf-0169-4b53-ac60-d11959b68e90" providerId="ADAL" clId="{E4B5A3AC-48A4-4A01-943C-2C644C6CDE9F}" dt="2025-01-23T17:49:05.503" v="1256" actId="21"/>
          <ac:spMkLst>
            <pc:docMk/>
            <pc:sldMk cId="1388298944" sldId="2597"/>
            <ac:spMk id="2" creationId="{D41D2142-28D0-4326-057D-3092A79FC416}"/>
          </ac:spMkLst>
        </pc:spChg>
      </pc:sldChg>
      <pc:sldChg chg="addSp modSp new mod">
        <pc:chgData name="Patrick Pinheiro" userId="f49a58cf-0169-4b53-ac60-d11959b68e90" providerId="ADAL" clId="{E4B5A3AC-48A4-4A01-943C-2C644C6CDE9F}" dt="2025-01-23T17:47:18.893" v="1005" actId="20577"/>
        <pc:sldMkLst>
          <pc:docMk/>
          <pc:sldMk cId="1743747709" sldId="2598"/>
        </pc:sldMkLst>
        <pc:spChg chg="mod">
          <ac:chgData name="Patrick Pinheiro" userId="f49a58cf-0169-4b53-ac60-d11959b68e90" providerId="ADAL" clId="{E4B5A3AC-48A4-4A01-943C-2C644C6CDE9F}" dt="2025-01-23T16:44:32.365" v="12" actId="14100"/>
          <ac:spMkLst>
            <pc:docMk/>
            <pc:sldMk cId="1743747709" sldId="2598"/>
            <ac:spMk id="2" creationId="{8BFD7EFE-3ECF-E8C5-C5D4-714D9E5845A8}"/>
          </ac:spMkLst>
        </pc:spChg>
        <pc:spChg chg="mod">
          <ac:chgData name="Patrick Pinheiro" userId="f49a58cf-0169-4b53-ac60-d11959b68e90" providerId="ADAL" clId="{E4B5A3AC-48A4-4A01-943C-2C644C6CDE9F}" dt="2025-01-23T17:47:18.893" v="1005" actId="20577"/>
          <ac:spMkLst>
            <pc:docMk/>
            <pc:sldMk cId="1743747709" sldId="2598"/>
            <ac:spMk id="3" creationId="{11C50F35-0A87-481C-47C8-381FC5F144B3}"/>
          </ac:spMkLst>
        </pc:spChg>
        <pc:spChg chg="add mod">
          <ac:chgData name="Patrick Pinheiro" userId="f49a58cf-0169-4b53-ac60-d11959b68e90" providerId="ADAL" clId="{E4B5A3AC-48A4-4A01-943C-2C644C6CDE9F}" dt="2025-01-23T16:48:01.662" v="168" actId="27636"/>
          <ac:spMkLst>
            <pc:docMk/>
            <pc:sldMk cId="1743747709" sldId="2598"/>
            <ac:spMk id="4" creationId="{2C662CB8-D48E-DDBE-D963-8CC381687411}"/>
          </ac:spMkLst>
        </pc:spChg>
        <pc:spChg chg="add mod">
          <ac:chgData name="Patrick Pinheiro" userId="f49a58cf-0169-4b53-ac60-d11959b68e90" providerId="ADAL" clId="{E4B5A3AC-48A4-4A01-943C-2C644C6CDE9F}" dt="2025-01-23T17:20:14.751" v="642" actId="20577"/>
          <ac:spMkLst>
            <pc:docMk/>
            <pc:sldMk cId="1743747709" sldId="2598"/>
            <ac:spMk id="7" creationId="{FBCB480C-4593-655A-CE44-FF60153B010D}"/>
          </ac:spMkLst>
        </pc:spChg>
        <pc:cxnChg chg="add mod">
          <ac:chgData name="Patrick Pinheiro" userId="f49a58cf-0169-4b53-ac60-d11959b68e90" providerId="ADAL" clId="{E4B5A3AC-48A4-4A01-943C-2C644C6CDE9F}" dt="2025-01-23T16:50:09.638" v="171" actId="208"/>
          <ac:cxnSpMkLst>
            <pc:docMk/>
            <pc:sldMk cId="1743747709" sldId="2598"/>
            <ac:cxnSpMk id="6" creationId="{CCDFB0AD-7654-9C63-3945-041E9BD47520}"/>
          </ac:cxnSpMkLst>
        </pc:cxnChg>
      </pc:sldChg>
      <pc:sldChg chg="modSp new mod ord">
        <pc:chgData name="Patrick Pinheiro" userId="f49a58cf-0169-4b53-ac60-d11959b68e90" providerId="ADAL" clId="{E4B5A3AC-48A4-4A01-943C-2C644C6CDE9F}" dt="2025-01-23T17:51:37.935" v="1611" actId="20577"/>
        <pc:sldMkLst>
          <pc:docMk/>
          <pc:sldMk cId="3730175558" sldId="2599"/>
        </pc:sldMkLst>
        <pc:spChg chg="mod">
          <ac:chgData name="Patrick Pinheiro" userId="f49a58cf-0169-4b53-ac60-d11959b68e90" providerId="ADAL" clId="{E4B5A3AC-48A4-4A01-943C-2C644C6CDE9F}" dt="2025-01-23T17:50:48.603" v="1512" actId="20577"/>
          <ac:spMkLst>
            <pc:docMk/>
            <pc:sldMk cId="3730175558" sldId="2599"/>
            <ac:spMk id="2" creationId="{E1C04F6B-1CCC-5D9E-21C9-4FBF8A5D6286}"/>
          </ac:spMkLst>
        </pc:spChg>
        <pc:spChg chg="mod">
          <ac:chgData name="Patrick Pinheiro" userId="f49a58cf-0169-4b53-ac60-d11959b68e90" providerId="ADAL" clId="{E4B5A3AC-48A4-4A01-943C-2C644C6CDE9F}" dt="2025-01-23T17:51:37.935" v="1611" actId="20577"/>
          <ac:spMkLst>
            <pc:docMk/>
            <pc:sldMk cId="3730175558" sldId="2599"/>
            <ac:spMk id="3" creationId="{4DD8D050-C2F1-5578-D8E1-70E7FE1A6C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12080-DDC6-4037-BC50-2F8F59012F35}"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7ADEE-7B36-488A-977E-20918165D141}" type="slidenum">
              <a:rPr lang="en-US" smtClean="0"/>
              <a:t>‹#›</a:t>
            </a:fld>
            <a:endParaRPr lang="en-US"/>
          </a:p>
        </p:txBody>
      </p:sp>
    </p:spTree>
    <p:extLst>
      <p:ext uri="{BB962C8B-B14F-4D97-AF65-F5344CB8AC3E}">
        <p14:creationId xmlns:p14="http://schemas.microsoft.com/office/powerpoint/2010/main" val="317494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provides a comprehensive overview of labor and education trends in Idaho and the United States over the last decade. We will also delve into recession-proof professions and forecasted top careers and skills for the next 20 years.
</a:t>
            </a:r>
          </a:p>
        </p:txBody>
      </p:sp>
      <p:sp>
        <p:nvSpPr>
          <p:cNvPr id="4" name="Slide Number Placeholder 3"/>
          <p:cNvSpPr>
            <a:spLocks noGrp="1"/>
          </p:cNvSpPr>
          <p:nvPr>
            <p:ph type="sldNum" sz="quarter" idx="5"/>
          </p:nvPr>
        </p:nvSpPr>
        <p:spPr/>
        <p:txBody>
          <a:bodyPr/>
          <a:lstStyle/>
          <a:p>
            <a:fld id="{68D9478D-F25E-4E10-8026-474FDABF5766}" type="slidenum">
              <a:rPr lang="en-US" smtClean="0"/>
              <a:t>1</a:t>
            </a:fld>
            <a:endParaRPr lang="en-US"/>
          </a:p>
        </p:txBody>
      </p:sp>
    </p:spTree>
    <p:extLst>
      <p:ext uri="{BB962C8B-B14F-4D97-AF65-F5344CB8AC3E}">
        <p14:creationId xmlns:p14="http://schemas.microsoft.com/office/powerpoint/2010/main" val="421429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times of economic downturn, certain professions have remained stable and even experienced growth. We will identify the top 10 recession-proof professions over the last 15 years and explore the reasons for their stability.</a:t>
            </a:r>
          </a:p>
        </p:txBody>
      </p:sp>
      <p:sp>
        <p:nvSpPr>
          <p:cNvPr id="4" name="Slide Number Placeholder 3"/>
          <p:cNvSpPr>
            <a:spLocks noGrp="1"/>
          </p:cNvSpPr>
          <p:nvPr>
            <p:ph type="sldNum" sz="quarter" idx="5"/>
          </p:nvPr>
        </p:nvSpPr>
        <p:spPr/>
        <p:txBody>
          <a:bodyPr/>
          <a:lstStyle/>
          <a:p>
            <a:fld id="{68D9478D-F25E-4E10-8026-474FDABF5766}" type="slidenum">
              <a:rPr lang="en-US" smtClean="0"/>
              <a:t>17</a:t>
            </a:fld>
            <a:endParaRPr lang="en-US"/>
          </a:p>
        </p:txBody>
      </p:sp>
    </p:spTree>
    <p:extLst>
      <p:ext uri="{BB962C8B-B14F-4D97-AF65-F5344CB8AC3E}">
        <p14:creationId xmlns:p14="http://schemas.microsoft.com/office/powerpoint/2010/main" val="310926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McKinsey emphasizes the importance of skills that will shape the future workforce. Critical thinking and problem solving allow individuals to tackle complex challenges effectively. Emotional intelligence fosters better interactions, while creativity drives innovation. Digital literacy is essential in today's tech-driven world. Finally, collaboration skills are crucial for working in diverse teams, ensuring effective communication and teamwork.</a:t>
            </a:r>
          </a:p>
        </p:txBody>
      </p:sp>
      <p:sp>
        <p:nvSpPr>
          <p:cNvPr id="4" name="Slide Number Placeholder 3"/>
          <p:cNvSpPr>
            <a:spLocks noGrp="1"/>
          </p:cNvSpPr>
          <p:nvPr>
            <p:ph type="sldNum" sz="quarter" idx="5"/>
          </p:nvPr>
        </p:nvSpPr>
        <p:spPr/>
        <p:txBody>
          <a:bodyPr/>
          <a:lstStyle/>
          <a:p>
            <a:fld id="{5C37ADEE-7B36-488A-977E-20918165D141}" type="slidenum">
              <a:rPr lang="en-US" smtClean="0"/>
              <a:t>21</a:t>
            </a:fld>
            <a:endParaRPr lang="en-US"/>
          </a:p>
        </p:txBody>
      </p:sp>
    </p:spTree>
    <p:extLst>
      <p:ext uri="{BB962C8B-B14F-4D97-AF65-F5344CB8AC3E}">
        <p14:creationId xmlns:p14="http://schemas.microsoft.com/office/powerpoint/2010/main" val="424171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start by comparing labor trends in Idaho and the USA, examining employment rates, job growth, and industry-specific trends. Then, we will analyze education trends in Idaho and the USA, including graduation rates, academic performance, and investment in education infrastructure. Next, we will explore the impact of budget cuts on Idaho's public education quality. We will then focus on recession-proof professions, identifying the top 10 professions that have remained stable during economic downturns. Finally, we will discuss forecasted top careers and skills for the next 20 years, including emerging technology roles, sustainability and green jobs, and healthcare and biotechnology advances.</a:t>
            </a:r>
          </a:p>
        </p:txBody>
      </p:sp>
      <p:sp>
        <p:nvSpPr>
          <p:cNvPr id="4" name="Slide Number Placeholder 3"/>
          <p:cNvSpPr>
            <a:spLocks noGrp="1"/>
          </p:cNvSpPr>
          <p:nvPr>
            <p:ph type="sldNum" sz="quarter" idx="5"/>
          </p:nvPr>
        </p:nvSpPr>
        <p:spPr/>
        <p:txBody>
          <a:bodyPr/>
          <a:lstStyle/>
          <a:p>
            <a:fld id="{68D9478D-F25E-4E10-8026-474FDABF5766}" type="slidenum">
              <a:rPr lang="en-US" smtClean="0"/>
              <a:t>4</a:t>
            </a:fld>
            <a:endParaRPr lang="en-US"/>
          </a:p>
        </p:txBody>
      </p:sp>
    </p:spTree>
    <p:extLst>
      <p:ext uri="{BB962C8B-B14F-4D97-AF65-F5344CB8AC3E}">
        <p14:creationId xmlns:p14="http://schemas.microsoft.com/office/powerpoint/2010/main" val="207531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Idaho and the USA have experienced different labor trends over the last decade. Idaho's employment rate has been consistently higher than the national average, while the USA has experienced higher job growth rates. We will also examine industry-specific trends and the impact of economic policies on both Idaho and the USA.</a:t>
            </a:r>
          </a:p>
        </p:txBody>
      </p:sp>
      <p:sp>
        <p:nvSpPr>
          <p:cNvPr id="4" name="Slide Number Placeholder 3"/>
          <p:cNvSpPr>
            <a:spLocks noGrp="1"/>
          </p:cNvSpPr>
          <p:nvPr>
            <p:ph type="sldNum" sz="quarter" idx="5"/>
          </p:nvPr>
        </p:nvSpPr>
        <p:spPr/>
        <p:txBody>
          <a:bodyPr/>
          <a:lstStyle/>
          <a:p>
            <a:fld id="{68D9478D-F25E-4E10-8026-474FDABF5766}" type="slidenum">
              <a:rPr lang="en-US" smtClean="0"/>
              <a:t>5</a:t>
            </a:fld>
            <a:endParaRPr lang="en-US"/>
          </a:p>
        </p:txBody>
      </p:sp>
    </p:spTree>
    <p:extLst>
      <p:ext uri="{BB962C8B-B14F-4D97-AF65-F5344CB8AC3E}">
        <p14:creationId xmlns:p14="http://schemas.microsoft.com/office/powerpoint/2010/main" val="183912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Idaho's employment rate has been consistently higher than the national average, with a current rate of 3.8% compared to the national rate of 4.4%. However, the USA has experienced higher job growth rates, with an average of 1.1% compared to Idaho's average of 0.9%.</a:t>
            </a:r>
          </a:p>
        </p:txBody>
      </p:sp>
      <p:sp>
        <p:nvSpPr>
          <p:cNvPr id="4" name="Slide Number Placeholder 3"/>
          <p:cNvSpPr>
            <a:spLocks noGrp="1"/>
          </p:cNvSpPr>
          <p:nvPr>
            <p:ph type="sldNum" sz="quarter" idx="5"/>
          </p:nvPr>
        </p:nvSpPr>
        <p:spPr/>
        <p:txBody>
          <a:bodyPr/>
          <a:lstStyle/>
          <a:p>
            <a:fld id="{68D9478D-F25E-4E10-8026-474FDABF5766}" type="slidenum">
              <a:rPr lang="en-US" smtClean="0"/>
              <a:t>6</a:t>
            </a:fld>
            <a:endParaRPr lang="en-US"/>
          </a:p>
        </p:txBody>
      </p:sp>
    </p:spTree>
    <p:extLst>
      <p:ext uri="{BB962C8B-B14F-4D97-AF65-F5344CB8AC3E}">
        <p14:creationId xmlns:p14="http://schemas.microsoft.com/office/powerpoint/2010/main" val="384142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Idaho has seen job growth in construction, healthcare, and professional services, while the USA has seen job growth in healthcare, professional services, and leisure and hospitality. However, Idaho has lost jobs in manufacturing, while the USA has gained jobs in this sector.</a:t>
            </a:r>
          </a:p>
        </p:txBody>
      </p:sp>
      <p:sp>
        <p:nvSpPr>
          <p:cNvPr id="4" name="Slide Number Placeholder 3"/>
          <p:cNvSpPr>
            <a:spLocks noGrp="1"/>
          </p:cNvSpPr>
          <p:nvPr>
            <p:ph type="sldNum" sz="quarter" idx="5"/>
          </p:nvPr>
        </p:nvSpPr>
        <p:spPr/>
        <p:txBody>
          <a:bodyPr/>
          <a:lstStyle/>
          <a:p>
            <a:fld id="{68D9478D-F25E-4E10-8026-474FDABF5766}" type="slidenum">
              <a:rPr lang="en-US" smtClean="0"/>
              <a:t>7</a:t>
            </a:fld>
            <a:endParaRPr lang="en-US"/>
          </a:p>
        </p:txBody>
      </p:sp>
    </p:spTree>
    <p:extLst>
      <p:ext uri="{BB962C8B-B14F-4D97-AF65-F5344CB8AC3E}">
        <p14:creationId xmlns:p14="http://schemas.microsoft.com/office/powerpoint/2010/main" val="377795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Education is a key driver of economic growth and development. We will compare education trends in Idaho and the USA, including graduation rates, academic performance, and investment in education infrastructure.</a:t>
            </a:r>
          </a:p>
        </p:txBody>
      </p:sp>
      <p:sp>
        <p:nvSpPr>
          <p:cNvPr id="4" name="Slide Number Placeholder 3"/>
          <p:cNvSpPr>
            <a:spLocks noGrp="1"/>
          </p:cNvSpPr>
          <p:nvPr>
            <p:ph type="sldNum" sz="quarter" idx="5"/>
          </p:nvPr>
        </p:nvSpPr>
        <p:spPr/>
        <p:txBody>
          <a:bodyPr/>
          <a:lstStyle/>
          <a:p>
            <a:fld id="{68D9478D-F25E-4E10-8026-474FDABF5766}" type="slidenum">
              <a:rPr lang="en-US" smtClean="0"/>
              <a:t>9</a:t>
            </a:fld>
            <a:endParaRPr lang="en-US"/>
          </a:p>
        </p:txBody>
      </p:sp>
    </p:spTree>
    <p:extLst>
      <p:ext uri="{BB962C8B-B14F-4D97-AF65-F5344CB8AC3E}">
        <p14:creationId xmlns:p14="http://schemas.microsoft.com/office/powerpoint/2010/main" val="358509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Idaho's high school graduation rate has been consistently lower than the national average, with a current rate of 80% compared to the national rate of 85%. However, Idaho's fourth-grade reading scores have improved in recent years and are now on par with the national average.</a:t>
            </a:r>
          </a:p>
        </p:txBody>
      </p:sp>
      <p:sp>
        <p:nvSpPr>
          <p:cNvPr id="4" name="Slide Number Placeholder 3"/>
          <p:cNvSpPr>
            <a:spLocks noGrp="1"/>
          </p:cNvSpPr>
          <p:nvPr>
            <p:ph type="sldNum" sz="quarter" idx="5"/>
          </p:nvPr>
        </p:nvSpPr>
        <p:spPr/>
        <p:txBody>
          <a:bodyPr/>
          <a:lstStyle/>
          <a:p>
            <a:fld id="{68D9478D-F25E-4E10-8026-474FDABF5766}" type="slidenum">
              <a:rPr lang="en-US" smtClean="0"/>
              <a:t>10</a:t>
            </a:fld>
            <a:endParaRPr lang="en-US"/>
          </a:p>
        </p:txBody>
      </p:sp>
    </p:spTree>
    <p:extLst>
      <p:ext uri="{BB962C8B-B14F-4D97-AF65-F5344CB8AC3E}">
        <p14:creationId xmlns:p14="http://schemas.microsoft.com/office/powerpoint/2010/main" val="382767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Budget cuts have affected public education quality in Idaho. We will examine the historical budget allocations for education in Idaho, the effects of budget cuts on public education quality, and community and stakeholder responses to these cuts.</a:t>
            </a:r>
          </a:p>
        </p:txBody>
      </p:sp>
      <p:sp>
        <p:nvSpPr>
          <p:cNvPr id="4" name="Slide Number Placeholder 3"/>
          <p:cNvSpPr>
            <a:spLocks noGrp="1"/>
          </p:cNvSpPr>
          <p:nvPr>
            <p:ph type="sldNum" sz="quarter" idx="5"/>
          </p:nvPr>
        </p:nvSpPr>
        <p:spPr/>
        <p:txBody>
          <a:bodyPr/>
          <a:lstStyle/>
          <a:p>
            <a:fld id="{68D9478D-F25E-4E10-8026-474FDABF5766}" type="slidenum">
              <a:rPr lang="en-US" smtClean="0"/>
              <a:t>14</a:t>
            </a:fld>
            <a:endParaRPr lang="en-US"/>
          </a:p>
        </p:txBody>
      </p:sp>
    </p:spTree>
    <p:extLst>
      <p:ext uri="{BB962C8B-B14F-4D97-AF65-F5344CB8AC3E}">
        <p14:creationId xmlns:p14="http://schemas.microsoft.com/office/powerpoint/2010/main" val="10782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Investment in education infrastructure, such as school buildings and technology, is crucial for providing high-quality education. We will explore the investment levels of Idaho and the USA and the impact of this investment on student outcomes.</a:t>
            </a:r>
          </a:p>
        </p:txBody>
      </p:sp>
      <p:sp>
        <p:nvSpPr>
          <p:cNvPr id="4" name="Slide Number Placeholder 3"/>
          <p:cNvSpPr>
            <a:spLocks noGrp="1"/>
          </p:cNvSpPr>
          <p:nvPr>
            <p:ph type="sldNum" sz="quarter" idx="5"/>
          </p:nvPr>
        </p:nvSpPr>
        <p:spPr/>
        <p:txBody>
          <a:bodyPr/>
          <a:lstStyle/>
          <a:p>
            <a:fld id="{68D9478D-F25E-4E10-8026-474FDABF5766}" type="slidenum">
              <a:rPr lang="en-US" smtClean="0"/>
              <a:t>15</a:t>
            </a:fld>
            <a:endParaRPr lang="en-US"/>
          </a:p>
        </p:txBody>
      </p:sp>
    </p:spTree>
    <p:extLst>
      <p:ext uri="{BB962C8B-B14F-4D97-AF65-F5344CB8AC3E}">
        <p14:creationId xmlns:p14="http://schemas.microsoft.com/office/powerpoint/2010/main" val="83184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1/23/2025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572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1/23/2025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0296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1/23/2025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9418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1/23/2025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998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1/23/2025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5122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1/23/2025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5529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1/23/2025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286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1/23/2025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7025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1/23/2025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6270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1/23/2025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6876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1/23/2025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1361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1/23/2025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71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idahoednews.org/kevins-blog/report-idaho-education-budgets-havent-recovered-from-recession/?utm_source=chatgpt.com" TargetMode="External"/><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hyperlink" Target="https://www.urban.org/policy-centers/cross-center-initiatives/state-and-local-finance-initiative/projects/state-fiscal-briefs/idaho?utm_source=chatgpt.com" TargetMode="External"/><Relationship Id="rId4" Type="http://schemas.openxmlformats.org/officeDocument/2006/relationships/hyperlink" Target="https://www.lmtribune.com/northwest/idahos-education-budget-comes-into-focus-742cbf10?utm_source=chatgpt.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lAO4j0GLYzQ?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hildren in a classroom">
            <a:extLst>
              <a:ext uri="{FF2B5EF4-FFF2-40B4-BE49-F238E27FC236}">
                <a16:creationId xmlns:a16="http://schemas.microsoft.com/office/drawing/2014/main" id="{2FB8DED0-AE12-D90C-DEB9-F14F9A9E2256}"/>
              </a:ext>
            </a:extLst>
          </p:cNvPr>
          <p:cNvPicPr>
            <a:picLocks noChangeAspect="1"/>
          </p:cNvPicPr>
          <p:nvPr/>
        </p:nvPicPr>
        <p:blipFill>
          <a:blip r:embed="rId3"/>
          <a:srcRect r="9091" b="23391"/>
          <a:stretch/>
        </p:blipFill>
        <p:spPr>
          <a:xfrm>
            <a:off x="20" y="10"/>
            <a:ext cx="12191979" cy="6857990"/>
          </a:xfrm>
          <a:prstGeom prst="rect">
            <a:avLst/>
          </a:prstGeom>
        </p:spPr>
      </p:pic>
      <p:sp>
        <p:nvSpPr>
          <p:cNvPr id="29" name="Rectangle 28">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B83CA853-9FBC-4BEE-9C9D-E735F10AC01C}"/>
              </a:ext>
            </a:extLst>
          </p:cNvPr>
          <p:cNvSpPr>
            <a:spLocks noGrp="1"/>
          </p:cNvSpPr>
          <p:nvPr>
            <p:ph type="ctrTitle"/>
          </p:nvPr>
        </p:nvSpPr>
        <p:spPr>
          <a:xfrm>
            <a:off x="313786" y="908651"/>
            <a:ext cx="5230366" cy="4005454"/>
          </a:xfrm>
        </p:spPr>
        <p:txBody>
          <a:bodyPr anchor="t">
            <a:normAutofit/>
          </a:bodyPr>
          <a:lstStyle/>
          <a:p>
            <a:pPr>
              <a:lnSpc>
                <a:spcPct val="90000"/>
              </a:lnSpc>
            </a:pPr>
            <a:r>
              <a:rPr lang="en-US" sz="4300"/>
              <a:t>Comparative Analysis of Labor and Education Trends in Idaho and Future Career Forecasts</a:t>
            </a:r>
          </a:p>
        </p:txBody>
      </p:sp>
      <p:sp>
        <p:nvSpPr>
          <p:cNvPr id="3" name="Subtitle 2">
            <a:extLst>
              <a:ext uri="{FF2B5EF4-FFF2-40B4-BE49-F238E27FC236}">
                <a16:creationId xmlns:a16="http://schemas.microsoft.com/office/drawing/2014/main" id="{64D0FCD0-D1C2-4781-7636-D4A0F3B8BF3C}"/>
              </a:ext>
            </a:extLst>
          </p:cNvPr>
          <p:cNvSpPr>
            <a:spLocks noGrp="1"/>
          </p:cNvSpPr>
          <p:nvPr>
            <p:ph type="subTitle" idx="1"/>
          </p:nvPr>
        </p:nvSpPr>
        <p:spPr>
          <a:xfrm>
            <a:off x="313787" y="5050632"/>
            <a:ext cx="3793200" cy="1129888"/>
          </a:xfrm>
        </p:spPr>
        <p:txBody>
          <a:bodyPr anchor="b">
            <a:normAutofit/>
          </a:bodyPr>
          <a:lstStyle/>
          <a:p>
            <a:pPr>
              <a:lnSpc>
                <a:spcPct val="100000"/>
              </a:lnSpc>
            </a:pPr>
            <a:r>
              <a:rPr lang="en-US" sz="1700">
                <a:latin typeface="+mj-lt"/>
              </a:rPr>
              <a:t>Patrick Pinheiro</a:t>
            </a:r>
          </a:p>
          <a:p>
            <a:pPr>
              <a:lnSpc>
                <a:spcPct val="100000"/>
              </a:lnSpc>
            </a:pPr>
            <a:r>
              <a:rPr lang="en-US" sz="1700">
                <a:latin typeface="+mj-lt"/>
              </a:rPr>
              <a:t>VP of Risk Management </a:t>
            </a:r>
          </a:p>
          <a:p>
            <a:pPr>
              <a:lnSpc>
                <a:spcPct val="100000"/>
              </a:lnSpc>
            </a:pPr>
            <a:r>
              <a:rPr lang="en-US" sz="1700">
                <a:latin typeface="+mj-lt"/>
              </a:rPr>
              <a:t>Idaho Central Credit Union</a:t>
            </a:r>
          </a:p>
        </p:txBody>
      </p:sp>
      <p:cxnSp>
        <p:nvCxnSpPr>
          <p:cNvPr id="26" name="Straight Connector 25">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8263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par>
                                <p:cTn id="14" presetID="10" presetClass="entr" presetSubtype="0" fill="hold" grpId="0" nodeType="withEffect">
                                  <p:stCondLst>
                                    <p:cond delay="1500"/>
                                  </p:stCondLst>
                                  <p:iterate>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00"/>
                                        <p:tgtEl>
                                          <p:spTgt spid="3">
                                            <p:txEl>
                                              <p:pRg st="2" end="2"/>
                                            </p:txEl>
                                          </p:spTgt>
                                        </p:tgtEl>
                                      </p:cBhvr>
                                    </p:animEffect>
                                  </p:childTnLst>
                                </p:cTn>
                              </p:par>
                              <p:par>
                                <p:cTn id="17" presetID="42" presetClass="entr" presetSubtype="0" fill="hold" grpId="1" nodeType="withEffect">
                                  <p:stCondLst>
                                    <p:cond delay="250"/>
                                  </p:stCondLst>
                                  <p:iterate>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anim calcmode="lin" valueType="num">
                                      <p:cBhvr>
                                        <p:cTn id="20" dur="250" fill="hold"/>
                                        <p:tgtEl>
                                          <p:spTgt spid="3"/>
                                        </p:tgtEl>
                                        <p:attrNameLst>
                                          <p:attrName>ppt_x</p:attrName>
                                        </p:attrNameLst>
                                      </p:cBhvr>
                                      <p:tavLst>
                                        <p:tav tm="0">
                                          <p:val>
                                            <p:strVal val="#ppt_x"/>
                                          </p:val>
                                        </p:tav>
                                        <p:tav tm="100000">
                                          <p:val>
                                            <p:strVal val="#ppt_x"/>
                                          </p:val>
                                        </p:tav>
                                      </p:tavLst>
                                    </p:anim>
                                    <p:anim calcmode="lin" valueType="num">
                                      <p:cBhvr>
                                        <p:cTn id="21"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ildren in a classroom">
            <a:extLst>
              <a:ext uri="{FF2B5EF4-FFF2-40B4-BE49-F238E27FC236}">
                <a16:creationId xmlns:a16="http://schemas.microsoft.com/office/drawing/2014/main" id="{C8B41C89-FDF0-4F2E-8B0E-1D105AA07539}"/>
              </a:ext>
            </a:extLst>
          </p:cNvPr>
          <p:cNvPicPr>
            <a:picLocks noGrp="1" noChangeAspect="1"/>
          </p:cNvPicPr>
          <p:nvPr>
            <p:ph sz="half" idx="1"/>
          </p:nvPr>
        </p:nvPicPr>
        <p:blipFill>
          <a:blip r:embed="rId3"/>
          <a:srcRect l="31611" r="27557" b="2"/>
          <a:stretch/>
        </p:blipFill>
        <p:spPr>
          <a:xfrm>
            <a:off x="20" y="-17929"/>
            <a:ext cx="4206220" cy="6875929"/>
          </a:xfrm>
          <a:prstGeom prst="rect">
            <a:avLst/>
          </a:prstGeom>
        </p:spPr>
      </p:pic>
      <p:sp>
        <p:nvSpPr>
          <p:cNvPr id="2" name="Title 1">
            <a:extLst>
              <a:ext uri="{FF2B5EF4-FFF2-40B4-BE49-F238E27FC236}">
                <a16:creationId xmlns:a16="http://schemas.microsoft.com/office/drawing/2014/main" id="{1C0D39A7-3358-090D-0377-68D19D76A6C4}"/>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Graduation Rates and Academic Performance</a:t>
            </a:r>
          </a:p>
        </p:txBody>
      </p:sp>
      <p:sp>
        <p:nvSpPr>
          <p:cNvPr id="4" name="Content Placeholder 3">
            <a:extLst>
              <a:ext uri="{FF2B5EF4-FFF2-40B4-BE49-F238E27FC236}">
                <a16:creationId xmlns:a16="http://schemas.microsoft.com/office/drawing/2014/main" id="{8AEE9BA0-A3EA-9362-585A-90825661F08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dirty="0"/>
              <a:t>High School Graduation Rates</a:t>
            </a:r>
          </a:p>
          <a:p>
            <a:pPr marL="0" lvl="1" indent="0">
              <a:buNone/>
            </a:pPr>
            <a:r>
              <a:rPr lang="en-US" sz="1400" b="1" dirty="0">
                <a:solidFill>
                  <a:srgbClr val="FF0000"/>
                </a:solidFill>
              </a:rPr>
              <a:t>Idaho's high school graduation rate has been consistently lower than the national average</a:t>
            </a:r>
            <a:r>
              <a:rPr lang="en-US" sz="1400" dirty="0"/>
              <a:t>, with a current rate of 80% compared to the national rate of 85%. This is an area of concern that needs to be addressed to improve the state's overall academic performance.</a:t>
            </a:r>
          </a:p>
          <a:p>
            <a:pPr marL="0" indent="0">
              <a:spcBef>
                <a:spcPts val="2500"/>
              </a:spcBef>
              <a:buNone/>
            </a:pPr>
            <a:r>
              <a:rPr lang="en-US" sz="1400" b="1" dirty="0"/>
              <a:t>Fourth-Grade Reading Scores</a:t>
            </a:r>
          </a:p>
          <a:p>
            <a:pPr marL="0" lvl="1" indent="0">
              <a:buNone/>
            </a:pPr>
            <a:r>
              <a:rPr lang="en-US" sz="1400" b="1" dirty="0">
                <a:solidFill>
                  <a:srgbClr val="FF0000"/>
                </a:solidFill>
              </a:rPr>
              <a:t>Idaho's fourth-grade reading scores have improved in recent years and are now on par with the national average</a:t>
            </a:r>
            <a:r>
              <a:rPr lang="en-US" sz="1400" dirty="0"/>
              <a:t>. This is a positive development that shows Idaho is making progress in improving its academic performance.</a:t>
            </a:r>
          </a:p>
        </p:txBody>
      </p:sp>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01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D087-1BEB-EDC3-A0BE-C038AB81AF10}"/>
              </a:ext>
            </a:extLst>
          </p:cNvPr>
          <p:cNvSpPr>
            <a:spLocks noGrp="1"/>
          </p:cNvSpPr>
          <p:nvPr>
            <p:ph type="title"/>
          </p:nvPr>
        </p:nvSpPr>
        <p:spPr/>
        <p:txBody>
          <a:bodyPr>
            <a:normAutofit fontScale="90000"/>
          </a:bodyPr>
          <a:lstStyle/>
          <a:p>
            <a:r>
              <a:rPr lang="en-US"/>
              <a:t>Idaho state board of education – Postsecondary Education</a:t>
            </a:r>
            <a:endParaRPr lang="en-US" dirty="0"/>
          </a:p>
        </p:txBody>
      </p:sp>
      <p:pic>
        <p:nvPicPr>
          <p:cNvPr id="6" name="Content Placeholder 5">
            <a:extLst>
              <a:ext uri="{FF2B5EF4-FFF2-40B4-BE49-F238E27FC236}">
                <a16:creationId xmlns:a16="http://schemas.microsoft.com/office/drawing/2014/main" id="{B6F413D0-4071-CCB2-3581-088B2BC6DEEC}"/>
              </a:ext>
            </a:extLst>
          </p:cNvPr>
          <p:cNvPicPr>
            <a:picLocks noGrp="1" noChangeAspect="1"/>
          </p:cNvPicPr>
          <p:nvPr>
            <p:ph sz="half" idx="1"/>
          </p:nvPr>
        </p:nvPicPr>
        <p:blipFill>
          <a:blip r:embed="rId2"/>
          <a:stretch>
            <a:fillRect/>
          </a:stretch>
        </p:blipFill>
        <p:spPr>
          <a:xfrm>
            <a:off x="699111" y="2221992"/>
            <a:ext cx="5081834" cy="3400425"/>
          </a:xfrm>
        </p:spPr>
      </p:pic>
      <p:pic>
        <p:nvPicPr>
          <p:cNvPr id="8" name="Content Placeholder 7">
            <a:extLst>
              <a:ext uri="{FF2B5EF4-FFF2-40B4-BE49-F238E27FC236}">
                <a16:creationId xmlns:a16="http://schemas.microsoft.com/office/drawing/2014/main" id="{4594F163-06EE-E025-8ABC-C578F4F1D333}"/>
              </a:ext>
            </a:extLst>
          </p:cNvPr>
          <p:cNvPicPr>
            <a:picLocks noGrp="1" noChangeAspect="1"/>
          </p:cNvPicPr>
          <p:nvPr>
            <p:ph sz="half" idx="2"/>
          </p:nvPr>
        </p:nvPicPr>
        <p:blipFill>
          <a:blip r:embed="rId3"/>
          <a:stretch>
            <a:fillRect/>
          </a:stretch>
        </p:blipFill>
        <p:spPr>
          <a:xfrm>
            <a:off x="5780945" y="2876764"/>
            <a:ext cx="5993822" cy="2477333"/>
          </a:xfrm>
        </p:spPr>
      </p:pic>
      <p:grpSp>
        <p:nvGrpSpPr>
          <p:cNvPr id="16" name="Group 15">
            <a:extLst>
              <a:ext uri="{FF2B5EF4-FFF2-40B4-BE49-F238E27FC236}">
                <a16:creationId xmlns:a16="http://schemas.microsoft.com/office/drawing/2014/main" id="{A5B136D1-72F6-F96B-2CD5-6F926587D98E}"/>
              </a:ext>
            </a:extLst>
          </p:cNvPr>
          <p:cNvGrpSpPr/>
          <p:nvPr/>
        </p:nvGrpSpPr>
        <p:grpSpPr>
          <a:xfrm>
            <a:off x="9032240" y="3126280"/>
            <a:ext cx="2725420" cy="1280160"/>
            <a:chOff x="9032240" y="3126280"/>
            <a:chExt cx="2725420" cy="1280160"/>
          </a:xfrm>
        </p:grpSpPr>
        <p:sp>
          <p:nvSpPr>
            <p:cNvPr id="9" name="Oval 8">
              <a:extLst>
                <a:ext uri="{FF2B5EF4-FFF2-40B4-BE49-F238E27FC236}">
                  <a16:creationId xmlns:a16="http://schemas.microsoft.com/office/drawing/2014/main" id="{7A880E3F-8636-2023-AB29-3E33688D253A}"/>
                </a:ext>
              </a:extLst>
            </p:cNvPr>
            <p:cNvSpPr/>
            <p:nvPr/>
          </p:nvSpPr>
          <p:spPr>
            <a:xfrm>
              <a:off x="9032240" y="3126280"/>
              <a:ext cx="406400" cy="396240"/>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Oval 9">
              <a:extLst>
                <a:ext uri="{FF2B5EF4-FFF2-40B4-BE49-F238E27FC236}">
                  <a16:creationId xmlns:a16="http://schemas.microsoft.com/office/drawing/2014/main" id="{B90E15B3-D995-0FD0-DE13-EE0FD4652975}"/>
                </a:ext>
              </a:extLst>
            </p:cNvPr>
            <p:cNvSpPr/>
            <p:nvPr/>
          </p:nvSpPr>
          <p:spPr>
            <a:xfrm>
              <a:off x="11351260" y="4010200"/>
              <a:ext cx="406400" cy="396240"/>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pic>
        <p:nvPicPr>
          <p:cNvPr id="12" name="Picture 11">
            <a:extLst>
              <a:ext uri="{FF2B5EF4-FFF2-40B4-BE49-F238E27FC236}">
                <a16:creationId xmlns:a16="http://schemas.microsoft.com/office/drawing/2014/main" id="{CC81E7B4-09E2-8566-604F-BA8F381BF8A0}"/>
              </a:ext>
            </a:extLst>
          </p:cNvPr>
          <p:cNvPicPr>
            <a:picLocks noChangeAspect="1"/>
          </p:cNvPicPr>
          <p:nvPr/>
        </p:nvPicPr>
        <p:blipFill>
          <a:blip r:embed="rId4"/>
          <a:stretch>
            <a:fillRect/>
          </a:stretch>
        </p:blipFill>
        <p:spPr>
          <a:xfrm>
            <a:off x="6237287" y="5354097"/>
            <a:ext cx="5520373" cy="268319"/>
          </a:xfrm>
          <a:prstGeom prst="rect">
            <a:avLst/>
          </a:prstGeom>
        </p:spPr>
      </p:pic>
      <p:sp>
        <p:nvSpPr>
          <p:cNvPr id="14" name="TextBox 13">
            <a:extLst>
              <a:ext uri="{FF2B5EF4-FFF2-40B4-BE49-F238E27FC236}">
                <a16:creationId xmlns:a16="http://schemas.microsoft.com/office/drawing/2014/main" id="{3B3C185E-EECF-0272-C222-E481337B0BAE}"/>
              </a:ext>
            </a:extLst>
          </p:cNvPr>
          <p:cNvSpPr txBox="1"/>
          <p:nvPr/>
        </p:nvSpPr>
        <p:spPr>
          <a:xfrm>
            <a:off x="6254394" y="2006120"/>
            <a:ext cx="5520373" cy="646331"/>
          </a:xfrm>
          <a:prstGeom prst="rect">
            <a:avLst/>
          </a:prstGeom>
          <a:noFill/>
        </p:spPr>
        <p:txBody>
          <a:bodyPr wrap="square" rtlCol="0">
            <a:spAutoFit/>
          </a:bodyPr>
          <a:lstStyle/>
          <a:p>
            <a:r>
              <a:rPr lang="en-US" dirty="0">
                <a:solidFill>
                  <a:srgbClr val="FF0000"/>
                </a:solidFill>
              </a:rPr>
              <a:t>I couldn’t find the number of students NOT seeking remediation, that took English or Math! </a:t>
            </a:r>
          </a:p>
        </p:txBody>
      </p:sp>
    </p:spTree>
    <p:extLst>
      <p:ext uri="{BB962C8B-B14F-4D97-AF65-F5344CB8AC3E}">
        <p14:creationId xmlns:p14="http://schemas.microsoft.com/office/powerpoint/2010/main" val="2000836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58E0-492D-F76B-5767-A566BC9C408D}"/>
              </a:ext>
            </a:extLst>
          </p:cNvPr>
          <p:cNvSpPr>
            <a:spLocks noGrp="1"/>
          </p:cNvSpPr>
          <p:nvPr>
            <p:ph type="title"/>
          </p:nvPr>
        </p:nvSpPr>
        <p:spPr>
          <a:xfrm>
            <a:off x="7826477" y="914399"/>
            <a:ext cx="3565423" cy="1720645"/>
          </a:xfrm>
        </p:spPr>
        <p:txBody>
          <a:bodyPr>
            <a:normAutofit fontScale="90000"/>
          </a:bodyPr>
          <a:lstStyle/>
          <a:p>
            <a:r>
              <a:rPr lang="en-US" dirty="0"/>
              <a:t>Overall College-Going Rates</a:t>
            </a:r>
          </a:p>
        </p:txBody>
      </p:sp>
      <p:pic>
        <p:nvPicPr>
          <p:cNvPr id="6" name="Picture 5">
            <a:extLst>
              <a:ext uri="{FF2B5EF4-FFF2-40B4-BE49-F238E27FC236}">
                <a16:creationId xmlns:a16="http://schemas.microsoft.com/office/drawing/2014/main" id="{B11C7A02-359D-BFA3-C851-5C66D2BB7084}"/>
              </a:ext>
            </a:extLst>
          </p:cNvPr>
          <p:cNvPicPr>
            <a:picLocks noChangeAspect="1"/>
          </p:cNvPicPr>
          <p:nvPr/>
        </p:nvPicPr>
        <p:blipFill>
          <a:blip r:embed="rId2"/>
          <a:srcRect l="1963" t="24493"/>
          <a:stretch/>
        </p:blipFill>
        <p:spPr>
          <a:xfrm>
            <a:off x="533487" y="997925"/>
            <a:ext cx="7023190" cy="4591667"/>
          </a:xfrm>
          <a:prstGeom prst="rect">
            <a:avLst/>
          </a:prstGeom>
        </p:spPr>
      </p:pic>
      <p:sp>
        <p:nvSpPr>
          <p:cNvPr id="9" name="TextBox 8">
            <a:extLst>
              <a:ext uri="{FF2B5EF4-FFF2-40B4-BE49-F238E27FC236}">
                <a16:creationId xmlns:a16="http://schemas.microsoft.com/office/drawing/2014/main" id="{1F35FAEE-D35A-1A58-6DE3-CA6FAC24CBA7}"/>
              </a:ext>
            </a:extLst>
          </p:cNvPr>
          <p:cNvSpPr txBox="1"/>
          <p:nvPr/>
        </p:nvSpPr>
        <p:spPr>
          <a:xfrm>
            <a:off x="7826477" y="2782529"/>
            <a:ext cx="3962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42% of Idaho’s graduating class of 2022 enrolled in postsecondary education in the fall immediately after high school graduation. </a:t>
            </a:r>
          </a:p>
          <a:p>
            <a:endParaRPr lang="en-US" dirty="0"/>
          </a:p>
          <a:p>
            <a:pPr marL="285750" indent="-285750">
              <a:buFont typeface="Arial" panose="020B0604020202020204" pitchFamily="34" charset="0"/>
              <a:buChar char="•"/>
            </a:pPr>
            <a:r>
              <a:rPr lang="en-US" dirty="0"/>
              <a:t>Postsecondary enrollment rates markedly increase over the three years after high school graduation.</a:t>
            </a:r>
          </a:p>
        </p:txBody>
      </p:sp>
    </p:spTree>
    <p:extLst>
      <p:ext uri="{BB962C8B-B14F-4D97-AF65-F5344CB8AC3E}">
        <p14:creationId xmlns:p14="http://schemas.microsoft.com/office/powerpoint/2010/main" val="417171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3D05-6D51-EE80-E11D-12F051582763}"/>
              </a:ext>
            </a:extLst>
          </p:cNvPr>
          <p:cNvSpPr>
            <a:spLocks noGrp="1"/>
          </p:cNvSpPr>
          <p:nvPr>
            <p:ph type="title"/>
          </p:nvPr>
        </p:nvSpPr>
        <p:spPr/>
        <p:txBody>
          <a:bodyPr/>
          <a:lstStyle/>
          <a:p>
            <a:r>
              <a:rPr lang="en-US" dirty="0"/>
              <a:t>Gender and College-Going Rates</a:t>
            </a:r>
          </a:p>
        </p:txBody>
      </p:sp>
      <p:pic>
        <p:nvPicPr>
          <p:cNvPr id="8" name="Picture 7">
            <a:extLst>
              <a:ext uri="{FF2B5EF4-FFF2-40B4-BE49-F238E27FC236}">
                <a16:creationId xmlns:a16="http://schemas.microsoft.com/office/drawing/2014/main" id="{8319E400-EC92-D5D4-2169-26DEBC0DE05C}"/>
              </a:ext>
            </a:extLst>
          </p:cNvPr>
          <p:cNvPicPr>
            <a:picLocks noChangeAspect="1"/>
          </p:cNvPicPr>
          <p:nvPr/>
        </p:nvPicPr>
        <p:blipFill>
          <a:blip r:embed="rId2"/>
          <a:stretch>
            <a:fillRect/>
          </a:stretch>
        </p:blipFill>
        <p:spPr>
          <a:xfrm>
            <a:off x="800100" y="1678649"/>
            <a:ext cx="4364502" cy="4419401"/>
          </a:xfrm>
          <a:prstGeom prst="rect">
            <a:avLst/>
          </a:prstGeom>
        </p:spPr>
      </p:pic>
      <p:pic>
        <p:nvPicPr>
          <p:cNvPr id="10" name="Picture 9">
            <a:extLst>
              <a:ext uri="{FF2B5EF4-FFF2-40B4-BE49-F238E27FC236}">
                <a16:creationId xmlns:a16="http://schemas.microsoft.com/office/drawing/2014/main" id="{24CC7B71-4CF3-580A-7C77-ACF7A749BAD4}"/>
              </a:ext>
            </a:extLst>
          </p:cNvPr>
          <p:cNvPicPr>
            <a:picLocks noChangeAspect="1"/>
          </p:cNvPicPr>
          <p:nvPr/>
        </p:nvPicPr>
        <p:blipFill>
          <a:blip r:embed="rId3"/>
          <a:stretch>
            <a:fillRect/>
          </a:stretch>
        </p:blipFill>
        <p:spPr>
          <a:xfrm>
            <a:off x="5724889" y="1739690"/>
            <a:ext cx="3868884" cy="2148659"/>
          </a:xfrm>
          <a:prstGeom prst="rect">
            <a:avLst/>
          </a:prstGeom>
        </p:spPr>
      </p:pic>
      <p:pic>
        <p:nvPicPr>
          <p:cNvPr id="12" name="Picture 11">
            <a:extLst>
              <a:ext uri="{FF2B5EF4-FFF2-40B4-BE49-F238E27FC236}">
                <a16:creationId xmlns:a16="http://schemas.microsoft.com/office/drawing/2014/main" id="{113D4A12-B1C5-BB08-97F9-9302C6569034}"/>
              </a:ext>
            </a:extLst>
          </p:cNvPr>
          <p:cNvPicPr>
            <a:picLocks noChangeAspect="1"/>
          </p:cNvPicPr>
          <p:nvPr/>
        </p:nvPicPr>
        <p:blipFill>
          <a:blip r:embed="rId4"/>
          <a:stretch>
            <a:fillRect/>
          </a:stretch>
        </p:blipFill>
        <p:spPr>
          <a:xfrm>
            <a:off x="7027400" y="4133098"/>
            <a:ext cx="3487939" cy="1964952"/>
          </a:xfrm>
          <a:prstGeom prst="rect">
            <a:avLst/>
          </a:prstGeom>
        </p:spPr>
      </p:pic>
    </p:spTree>
    <p:extLst>
      <p:ext uri="{BB962C8B-B14F-4D97-AF65-F5344CB8AC3E}">
        <p14:creationId xmlns:p14="http://schemas.microsoft.com/office/powerpoint/2010/main" val="4108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EEA33FB-9957-17AF-1EBA-7B168F620DCD}"/>
              </a:ext>
            </a:extLst>
          </p:cNvPr>
          <p:cNvSpPr>
            <a:spLocks noGrp="1"/>
          </p:cNvSpPr>
          <p:nvPr>
            <p:ph type="ctrTitle"/>
          </p:nvPr>
        </p:nvSpPr>
        <p:spPr>
          <a:xfrm>
            <a:off x="695324" y="1145308"/>
            <a:ext cx="7600263" cy="4860947"/>
          </a:xfrm>
        </p:spPr>
        <p:txBody>
          <a:bodyPr anchor="b">
            <a:normAutofit/>
          </a:bodyPr>
          <a:lstStyle/>
          <a:p>
            <a:pPr>
              <a:lnSpc>
                <a:spcPct val="90000"/>
              </a:lnSpc>
            </a:pPr>
            <a:r>
              <a:rPr lang="en-US" sz="6500" dirty="0"/>
              <a:t>Idaho’s investment in Education</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09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ibrary in universityARCHITECTURE">
            <a:extLst>
              <a:ext uri="{FF2B5EF4-FFF2-40B4-BE49-F238E27FC236}">
                <a16:creationId xmlns:a16="http://schemas.microsoft.com/office/drawing/2014/main" id="{1C94336F-9DAE-45AF-BE13-6E9A1213D4DF}"/>
              </a:ext>
            </a:extLst>
          </p:cNvPr>
          <p:cNvPicPr>
            <a:picLocks noGrp="1" noChangeAspect="1"/>
          </p:cNvPicPr>
          <p:nvPr>
            <p:ph sz="half" idx="1"/>
          </p:nvPr>
        </p:nvPicPr>
        <p:blipFill>
          <a:blip r:embed="rId3"/>
          <a:srcRect t="26101" r="3" b="3"/>
          <a:stretch/>
        </p:blipFill>
        <p:spPr>
          <a:xfrm>
            <a:off x="804672" y="3044952"/>
            <a:ext cx="3941064" cy="2971800"/>
          </a:xfrm>
          <a:prstGeom prst="rect">
            <a:avLst/>
          </a:prstGeom>
        </p:spPr>
      </p:pic>
      <p:sp>
        <p:nvSpPr>
          <p:cNvPr id="2" name="Title 1">
            <a:extLst>
              <a:ext uri="{FF2B5EF4-FFF2-40B4-BE49-F238E27FC236}">
                <a16:creationId xmlns:a16="http://schemas.microsoft.com/office/drawing/2014/main" id="{7819502C-83AC-3925-319C-1F9EAE277CC8}"/>
              </a:ext>
            </a:extLst>
          </p:cNvPr>
          <p:cNvSpPr>
            <a:spLocks noGrp="1"/>
          </p:cNvSpPr>
          <p:nvPr>
            <p:ph type="title"/>
          </p:nvPr>
        </p:nvSpPr>
        <p:spPr>
          <a:xfrm>
            <a:off x="704087" y="914400"/>
            <a:ext cx="4041648" cy="1928741"/>
          </a:xfrm>
        </p:spPr>
        <p:txBody>
          <a:bodyPr vert="horz" lIns="91440" tIns="45720" rIns="91440" bIns="45720" rtlCol="0" anchor="t">
            <a:normAutofit/>
          </a:bodyPr>
          <a:lstStyle/>
          <a:p>
            <a:r>
              <a:rPr lang="en-US" sz="3700"/>
              <a:t>Investment in Education Infrastructure</a:t>
            </a:r>
          </a:p>
        </p:txBody>
      </p:sp>
      <p:sp>
        <p:nvSpPr>
          <p:cNvPr id="4" name="Content Placeholder 3">
            <a:extLst>
              <a:ext uri="{FF2B5EF4-FFF2-40B4-BE49-F238E27FC236}">
                <a16:creationId xmlns:a16="http://schemas.microsoft.com/office/drawing/2014/main" id="{A97668D1-0D9C-A882-F305-7576CB67E7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52" y="968377"/>
            <a:ext cx="6144768" cy="5006436"/>
          </a:xfrm>
        </p:spPr>
        <p:txBody>
          <a:bodyPr>
            <a:normAutofit/>
          </a:bodyPr>
          <a:lstStyle/>
          <a:p>
            <a:pPr marL="0" indent="0">
              <a:spcBef>
                <a:spcPts val="2500"/>
              </a:spcBef>
              <a:buNone/>
            </a:pPr>
            <a:r>
              <a:rPr lang="en-US" sz="1400" b="1" dirty="0"/>
              <a:t>Investment in Education Infrastructure</a:t>
            </a:r>
          </a:p>
          <a:p>
            <a:pPr marL="0" lvl="1" indent="0">
              <a:buNone/>
            </a:pPr>
            <a:r>
              <a:rPr lang="en-US" sz="1400" dirty="0"/>
              <a:t>Investment in education infrastructure has a significant impact on the quality of education. </a:t>
            </a:r>
            <a:r>
              <a:rPr lang="en-US" sz="1400" dirty="0">
                <a:solidFill>
                  <a:srgbClr val="FF0000"/>
                </a:solidFill>
              </a:rPr>
              <a:t>Adequate funding for school buildings, technology and other necessary resources can ensure a high-quality learning environment for students</a:t>
            </a:r>
            <a:r>
              <a:rPr lang="en-US" sz="1400" dirty="0"/>
              <a:t>.</a:t>
            </a:r>
          </a:p>
          <a:p>
            <a:pPr marL="0" indent="0">
              <a:spcBef>
                <a:spcPts val="2500"/>
              </a:spcBef>
              <a:buNone/>
            </a:pPr>
            <a:r>
              <a:rPr lang="en-US" sz="1400" b="1" dirty="0"/>
              <a:t>Investment levels of Idaho and the USA</a:t>
            </a:r>
          </a:p>
          <a:p>
            <a:pPr marL="0" lvl="1" indent="0">
              <a:buNone/>
            </a:pPr>
            <a:r>
              <a:rPr lang="en-US" sz="1400" dirty="0"/>
              <a:t>Investment levels in education infrastructure vary significantly across the United States. </a:t>
            </a:r>
            <a:r>
              <a:rPr lang="en-US" sz="1400" dirty="0">
                <a:solidFill>
                  <a:srgbClr val="FF0000"/>
                </a:solidFill>
              </a:rPr>
              <a:t>Idaho, for instance, has lower levels of investment compared to other states</a:t>
            </a:r>
            <a:r>
              <a:rPr lang="en-US" sz="1400" dirty="0"/>
              <a:t>. This investment impacts the quality of education students receive.</a:t>
            </a:r>
          </a:p>
          <a:p>
            <a:pPr marL="0" indent="0">
              <a:spcBef>
                <a:spcPts val="2500"/>
              </a:spcBef>
              <a:buNone/>
            </a:pPr>
            <a:r>
              <a:rPr lang="en-US" sz="1400" b="1" dirty="0"/>
              <a:t>Impact of Investment on Student Outcomes</a:t>
            </a:r>
          </a:p>
          <a:p>
            <a:pPr marL="0" lvl="1" indent="0">
              <a:buNone/>
            </a:pPr>
            <a:r>
              <a:rPr lang="en-US" sz="1400" dirty="0"/>
              <a:t>Investment in education infrastructure has a direct impact on student outcomes, including academic achievement, graduation rates, and future success. Adequate investment in education infrastructure can ensure a brighter future for students.</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96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0142839-1B31-F03E-35EA-F028EBD84CEA}"/>
              </a:ext>
            </a:extLst>
          </p:cNvPr>
          <p:cNvPicPr>
            <a:picLocks noChangeAspect="1"/>
          </p:cNvPicPr>
          <p:nvPr/>
        </p:nvPicPr>
        <p:blipFill>
          <a:blip r:embed="rId2"/>
          <a:srcRect l="29" r="1" b="1"/>
          <a:stretch/>
        </p:blipFill>
        <p:spPr>
          <a:xfrm>
            <a:off x="809065" y="2747120"/>
            <a:ext cx="10582835" cy="3466882"/>
          </a:xfrm>
          <a:prstGeom prst="rect">
            <a:avLst/>
          </a:prstGeom>
        </p:spPr>
      </p:pic>
      <p:sp>
        <p:nvSpPr>
          <p:cNvPr id="2" name="Title 1">
            <a:extLst>
              <a:ext uri="{FF2B5EF4-FFF2-40B4-BE49-F238E27FC236}">
                <a16:creationId xmlns:a16="http://schemas.microsoft.com/office/drawing/2014/main" id="{EB9696AF-12A4-829C-8DA0-DE87225035B6}"/>
              </a:ext>
            </a:extLst>
          </p:cNvPr>
          <p:cNvSpPr>
            <a:spLocks noGrp="1"/>
          </p:cNvSpPr>
          <p:nvPr>
            <p:ph type="title"/>
          </p:nvPr>
        </p:nvSpPr>
        <p:spPr>
          <a:xfrm>
            <a:off x="704089" y="914400"/>
            <a:ext cx="3453844" cy="1463040"/>
          </a:xfrm>
        </p:spPr>
        <p:txBody>
          <a:bodyPr vert="horz" lIns="91440" tIns="45720" rIns="91440" bIns="45720" rtlCol="0" anchor="t">
            <a:normAutofit/>
          </a:bodyPr>
          <a:lstStyle/>
          <a:p>
            <a:pPr>
              <a:lnSpc>
                <a:spcPct val="90000"/>
              </a:lnSpc>
            </a:pPr>
            <a:r>
              <a:rPr lang="en-US" sz="2500"/>
              <a:t>Per-Pupil Spending by State (2023) with Budget and GDP Percentages</a:t>
            </a:r>
          </a:p>
        </p:txBody>
      </p:sp>
      <p:sp>
        <p:nvSpPr>
          <p:cNvPr id="4" name="Content Placeholder 3">
            <a:extLst>
              <a:ext uri="{FF2B5EF4-FFF2-40B4-BE49-F238E27FC236}">
                <a16:creationId xmlns:a16="http://schemas.microsoft.com/office/drawing/2014/main" id="{DB8E9F57-F39B-304A-0037-6B4CED86B8B8}"/>
              </a:ext>
            </a:extLst>
          </p:cNvPr>
          <p:cNvSpPr>
            <a:spLocks noGrp="1"/>
          </p:cNvSpPr>
          <p:nvPr>
            <p:ph sz="half" idx="2"/>
          </p:nvPr>
        </p:nvSpPr>
        <p:spPr>
          <a:xfrm>
            <a:off x="4862022" y="1014984"/>
            <a:ext cx="6614593" cy="1362456"/>
          </a:xfrm>
        </p:spPr>
        <p:txBody>
          <a:bodyPr vert="horz" lIns="91440" tIns="45720" rIns="91440" bIns="45720" rtlCol="0" anchor="t">
            <a:normAutofit fontScale="92500" lnSpcReduction="20000"/>
          </a:bodyPr>
          <a:lstStyle/>
          <a:p>
            <a:pPr marL="0" indent="0">
              <a:lnSpc>
                <a:spcPct val="100000"/>
              </a:lnSpc>
              <a:buNone/>
            </a:pPr>
            <a:r>
              <a:rPr lang="en-US" sz="1200" b="1" dirty="0"/>
              <a:t>Idaho's Education Funding Trends:</a:t>
            </a:r>
            <a:endParaRPr lang="en-US" sz="1200" dirty="0"/>
          </a:p>
          <a:p>
            <a:pPr>
              <a:lnSpc>
                <a:spcPct val="100000"/>
              </a:lnSpc>
            </a:pPr>
            <a:r>
              <a:rPr lang="en-US" sz="1000" b="1" dirty="0"/>
              <a:t>Fiscal Year 2018:</a:t>
            </a:r>
            <a:r>
              <a:rPr lang="en-US" sz="1000" dirty="0"/>
              <a:t> </a:t>
            </a:r>
            <a:r>
              <a:rPr lang="en-US" sz="1000" dirty="0">
                <a:solidFill>
                  <a:srgbClr val="FF0000"/>
                </a:solidFill>
              </a:rPr>
              <a:t>Idaho's per-pupil spending decreased by 11% from 2008 to 2016</a:t>
            </a:r>
            <a:r>
              <a:rPr lang="en-US" sz="1000" dirty="0"/>
              <a:t>, with only seven states experiencing a steeper decrease. </a:t>
            </a:r>
            <a:r>
              <a:rPr lang="en-US" sz="1000" dirty="0">
                <a:hlinkClick r:id="rId3"/>
              </a:rPr>
              <a:t>Idaho Education News</a:t>
            </a:r>
            <a:endParaRPr lang="en-US" sz="1000" dirty="0"/>
          </a:p>
          <a:p>
            <a:pPr>
              <a:lnSpc>
                <a:spcPct val="100000"/>
              </a:lnSpc>
            </a:pPr>
            <a:r>
              <a:rPr lang="en-US" sz="1000" b="1" dirty="0"/>
              <a:t>Fiscal Year 2020:</a:t>
            </a:r>
            <a:r>
              <a:rPr lang="en-US" sz="1000" dirty="0"/>
              <a:t> The state allocated $2.14 billion in total school funding, including dedicated and federal funds, </a:t>
            </a:r>
            <a:r>
              <a:rPr lang="en-US" sz="1000" dirty="0">
                <a:solidFill>
                  <a:srgbClr val="FF0000"/>
                </a:solidFill>
              </a:rPr>
              <a:t>marking a $99.4 million (4.9%) increase over the previous year</a:t>
            </a:r>
            <a:r>
              <a:rPr lang="en-US" sz="1000" dirty="0"/>
              <a:t>. </a:t>
            </a:r>
            <a:r>
              <a:rPr lang="en-US" sz="1000" dirty="0">
                <a:hlinkClick r:id="rId4"/>
              </a:rPr>
              <a:t>The Lewiston Tribune</a:t>
            </a:r>
            <a:endParaRPr lang="en-US" sz="1000" dirty="0"/>
          </a:p>
          <a:p>
            <a:pPr>
              <a:lnSpc>
                <a:spcPct val="100000"/>
              </a:lnSpc>
            </a:pPr>
            <a:r>
              <a:rPr lang="en-US" sz="1000" b="1" dirty="0"/>
              <a:t>Fiscal Year 2024:</a:t>
            </a:r>
            <a:r>
              <a:rPr lang="en-US" sz="1000" dirty="0"/>
              <a:t> Idaho enacted a budget reporting $5.1 billion in general fund spending, </a:t>
            </a:r>
            <a:r>
              <a:rPr lang="en-US" sz="1000" dirty="0">
                <a:solidFill>
                  <a:srgbClr val="FF0000"/>
                </a:solidFill>
              </a:rPr>
              <a:t>a 12% increase over the previously enacted budget</a:t>
            </a:r>
            <a:r>
              <a:rPr lang="en-US" sz="1000" dirty="0"/>
              <a:t>. </a:t>
            </a:r>
            <a:r>
              <a:rPr lang="en-US" sz="1000" dirty="0">
                <a:hlinkClick r:id="rId5"/>
              </a:rPr>
              <a:t>Urban Institute</a:t>
            </a:r>
            <a:endParaRPr lang="en-US" sz="1000" dirty="0"/>
          </a:p>
          <a:p>
            <a:pPr>
              <a:lnSpc>
                <a:spcPct val="100000"/>
              </a:lnSpc>
            </a:pPr>
            <a:endParaRPr lang="en-US" sz="800" dirty="0"/>
          </a:p>
        </p:txBody>
      </p:sp>
      <p:cxnSp>
        <p:nvCxnSpPr>
          <p:cNvPr id="23" name="Straight Connector 22">
            <a:extLst>
              <a:ext uri="{FF2B5EF4-FFF2-40B4-BE49-F238E27FC236}">
                <a16:creationId xmlns:a16="http://schemas.microsoft.com/office/drawing/2014/main" id="{A7C10D4C-8DED-200E-3237-3345F3F2A1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F7F80F-9EDD-0EEA-B6D7-E116EBA4FA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2497143"/>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C12CB6B-B212-252E-AD84-08C976D64DDB}"/>
              </a:ext>
            </a:extLst>
          </p:cNvPr>
          <p:cNvSpPr/>
          <p:nvPr/>
        </p:nvSpPr>
        <p:spPr>
          <a:xfrm>
            <a:off x="800100" y="5624052"/>
            <a:ext cx="10582835" cy="668587"/>
          </a:xfrm>
          <a:prstGeom prst="rect">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99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262035F6-8A5F-847E-F424-AA7B40E9A1E4}"/>
              </a:ext>
            </a:extLst>
          </p:cNvPr>
          <p:cNvSpPr>
            <a:spLocks noGrp="1"/>
          </p:cNvSpPr>
          <p:nvPr>
            <p:ph type="ctrTitle"/>
          </p:nvPr>
        </p:nvSpPr>
        <p:spPr>
          <a:xfrm>
            <a:off x="695324" y="1145308"/>
            <a:ext cx="7600263" cy="4860947"/>
          </a:xfrm>
        </p:spPr>
        <p:txBody>
          <a:bodyPr anchor="b">
            <a:normAutofit/>
          </a:bodyPr>
          <a:lstStyle/>
          <a:p>
            <a:pPr>
              <a:lnSpc>
                <a:spcPct val="90000"/>
              </a:lnSpc>
            </a:pPr>
            <a:r>
              <a:rPr lang="en-US" sz="6500" dirty="0"/>
              <a:t>Potential improvements – Impact on GDP, Tax Revenue, and education</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762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8C14D-7DD4-7CBA-0AC0-AE7663FF26E9}"/>
              </a:ext>
            </a:extLst>
          </p:cNvPr>
          <p:cNvSpPr>
            <a:spLocks noGrp="1"/>
          </p:cNvSpPr>
          <p:nvPr>
            <p:ph type="title"/>
          </p:nvPr>
        </p:nvSpPr>
        <p:spPr>
          <a:xfrm>
            <a:off x="304800" y="899025"/>
            <a:ext cx="2854960" cy="3368176"/>
          </a:xfrm>
        </p:spPr>
        <p:txBody>
          <a:bodyPr vert="horz" lIns="91440" tIns="45720" rIns="91440" bIns="45720" rtlCol="0" anchor="t">
            <a:normAutofit/>
          </a:bodyPr>
          <a:lstStyle/>
          <a:p>
            <a:r>
              <a:rPr lang="en-US" dirty="0"/>
              <a:t>Factors to consider (2024 Data)</a:t>
            </a:r>
          </a:p>
        </p:txBody>
      </p:sp>
      <p:cxnSp>
        <p:nvCxnSpPr>
          <p:cNvPr id="21" name="Straight Connector 2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3BAFC971-2D00-D1B3-427D-410E2E041602}"/>
              </a:ext>
            </a:extLst>
          </p:cNvPr>
          <p:cNvGraphicFramePr>
            <a:graphicFrameLocks noGrp="1"/>
          </p:cNvGraphicFramePr>
          <p:nvPr>
            <p:ph idx="1"/>
            <p:extLst>
              <p:ext uri="{D42A27DB-BD31-4B8C-83A1-F6EECF244321}">
                <p14:modId xmlns:p14="http://schemas.microsoft.com/office/powerpoint/2010/main" val="1217312209"/>
              </p:ext>
            </p:extLst>
          </p:nvPr>
        </p:nvGraphicFramePr>
        <p:xfrm>
          <a:off x="3373120" y="1131927"/>
          <a:ext cx="8402320" cy="4594145"/>
        </p:xfrm>
        <a:graphic>
          <a:graphicData uri="http://schemas.openxmlformats.org/drawingml/2006/table">
            <a:tbl>
              <a:tblPr firstRow="1" bandRow="1">
                <a:noFill/>
              </a:tblPr>
              <a:tblGrid>
                <a:gridCol w="1044950">
                  <a:extLst>
                    <a:ext uri="{9D8B030D-6E8A-4147-A177-3AD203B41FA5}">
                      <a16:colId xmlns:a16="http://schemas.microsoft.com/office/drawing/2014/main" val="187632964"/>
                    </a:ext>
                  </a:extLst>
                </a:gridCol>
                <a:gridCol w="972507">
                  <a:extLst>
                    <a:ext uri="{9D8B030D-6E8A-4147-A177-3AD203B41FA5}">
                      <a16:colId xmlns:a16="http://schemas.microsoft.com/office/drawing/2014/main" val="2983642130"/>
                    </a:ext>
                  </a:extLst>
                </a:gridCol>
                <a:gridCol w="787007">
                  <a:extLst>
                    <a:ext uri="{9D8B030D-6E8A-4147-A177-3AD203B41FA5}">
                      <a16:colId xmlns:a16="http://schemas.microsoft.com/office/drawing/2014/main" val="1816594574"/>
                    </a:ext>
                  </a:extLst>
                </a:gridCol>
                <a:gridCol w="1099831">
                  <a:extLst>
                    <a:ext uri="{9D8B030D-6E8A-4147-A177-3AD203B41FA5}">
                      <a16:colId xmlns:a16="http://schemas.microsoft.com/office/drawing/2014/main" val="3872156291"/>
                    </a:ext>
                  </a:extLst>
                </a:gridCol>
                <a:gridCol w="1135065">
                  <a:extLst>
                    <a:ext uri="{9D8B030D-6E8A-4147-A177-3AD203B41FA5}">
                      <a16:colId xmlns:a16="http://schemas.microsoft.com/office/drawing/2014/main" val="3247487359"/>
                    </a:ext>
                  </a:extLst>
                </a:gridCol>
                <a:gridCol w="1117600">
                  <a:extLst>
                    <a:ext uri="{9D8B030D-6E8A-4147-A177-3AD203B41FA5}">
                      <a16:colId xmlns:a16="http://schemas.microsoft.com/office/drawing/2014/main" val="3658894400"/>
                    </a:ext>
                  </a:extLst>
                </a:gridCol>
                <a:gridCol w="934720">
                  <a:extLst>
                    <a:ext uri="{9D8B030D-6E8A-4147-A177-3AD203B41FA5}">
                      <a16:colId xmlns:a16="http://schemas.microsoft.com/office/drawing/2014/main" val="3217171010"/>
                    </a:ext>
                  </a:extLst>
                </a:gridCol>
                <a:gridCol w="1310640">
                  <a:extLst>
                    <a:ext uri="{9D8B030D-6E8A-4147-A177-3AD203B41FA5}">
                      <a16:colId xmlns:a16="http://schemas.microsoft.com/office/drawing/2014/main" val="670366908"/>
                    </a:ext>
                  </a:extLst>
                </a:gridCol>
              </a:tblGrid>
              <a:tr h="979917">
                <a:tc>
                  <a:txBody>
                    <a:bodyPr/>
                    <a:lstStyle/>
                    <a:p>
                      <a:pPr algn="ctr" latinLnBrk="1"/>
                      <a:r>
                        <a:rPr lang="en-US" sz="900" b="1" cap="all" spc="60" dirty="0">
                          <a:solidFill>
                            <a:schemeClr val="tx1"/>
                          </a:solidFill>
                          <a:effectLst/>
                        </a:rPr>
                        <a:t>State</a:t>
                      </a:r>
                    </a:p>
                  </a:txBody>
                  <a:tcPr marL="49074" marR="49074" marT="94223" marB="94223" anchor="b">
                    <a:lnL w="12700" cmpd="sng">
                      <a:noFill/>
                    </a:lnL>
                    <a:lnR w="12700" cmpd="sng">
                      <a:noFill/>
                    </a:lnR>
                    <a:lnT w="12700" cmpd="sng">
                      <a:noFill/>
                    </a:lnT>
                    <a:lnB w="38100" cmpd="sng">
                      <a:noFill/>
                    </a:lnB>
                    <a:noFill/>
                  </a:tcPr>
                </a:tc>
                <a:tc>
                  <a:txBody>
                    <a:bodyPr/>
                    <a:lstStyle/>
                    <a:p>
                      <a:pPr algn="ctr" latinLnBrk="1"/>
                      <a:r>
                        <a:rPr lang="en-US" sz="900" b="1" cap="all" spc="60" dirty="0">
                          <a:solidFill>
                            <a:schemeClr val="tx1"/>
                          </a:solidFill>
                          <a:effectLst/>
                        </a:rPr>
                        <a:t>GDP </a:t>
                      </a:r>
                    </a:p>
                    <a:p>
                      <a:pPr algn="ctr" latinLnBrk="1"/>
                      <a:r>
                        <a:rPr lang="en-US" sz="900" b="1" cap="all" spc="60" dirty="0">
                          <a:solidFill>
                            <a:schemeClr val="tx1"/>
                          </a:solidFill>
                          <a:effectLst/>
                        </a:rPr>
                        <a:t>(in </a:t>
                      </a:r>
                    </a:p>
                    <a:p>
                      <a:pPr algn="ctr" latinLnBrk="1"/>
                      <a:r>
                        <a:rPr lang="en-US" sz="900" b="1" cap="all" spc="60" dirty="0">
                          <a:solidFill>
                            <a:schemeClr val="tx1"/>
                          </a:solidFill>
                          <a:effectLst/>
                        </a:rPr>
                        <a:t>billions)</a:t>
                      </a:r>
                    </a:p>
                  </a:txBody>
                  <a:tcPr marL="49074" marR="49074" marT="94223" marB="94223" anchor="b">
                    <a:lnL w="12700" cmpd="sng">
                      <a:noFill/>
                    </a:lnL>
                    <a:lnR w="12700" cmpd="sng">
                      <a:noFill/>
                    </a:lnR>
                    <a:lnT w="12700" cmpd="sng">
                      <a:noFill/>
                    </a:lnT>
                    <a:lnB w="38100" cmpd="sng">
                      <a:noFill/>
                    </a:lnB>
                    <a:noFill/>
                  </a:tcPr>
                </a:tc>
                <a:tc>
                  <a:txBody>
                    <a:bodyPr/>
                    <a:lstStyle/>
                    <a:p>
                      <a:pPr algn="ctr" latinLnBrk="1"/>
                      <a:r>
                        <a:rPr lang="en-US" sz="900" b="1" cap="all" spc="60" dirty="0">
                          <a:solidFill>
                            <a:schemeClr val="tx1"/>
                          </a:solidFill>
                          <a:effectLst/>
                        </a:rPr>
                        <a:t>Rank</a:t>
                      </a:r>
                    </a:p>
                  </a:txBody>
                  <a:tcPr marL="49074" marR="49074" marT="94223" marB="94223" anchor="b">
                    <a:lnL w="12700" cmpd="sng">
                      <a:noFill/>
                    </a:lnL>
                    <a:lnR w="12700" cmpd="sng">
                      <a:noFill/>
                    </a:lnR>
                    <a:lnT w="12700" cmpd="sng">
                      <a:noFill/>
                    </a:lnT>
                    <a:lnB w="38100" cmpd="sng">
                      <a:noFill/>
                    </a:lnB>
                    <a:noFill/>
                  </a:tcPr>
                </a:tc>
                <a:tc>
                  <a:txBody>
                    <a:bodyPr/>
                    <a:lstStyle/>
                    <a:p>
                      <a:pPr algn="ctr" latinLnBrk="1"/>
                      <a:r>
                        <a:rPr lang="en-US" sz="900" b="1" cap="all" spc="60" dirty="0">
                          <a:solidFill>
                            <a:schemeClr val="tx1"/>
                          </a:solidFill>
                          <a:effectLst/>
                        </a:rPr>
                        <a:t>Median </a:t>
                      </a:r>
                    </a:p>
                    <a:p>
                      <a:pPr algn="ctr" latinLnBrk="1"/>
                      <a:r>
                        <a:rPr lang="en-US" sz="900" b="1" cap="all" spc="60" dirty="0">
                          <a:solidFill>
                            <a:schemeClr val="tx1"/>
                          </a:solidFill>
                          <a:effectLst/>
                        </a:rPr>
                        <a:t>Income</a:t>
                      </a:r>
                    </a:p>
                  </a:txBody>
                  <a:tcPr marL="49074" marR="49074" marT="94223" marB="94223" anchor="b">
                    <a:lnL w="12700" cmpd="sng">
                      <a:noFill/>
                    </a:lnL>
                    <a:lnR w="12700" cmpd="sng">
                      <a:noFill/>
                    </a:lnR>
                    <a:lnT w="12700" cmpd="sng">
                      <a:noFill/>
                    </a:lnT>
                    <a:lnB w="38100" cmpd="sng">
                      <a:noFill/>
                    </a:lnB>
                    <a:noFill/>
                  </a:tcPr>
                </a:tc>
                <a:tc>
                  <a:txBody>
                    <a:bodyPr/>
                    <a:lstStyle/>
                    <a:p>
                      <a:pPr algn="ctr" latinLnBrk="1"/>
                      <a:r>
                        <a:rPr lang="en-US" sz="900" b="1" cap="all" spc="60" dirty="0">
                          <a:solidFill>
                            <a:schemeClr val="tx1"/>
                          </a:solidFill>
                          <a:effectLst/>
                        </a:rPr>
                        <a:t>State Budget </a:t>
                      </a:r>
                    </a:p>
                    <a:p>
                      <a:pPr algn="ctr" latinLnBrk="1"/>
                      <a:r>
                        <a:rPr lang="en-US" sz="900" b="1" cap="all" spc="60" dirty="0">
                          <a:solidFill>
                            <a:schemeClr val="tx1"/>
                          </a:solidFill>
                          <a:effectLst/>
                        </a:rPr>
                        <a:t>(in billions)</a:t>
                      </a:r>
                    </a:p>
                  </a:txBody>
                  <a:tcPr marL="49074" marR="49074" marT="94223" marB="94223" anchor="b">
                    <a:lnL w="12700" cmpd="sng">
                      <a:noFill/>
                    </a:lnL>
                    <a:lnR w="12700" cmpd="sng">
                      <a:noFill/>
                    </a:lnR>
                    <a:lnT w="12700" cmpd="sng">
                      <a:noFill/>
                    </a:lnT>
                    <a:lnB w="38100" cmpd="sng">
                      <a:noFill/>
                    </a:lnB>
                    <a:noFill/>
                  </a:tcPr>
                </a:tc>
                <a:tc>
                  <a:txBody>
                    <a:bodyPr/>
                    <a:lstStyle/>
                    <a:p>
                      <a:pPr algn="ctr" latinLnBrk="1"/>
                      <a:r>
                        <a:rPr lang="en-US" sz="900" b="1" cap="all" spc="60" dirty="0">
                          <a:solidFill>
                            <a:schemeClr val="tx1"/>
                          </a:solidFill>
                          <a:effectLst/>
                        </a:rPr>
                        <a:t>State Tax </a:t>
                      </a:r>
                    </a:p>
                    <a:p>
                      <a:pPr algn="ctr" latinLnBrk="1"/>
                      <a:r>
                        <a:rPr lang="en-US" sz="900" b="1" cap="all" spc="60" dirty="0">
                          <a:solidFill>
                            <a:schemeClr val="tx1"/>
                          </a:solidFill>
                          <a:effectLst/>
                        </a:rPr>
                        <a:t>Revenue (in</a:t>
                      </a:r>
                    </a:p>
                    <a:p>
                      <a:pPr algn="ctr" latinLnBrk="1"/>
                      <a:r>
                        <a:rPr lang="en-US" sz="900" b="1" cap="all" spc="60" dirty="0">
                          <a:solidFill>
                            <a:schemeClr val="tx1"/>
                          </a:solidFill>
                          <a:effectLst/>
                        </a:rPr>
                        <a:t> billions)</a:t>
                      </a:r>
                    </a:p>
                  </a:txBody>
                  <a:tcPr marL="49074" marR="49074" marT="94223" marB="94223" anchor="b">
                    <a:lnL w="12700" cmpd="sng">
                      <a:noFill/>
                    </a:lnL>
                    <a:lnR w="12700" cmpd="sng">
                      <a:noFill/>
                    </a:lnR>
                    <a:lnT w="12700" cmpd="sng">
                      <a:noFill/>
                    </a:lnT>
                    <a:lnB w="38100" cmpd="sng">
                      <a:noFill/>
                    </a:lnB>
                    <a:noFill/>
                  </a:tcPr>
                </a:tc>
                <a:tc>
                  <a:txBody>
                    <a:bodyPr/>
                    <a:lstStyle/>
                    <a:p>
                      <a:pPr algn="ctr" latinLnBrk="1"/>
                      <a:r>
                        <a:rPr lang="en-US" sz="900" b="1" cap="all" spc="60" dirty="0">
                          <a:solidFill>
                            <a:schemeClr val="tx1"/>
                          </a:solidFill>
                          <a:effectLst/>
                        </a:rPr>
                        <a:t>% College Graduates</a:t>
                      </a:r>
                    </a:p>
                  </a:txBody>
                  <a:tcPr marL="49074" marR="49074" marT="94223" marB="94223" anchor="b">
                    <a:lnL w="12700" cmpd="sng">
                      <a:noFill/>
                    </a:lnL>
                    <a:lnR w="12700" cmpd="sng">
                      <a:noFill/>
                    </a:lnR>
                    <a:lnT w="12700" cmpd="sng">
                      <a:noFill/>
                    </a:lnT>
                    <a:lnB w="38100" cmpd="sng">
                      <a:noFill/>
                    </a:lnB>
                    <a:noFill/>
                  </a:tcPr>
                </a:tc>
                <a:tc>
                  <a:txBody>
                    <a:bodyPr/>
                    <a:lstStyle/>
                    <a:p>
                      <a:pPr algn="ctr" latinLnBrk="1"/>
                      <a:r>
                        <a:rPr lang="en-US" sz="900" b="1" cap="all" spc="60" dirty="0">
                          <a:solidFill>
                            <a:schemeClr val="tx1"/>
                          </a:solidFill>
                          <a:effectLst/>
                        </a:rPr>
                        <a:t>% College </a:t>
                      </a:r>
                    </a:p>
                    <a:p>
                      <a:pPr algn="ctr" latinLnBrk="1"/>
                      <a:r>
                        <a:rPr lang="en-US" sz="900" b="1" cap="all" spc="60" dirty="0">
                          <a:solidFill>
                            <a:schemeClr val="tx1"/>
                          </a:solidFill>
                          <a:effectLst/>
                        </a:rPr>
                        <a:t>Graduates in</a:t>
                      </a:r>
                    </a:p>
                    <a:p>
                      <a:pPr algn="ctr" latinLnBrk="1"/>
                      <a:r>
                        <a:rPr lang="en-US" sz="900" b="1" cap="all" spc="60" dirty="0">
                          <a:solidFill>
                            <a:schemeClr val="tx1"/>
                          </a:solidFill>
                          <a:effectLst/>
                        </a:rPr>
                        <a:t>STEM</a:t>
                      </a:r>
                    </a:p>
                  </a:txBody>
                  <a:tcPr marL="49074" marR="49074" marT="94223" marB="94223" anchor="b">
                    <a:lnL w="12700" cmpd="sng">
                      <a:noFill/>
                    </a:lnL>
                    <a:lnR w="12700" cmpd="sng">
                      <a:noFill/>
                    </a:lnR>
                    <a:lnT w="12700" cmpd="sng">
                      <a:noFill/>
                    </a:lnT>
                    <a:lnB w="38100" cmpd="sng">
                      <a:noFill/>
                    </a:lnB>
                    <a:noFill/>
                  </a:tcPr>
                </a:tc>
                <a:extLst>
                  <a:ext uri="{0D108BD9-81ED-4DB2-BD59-A6C34878D82A}">
                    <a16:rowId xmlns:a16="http://schemas.microsoft.com/office/drawing/2014/main" val="3666906413"/>
                  </a:ext>
                </a:extLst>
              </a:tr>
              <a:tr h="644248">
                <a:tc>
                  <a:txBody>
                    <a:bodyPr/>
                    <a:lstStyle/>
                    <a:p>
                      <a:pPr latinLnBrk="1"/>
                      <a:r>
                        <a:rPr lang="en-US" sz="1000" b="1" cap="none" spc="0" dirty="0">
                          <a:solidFill>
                            <a:schemeClr val="tx1"/>
                          </a:solidFill>
                          <a:effectLst/>
                        </a:rPr>
                        <a:t>California</a:t>
                      </a:r>
                    </a:p>
                  </a:txBody>
                  <a:tcPr marL="49074" marR="49074" marT="9815" marB="94223" anchor="ctr">
                    <a:lnL w="12700" cap="flat" cmpd="sng" algn="ctr">
                      <a:noFill/>
                      <a:prstDash val="solid"/>
                    </a:lnL>
                    <a:lnR w="12700" cmpd="sng">
                      <a:noFill/>
                      <a:prstDash val="solid"/>
                    </a:lnR>
                    <a:lnT w="38100" cmpd="sng">
                      <a:noFill/>
                    </a:lnT>
                    <a:lnB w="12700" cmpd="sng">
                      <a:noFill/>
                      <a:prstDash val="solid"/>
                    </a:lnB>
                    <a:noFill/>
                  </a:tcPr>
                </a:tc>
                <a:tc>
                  <a:txBody>
                    <a:bodyPr/>
                    <a:lstStyle/>
                    <a:p>
                      <a:pPr latinLnBrk="1"/>
                      <a:r>
                        <a:rPr lang="en-US" sz="1000" cap="none" spc="0" dirty="0">
                          <a:solidFill>
                            <a:schemeClr val="tx1"/>
                          </a:solidFill>
                          <a:effectLst/>
                        </a:rPr>
                        <a:t>$4,080.18</a:t>
                      </a:r>
                    </a:p>
                  </a:txBody>
                  <a:tcPr marL="49074" marR="49074" marT="9815" marB="94223" anchor="ctr">
                    <a:lnL w="12700" cmpd="sng">
                      <a:noFill/>
                      <a:prstDash val="solid"/>
                    </a:lnL>
                    <a:lnR w="12700" cmpd="sng">
                      <a:noFill/>
                      <a:prstDash val="solid"/>
                    </a:lnR>
                    <a:lnT w="38100" cmpd="sng">
                      <a:noFill/>
                    </a:lnT>
                    <a:lnB w="12700" cmpd="sng">
                      <a:noFill/>
                      <a:prstDash val="solid"/>
                    </a:lnB>
                    <a:noFill/>
                  </a:tcPr>
                </a:tc>
                <a:tc>
                  <a:txBody>
                    <a:bodyPr/>
                    <a:lstStyle/>
                    <a:p>
                      <a:pPr algn="ctr" latinLnBrk="1"/>
                      <a:r>
                        <a:rPr lang="en-US" sz="1000" cap="none" spc="0" dirty="0">
                          <a:solidFill>
                            <a:schemeClr val="tx1"/>
                          </a:solidFill>
                          <a:effectLst/>
                        </a:rPr>
                        <a:t>1</a:t>
                      </a:r>
                    </a:p>
                  </a:txBody>
                  <a:tcPr marL="49074" marR="49074" marT="9815" marB="94223" anchor="ctr">
                    <a:lnL w="12700" cmpd="sng">
                      <a:noFill/>
                      <a:prstDash val="solid"/>
                    </a:lnL>
                    <a:lnR w="12700" cmpd="sng">
                      <a:noFill/>
                      <a:prstDash val="solid"/>
                    </a:lnR>
                    <a:lnT w="38100" cmpd="sng">
                      <a:noFill/>
                    </a:lnT>
                    <a:lnB w="12700" cmpd="sng">
                      <a:noFill/>
                      <a:prstDash val="solid"/>
                    </a:lnB>
                    <a:noFill/>
                  </a:tcPr>
                </a:tc>
                <a:tc>
                  <a:txBody>
                    <a:bodyPr/>
                    <a:lstStyle/>
                    <a:p>
                      <a:pPr algn="ctr" latinLnBrk="1"/>
                      <a:r>
                        <a:rPr lang="en-US" sz="1000" cap="none" spc="0" dirty="0">
                          <a:solidFill>
                            <a:schemeClr val="tx1"/>
                          </a:solidFill>
                          <a:effectLst/>
                        </a:rPr>
                        <a:t>$123,988</a:t>
                      </a:r>
                    </a:p>
                  </a:txBody>
                  <a:tcPr marL="49074" marR="49074" marT="9815" marB="94223" anchor="ctr">
                    <a:lnL w="12700" cmpd="sng">
                      <a:noFill/>
                      <a:prstDash val="solid"/>
                    </a:lnL>
                    <a:lnR w="12700" cmpd="sng">
                      <a:noFill/>
                      <a:prstDash val="solid"/>
                    </a:lnR>
                    <a:lnT w="38100" cmpd="sng">
                      <a:noFill/>
                    </a:lnT>
                    <a:lnB w="12700" cmpd="sng">
                      <a:noFill/>
                      <a:prstDash val="solid"/>
                    </a:lnB>
                    <a:noFill/>
                  </a:tcPr>
                </a:tc>
                <a:tc>
                  <a:txBody>
                    <a:bodyPr/>
                    <a:lstStyle/>
                    <a:p>
                      <a:pPr algn="ctr" latinLnBrk="1"/>
                      <a:r>
                        <a:rPr lang="en-US" sz="1000" cap="none" spc="0" dirty="0">
                          <a:solidFill>
                            <a:schemeClr val="tx1"/>
                          </a:solidFill>
                          <a:effectLst/>
                        </a:rPr>
                        <a:t>$310.8</a:t>
                      </a:r>
                    </a:p>
                  </a:txBody>
                  <a:tcPr marL="49074" marR="49074" marT="9815" marB="94223" anchor="ctr">
                    <a:lnL w="12700" cmpd="sng">
                      <a:noFill/>
                      <a:prstDash val="solid"/>
                    </a:lnL>
                    <a:lnR w="12700" cmpd="sng">
                      <a:noFill/>
                      <a:prstDash val="solid"/>
                    </a:lnR>
                    <a:lnT w="38100" cmpd="sng">
                      <a:noFill/>
                    </a:lnT>
                    <a:lnB w="12700" cmpd="sng">
                      <a:noFill/>
                      <a:prstDash val="solid"/>
                    </a:lnB>
                    <a:noFill/>
                  </a:tcPr>
                </a:tc>
                <a:tc>
                  <a:txBody>
                    <a:bodyPr/>
                    <a:lstStyle/>
                    <a:p>
                      <a:pPr algn="ctr" latinLnBrk="1"/>
                      <a:r>
                        <a:rPr lang="en-US" sz="1000" cap="none" spc="0" dirty="0">
                          <a:solidFill>
                            <a:schemeClr val="tx1"/>
                          </a:solidFill>
                          <a:effectLst/>
                        </a:rPr>
                        <a:t>$220.59</a:t>
                      </a:r>
                    </a:p>
                  </a:txBody>
                  <a:tcPr marL="49074" marR="49074" marT="9815" marB="94223" anchor="ctr">
                    <a:lnL w="12700" cmpd="sng">
                      <a:noFill/>
                      <a:prstDash val="solid"/>
                    </a:lnL>
                    <a:lnR w="12700" cmpd="sng">
                      <a:noFill/>
                      <a:prstDash val="solid"/>
                    </a:lnR>
                    <a:lnT w="38100" cmpd="sng">
                      <a:noFill/>
                    </a:lnT>
                    <a:lnB w="12700" cmpd="sng">
                      <a:noFill/>
                      <a:prstDash val="solid"/>
                    </a:lnB>
                    <a:noFill/>
                  </a:tcPr>
                </a:tc>
                <a:tc>
                  <a:txBody>
                    <a:bodyPr/>
                    <a:lstStyle/>
                    <a:p>
                      <a:pPr algn="ctr" latinLnBrk="1"/>
                      <a:r>
                        <a:rPr lang="en-US" sz="1000" cap="none" spc="0">
                          <a:solidFill>
                            <a:schemeClr val="tx1"/>
                          </a:solidFill>
                          <a:effectLst/>
                        </a:rPr>
                        <a:t>38%</a:t>
                      </a:r>
                    </a:p>
                  </a:txBody>
                  <a:tcPr marL="49074" marR="49074" marT="9815" marB="94223" anchor="ctr">
                    <a:lnL w="12700" cmpd="sng">
                      <a:noFill/>
                      <a:prstDash val="solid"/>
                    </a:lnL>
                    <a:lnR w="12700" cmpd="sng">
                      <a:noFill/>
                      <a:prstDash val="solid"/>
                    </a:lnR>
                    <a:lnT w="38100" cmpd="sng">
                      <a:noFill/>
                    </a:lnT>
                    <a:lnB w="12700" cmpd="sng">
                      <a:noFill/>
                      <a:prstDash val="solid"/>
                    </a:lnB>
                    <a:noFill/>
                  </a:tcPr>
                </a:tc>
                <a:tc>
                  <a:txBody>
                    <a:bodyPr/>
                    <a:lstStyle/>
                    <a:p>
                      <a:pPr algn="ctr" latinLnBrk="1"/>
                      <a:r>
                        <a:rPr lang="en-US" sz="1000" cap="none" spc="0" dirty="0">
                          <a:solidFill>
                            <a:schemeClr val="tx1"/>
                          </a:solidFill>
                          <a:effectLst/>
                        </a:rPr>
                        <a:t>10%</a:t>
                      </a:r>
                    </a:p>
                  </a:txBody>
                  <a:tcPr marL="49074" marR="49074" marT="9815" marB="9422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862298722"/>
                  </a:ext>
                </a:extLst>
              </a:tr>
              <a:tr h="644248">
                <a:tc>
                  <a:txBody>
                    <a:bodyPr/>
                    <a:lstStyle/>
                    <a:p>
                      <a:pPr latinLnBrk="1"/>
                      <a:r>
                        <a:rPr lang="en-US" sz="1000" b="1" cap="none" spc="0" dirty="0">
                          <a:solidFill>
                            <a:schemeClr val="tx1"/>
                          </a:solidFill>
                          <a:effectLst/>
                        </a:rPr>
                        <a:t>Texas</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atinLnBrk="1"/>
                      <a:r>
                        <a:rPr lang="en-US" sz="1000" cap="none" spc="0">
                          <a:solidFill>
                            <a:schemeClr val="tx1"/>
                          </a:solidFill>
                          <a:effectLst/>
                        </a:rPr>
                        <a:t>$2,694.52</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2</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$86,987</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$250.3</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$86.77</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32%</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8%</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810182128"/>
                  </a:ext>
                </a:extLst>
              </a:tr>
              <a:tr h="644248">
                <a:tc>
                  <a:txBody>
                    <a:bodyPr/>
                    <a:lstStyle/>
                    <a:p>
                      <a:pPr latinLnBrk="1"/>
                      <a:r>
                        <a:rPr lang="en-US" sz="1000" b="1" cap="none" spc="0" dirty="0">
                          <a:solidFill>
                            <a:schemeClr val="tx1"/>
                          </a:solidFill>
                          <a:effectLst/>
                        </a:rPr>
                        <a:t>New York</a:t>
                      </a:r>
                    </a:p>
                  </a:txBody>
                  <a:tcPr marL="49074" marR="49074" marT="9815" marB="94223"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latinLnBrk="1"/>
                      <a:r>
                        <a:rPr lang="en-US" sz="1000" cap="none" spc="0" dirty="0">
                          <a:solidFill>
                            <a:schemeClr val="tx1"/>
                          </a:solidFill>
                          <a:effectLst/>
                        </a:rPr>
                        <a:t>$2,284.36</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dirty="0">
                          <a:solidFill>
                            <a:schemeClr val="tx1"/>
                          </a:solidFill>
                          <a:effectLst/>
                        </a:rPr>
                        <a:t>3</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a:solidFill>
                            <a:schemeClr val="tx1"/>
                          </a:solidFill>
                          <a:effectLst/>
                        </a:rPr>
                        <a:t>$91,366</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a:solidFill>
                            <a:schemeClr val="tx1"/>
                          </a:solidFill>
                          <a:effectLst/>
                        </a:rPr>
                        <a:t>$220.1</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dirty="0">
                          <a:solidFill>
                            <a:schemeClr val="tx1"/>
                          </a:solidFill>
                          <a:effectLst/>
                        </a:rPr>
                        <a:t>$125.18</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dirty="0">
                          <a:solidFill>
                            <a:schemeClr val="tx1"/>
                          </a:solidFill>
                          <a:effectLst/>
                        </a:rPr>
                        <a:t>41%</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dirty="0">
                          <a:solidFill>
                            <a:schemeClr val="tx1"/>
                          </a:solidFill>
                          <a:effectLst/>
                        </a:rPr>
                        <a:t>9%</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12197264"/>
                  </a:ext>
                </a:extLst>
              </a:tr>
              <a:tr h="644248">
                <a:tc>
                  <a:txBody>
                    <a:bodyPr/>
                    <a:lstStyle/>
                    <a:p>
                      <a:pPr latinLnBrk="1"/>
                      <a:r>
                        <a:rPr lang="en-US" sz="1000" b="1" cap="none" spc="0" dirty="0">
                          <a:solidFill>
                            <a:schemeClr val="tx1"/>
                          </a:solidFill>
                          <a:effectLst/>
                        </a:rPr>
                        <a:t>Florida</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atinLnBrk="1"/>
                      <a:r>
                        <a:rPr lang="en-US" sz="1000" cap="none" spc="0">
                          <a:solidFill>
                            <a:schemeClr val="tx1"/>
                          </a:solidFill>
                          <a:effectLst/>
                        </a:rPr>
                        <a:t>$1,695.27</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4</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a:solidFill>
                            <a:schemeClr val="tx1"/>
                          </a:solidFill>
                          <a:effectLst/>
                        </a:rPr>
                        <a:t>$73,784</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a:solidFill>
                            <a:schemeClr val="tx1"/>
                          </a:solidFill>
                          <a:effectLst/>
                        </a:rPr>
                        <a:t>$150.2</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$62.98</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30%</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latinLnBrk="1"/>
                      <a:r>
                        <a:rPr lang="en-US" sz="1000" cap="none" spc="0" dirty="0">
                          <a:solidFill>
                            <a:schemeClr val="tx1"/>
                          </a:solidFill>
                          <a:effectLst/>
                        </a:rPr>
                        <a:t>7%</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404751486"/>
                  </a:ext>
                </a:extLst>
              </a:tr>
              <a:tr h="644248">
                <a:tc>
                  <a:txBody>
                    <a:bodyPr/>
                    <a:lstStyle/>
                    <a:p>
                      <a:pPr latinLnBrk="1"/>
                      <a:r>
                        <a:rPr lang="en-US" sz="1000" b="1" cap="none" spc="0" dirty="0">
                          <a:solidFill>
                            <a:schemeClr val="tx1"/>
                          </a:solidFill>
                          <a:effectLst/>
                        </a:rPr>
                        <a:t>Illinois</a:t>
                      </a:r>
                    </a:p>
                  </a:txBody>
                  <a:tcPr marL="49074" marR="49074" marT="9815" marB="94223"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latinLnBrk="1"/>
                      <a:r>
                        <a:rPr lang="en-US" sz="1000" cap="none" spc="0">
                          <a:solidFill>
                            <a:schemeClr val="tx1"/>
                          </a:solidFill>
                          <a:effectLst/>
                        </a:rPr>
                        <a:t>$1,132.14</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dirty="0">
                          <a:solidFill>
                            <a:schemeClr val="tx1"/>
                          </a:solidFill>
                          <a:effectLst/>
                        </a:rPr>
                        <a:t>5</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a:solidFill>
                            <a:schemeClr val="tx1"/>
                          </a:solidFill>
                          <a:effectLst/>
                        </a:rPr>
                        <a:t>$82,553</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a:solidFill>
                            <a:schemeClr val="tx1"/>
                          </a:solidFill>
                          <a:effectLst/>
                        </a:rPr>
                        <a:t>$140.5</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dirty="0">
                          <a:solidFill>
                            <a:schemeClr val="tx1"/>
                          </a:solidFill>
                          <a:effectLst/>
                        </a:rPr>
                        <a:t>$62.98</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dirty="0">
                          <a:solidFill>
                            <a:schemeClr val="tx1"/>
                          </a:solidFill>
                          <a:effectLst/>
                        </a:rPr>
                        <a:t>38%</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latinLnBrk="1"/>
                      <a:r>
                        <a:rPr lang="en-US" sz="1000" cap="none" spc="0" dirty="0">
                          <a:solidFill>
                            <a:schemeClr val="tx1"/>
                          </a:solidFill>
                          <a:effectLst/>
                        </a:rPr>
                        <a:t>8%</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39501742"/>
                  </a:ext>
                </a:extLst>
              </a:tr>
              <a:tr h="392988">
                <a:tc>
                  <a:txBody>
                    <a:bodyPr/>
                    <a:lstStyle/>
                    <a:p>
                      <a:pPr latinLnBrk="1"/>
                      <a:r>
                        <a:rPr lang="en-US" sz="1000" b="1" cap="none" spc="0" dirty="0">
                          <a:solidFill>
                            <a:schemeClr val="tx1"/>
                          </a:solidFill>
                          <a:effectLst/>
                        </a:rPr>
                        <a:t>Idaho</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accent5">
                        <a:lumMod val="40000"/>
                        <a:lumOff val="60000"/>
                      </a:schemeClr>
                    </a:solidFill>
                  </a:tcPr>
                </a:tc>
                <a:tc>
                  <a:txBody>
                    <a:bodyPr/>
                    <a:lstStyle/>
                    <a:p>
                      <a:pPr latinLnBrk="1"/>
                      <a:r>
                        <a:rPr lang="en-US" sz="1000" cap="none" spc="0" dirty="0">
                          <a:solidFill>
                            <a:schemeClr val="tx1"/>
                          </a:solidFill>
                          <a:effectLst/>
                        </a:rPr>
                        <a:t>$80.91</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accent5">
                        <a:lumMod val="40000"/>
                        <a:lumOff val="60000"/>
                      </a:schemeClr>
                    </a:solidFill>
                  </a:tcPr>
                </a:tc>
                <a:tc>
                  <a:txBody>
                    <a:bodyPr/>
                    <a:lstStyle/>
                    <a:p>
                      <a:pPr algn="ctr" latinLnBrk="1"/>
                      <a:r>
                        <a:rPr lang="en-US" sz="1000" cap="none" spc="0" dirty="0">
                          <a:solidFill>
                            <a:schemeClr val="tx1"/>
                          </a:solidFill>
                          <a:effectLst/>
                        </a:rPr>
                        <a:t>41</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accent5">
                        <a:lumMod val="40000"/>
                        <a:lumOff val="60000"/>
                      </a:schemeClr>
                    </a:solidFill>
                  </a:tcPr>
                </a:tc>
                <a:tc>
                  <a:txBody>
                    <a:bodyPr/>
                    <a:lstStyle/>
                    <a:p>
                      <a:pPr algn="ctr" latinLnBrk="1"/>
                      <a:r>
                        <a:rPr lang="en-US" sz="1000" cap="none" spc="0" dirty="0">
                          <a:solidFill>
                            <a:schemeClr val="tx1"/>
                          </a:solidFill>
                          <a:effectLst/>
                        </a:rPr>
                        <a:t>$66,474</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accent5">
                        <a:lumMod val="40000"/>
                        <a:lumOff val="60000"/>
                      </a:schemeClr>
                    </a:solidFill>
                  </a:tcPr>
                </a:tc>
                <a:tc>
                  <a:txBody>
                    <a:bodyPr/>
                    <a:lstStyle/>
                    <a:p>
                      <a:pPr algn="ctr" latinLnBrk="1"/>
                      <a:r>
                        <a:rPr lang="en-US" sz="1000" cap="none" spc="0" dirty="0">
                          <a:solidFill>
                            <a:schemeClr val="tx1"/>
                          </a:solidFill>
                          <a:effectLst/>
                        </a:rPr>
                        <a:t>$5.5</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accent5">
                        <a:lumMod val="40000"/>
                        <a:lumOff val="60000"/>
                      </a:schemeClr>
                    </a:solidFill>
                  </a:tcPr>
                </a:tc>
                <a:tc>
                  <a:txBody>
                    <a:bodyPr/>
                    <a:lstStyle/>
                    <a:p>
                      <a:pPr algn="ctr" latinLnBrk="1"/>
                      <a:r>
                        <a:rPr lang="en-US" sz="1000" cap="none" spc="0" dirty="0">
                          <a:solidFill>
                            <a:schemeClr val="tx1"/>
                          </a:solidFill>
                          <a:effectLst/>
                        </a:rPr>
                        <a:t>$5.8</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accent5">
                        <a:lumMod val="40000"/>
                        <a:lumOff val="60000"/>
                      </a:schemeClr>
                    </a:solidFill>
                  </a:tcPr>
                </a:tc>
                <a:tc>
                  <a:txBody>
                    <a:bodyPr/>
                    <a:lstStyle/>
                    <a:p>
                      <a:pPr algn="ctr" latinLnBrk="1"/>
                      <a:r>
                        <a:rPr lang="en-US" sz="1000" cap="none" spc="0" dirty="0">
                          <a:solidFill>
                            <a:schemeClr val="tx1"/>
                          </a:solidFill>
                          <a:effectLst/>
                        </a:rPr>
                        <a:t>28%</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accent5">
                        <a:lumMod val="40000"/>
                        <a:lumOff val="60000"/>
                      </a:schemeClr>
                    </a:solidFill>
                  </a:tcPr>
                </a:tc>
                <a:tc>
                  <a:txBody>
                    <a:bodyPr/>
                    <a:lstStyle/>
                    <a:p>
                      <a:pPr algn="ctr" latinLnBrk="1"/>
                      <a:r>
                        <a:rPr lang="en-US" sz="1000" cap="none" spc="0" dirty="0">
                          <a:solidFill>
                            <a:schemeClr val="tx1"/>
                          </a:solidFill>
                          <a:effectLst/>
                        </a:rPr>
                        <a:t>6%</a:t>
                      </a:r>
                    </a:p>
                  </a:txBody>
                  <a:tcPr marL="49074" marR="49074" marT="9815" marB="94223" anchor="ctr">
                    <a:lnL w="12700" cmpd="sng">
                      <a:noFill/>
                      <a:prstDash val="solid"/>
                    </a:lnL>
                    <a:lnR w="12700" cmpd="sng">
                      <a:noFill/>
                      <a:prstDash val="solid"/>
                    </a:lnR>
                    <a:lnT w="12700" cmpd="sng">
                      <a:noFill/>
                      <a:prstDash val="solid"/>
                    </a:lnT>
                    <a:lnB w="12700" cmpd="sng">
                      <a:noFill/>
                      <a:prstDash val="solid"/>
                    </a:lnB>
                    <a:solidFill>
                      <a:schemeClr val="accent5">
                        <a:lumMod val="40000"/>
                        <a:lumOff val="60000"/>
                      </a:schemeClr>
                    </a:solidFill>
                  </a:tcPr>
                </a:tc>
                <a:extLst>
                  <a:ext uri="{0D108BD9-81ED-4DB2-BD59-A6C34878D82A}">
                    <a16:rowId xmlns:a16="http://schemas.microsoft.com/office/drawing/2014/main" val="217777755"/>
                  </a:ext>
                </a:extLst>
              </a:tr>
            </a:tbl>
          </a:graphicData>
        </a:graphic>
      </p:graphicFrame>
      <p:sp>
        <p:nvSpPr>
          <p:cNvPr id="5" name="Rectangle 1">
            <a:extLst>
              <a:ext uri="{FF2B5EF4-FFF2-40B4-BE49-F238E27FC236}">
                <a16:creationId xmlns:a16="http://schemas.microsoft.com/office/drawing/2014/main" id="{26B3AB3D-7E61-4C81-899E-18D07C88E4FA}"/>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6621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604516-F583-413C-8C0B-E7944F332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
            <a:ext cx="4876800" cy="68579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92B2531-0BED-FD41-0AE0-FFBD91E8CA94}"/>
              </a:ext>
            </a:extLst>
          </p:cNvPr>
          <p:cNvSpPr>
            <a:spLocks noGrp="1"/>
          </p:cNvSpPr>
          <p:nvPr>
            <p:ph type="title"/>
          </p:nvPr>
        </p:nvSpPr>
        <p:spPr>
          <a:xfrm>
            <a:off x="704088" y="914400"/>
            <a:ext cx="3724528" cy="3670298"/>
          </a:xfrm>
        </p:spPr>
        <p:txBody>
          <a:bodyPr vert="horz" lIns="91440" tIns="45720" rIns="91440" bIns="45720" rtlCol="0">
            <a:normAutofit/>
          </a:bodyPr>
          <a:lstStyle/>
          <a:p>
            <a:pPr>
              <a:lnSpc>
                <a:spcPct val="90000"/>
              </a:lnSpc>
            </a:pPr>
            <a:r>
              <a:rPr lang="en-US" b="0" i="0" dirty="0">
                <a:solidFill>
                  <a:schemeClr val="bg1"/>
                </a:solidFill>
                <a:effectLst/>
              </a:rPr>
              <a:t>the top three industries in Population participation in the top 5 GDP states</a:t>
            </a:r>
            <a:endParaRPr lang="en-US" dirty="0">
              <a:solidFill>
                <a:schemeClr val="bg1"/>
              </a:solidFill>
            </a:endParaRPr>
          </a:p>
        </p:txBody>
      </p:sp>
      <p:graphicFrame>
        <p:nvGraphicFramePr>
          <p:cNvPr id="4" name="Content Placeholder 3">
            <a:extLst>
              <a:ext uri="{FF2B5EF4-FFF2-40B4-BE49-F238E27FC236}">
                <a16:creationId xmlns:a16="http://schemas.microsoft.com/office/drawing/2014/main" id="{06650436-2C8E-952A-14DE-D827DDE2BC6A}"/>
              </a:ext>
            </a:extLst>
          </p:cNvPr>
          <p:cNvGraphicFramePr>
            <a:graphicFrameLocks noGrp="1"/>
          </p:cNvGraphicFramePr>
          <p:nvPr>
            <p:ph idx="1"/>
            <p:extLst>
              <p:ext uri="{D42A27DB-BD31-4B8C-83A1-F6EECF244321}">
                <p14:modId xmlns:p14="http://schemas.microsoft.com/office/powerpoint/2010/main" val="202397581"/>
              </p:ext>
            </p:extLst>
          </p:nvPr>
        </p:nvGraphicFramePr>
        <p:xfrm>
          <a:off x="4993640" y="1315720"/>
          <a:ext cx="7081519" cy="4226559"/>
        </p:xfrm>
        <a:graphic>
          <a:graphicData uri="http://schemas.openxmlformats.org/drawingml/2006/table">
            <a:tbl>
              <a:tblPr firstRow="1" bandRow="1">
                <a:solidFill>
                  <a:srgbClr val="F2F2F2">
                    <a:alpha val="45098"/>
                  </a:srgbClr>
                </a:solidFill>
              </a:tblPr>
              <a:tblGrid>
                <a:gridCol w="956675">
                  <a:extLst>
                    <a:ext uri="{9D8B030D-6E8A-4147-A177-3AD203B41FA5}">
                      <a16:colId xmlns:a16="http://schemas.microsoft.com/office/drawing/2014/main" val="2162610800"/>
                    </a:ext>
                  </a:extLst>
                </a:gridCol>
                <a:gridCol w="1011931">
                  <a:extLst>
                    <a:ext uri="{9D8B030D-6E8A-4147-A177-3AD203B41FA5}">
                      <a16:colId xmlns:a16="http://schemas.microsoft.com/office/drawing/2014/main" val="3868550510"/>
                    </a:ext>
                  </a:extLst>
                </a:gridCol>
                <a:gridCol w="1076760">
                  <a:extLst>
                    <a:ext uri="{9D8B030D-6E8A-4147-A177-3AD203B41FA5}">
                      <a16:colId xmlns:a16="http://schemas.microsoft.com/office/drawing/2014/main" val="422569209"/>
                    </a:ext>
                  </a:extLst>
                </a:gridCol>
                <a:gridCol w="1003394">
                  <a:extLst>
                    <a:ext uri="{9D8B030D-6E8A-4147-A177-3AD203B41FA5}">
                      <a16:colId xmlns:a16="http://schemas.microsoft.com/office/drawing/2014/main" val="3838899603"/>
                    </a:ext>
                  </a:extLst>
                </a:gridCol>
                <a:gridCol w="974434">
                  <a:extLst>
                    <a:ext uri="{9D8B030D-6E8A-4147-A177-3AD203B41FA5}">
                      <a16:colId xmlns:a16="http://schemas.microsoft.com/office/drawing/2014/main" val="1505070508"/>
                    </a:ext>
                  </a:extLst>
                </a:gridCol>
                <a:gridCol w="1048741">
                  <a:extLst>
                    <a:ext uri="{9D8B030D-6E8A-4147-A177-3AD203B41FA5}">
                      <a16:colId xmlns:a16="http://schemas.microsoft.com/office/drawing/2014/main" val="643088539"/>
                    </a:ext>
                  </a:extLst>
                </a:gridCol>
                <a:gridCol w="1009584">
                  <a:extLst>
                    <a:ext uri="{9D8B030D-6E8A-4147-A177-3AD203B41FA5}">
                      <a16:colId xmlns:a16="http://schemas.microsoft.com/office/drawing/2014/main" val="4138133463"/>
                    </a:ext>
                  </a:extLst>
                </a:gridCol>
              </a:tblGrid>
              <a:tr h="544785">
                <a:tc>
                  <a:txBody>
                    <a:bodyPr/>
                    <a:lstStyle/>
                    <a:p>
                      <a:pPr algn="ctr" latinLnBrk="1"/>
                      <a:r>
                        <a:rPr lang="en-US" sz="1100" b="1" cap="none" spc="0" dirty="0">
                          <a:solidFill>
                            <a:schemeClr val="bg1"/>
                          </a:solidFill>
                          <a:effectLst/>
                        </a:rPr>
                        <a:t>State</a:t>
                      </a:r>
                    </a:p>
                  </a:txBody>
                  <a:tcPr marL="54258" marR="54258" marT="104176" marB="10851"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002060">
                        <a:alpha val="44706"/>
                      </a:srgbClr>
                    </a:solidFill>
                  </a:tcPr>
                </a:tc>
                <a:tc>
                  <a:txBody>
                    <a:bodyPr/>
                    <a:lstStyle/>
                    <a:p>
                      <a:pPr algn="ctr" latinLnBrk="1"/>
                      <a:r>
                        <a:rPr lang="en-US" sz="1100" b="1" cap="none" spc="0" dirty="0">
                          <a:solidFill>
                            <a:schemeClr val="bg1"/>
                          </a:solidFill>
                          <a:effectLst/>
                        </a:rPr>
                        <a:t>Industry 1</a:t>
                      </a:r>
                    </a:p>
                  </a:txBody>
                  <a:tcPr marL="54258" marR="54258" marT="104176" marB="10851"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002060">
                        <a:alpha val="44706"/>
                      </a:srgbClr>
                    </a:solidFill>
                  </a:tcPr>
                </a:tc>
                <a:tc>
                  <a:txBody>
                    <a:bodyPr/>
                    <a:lstStyle/>
                    <a:p>
                      <a:pPr algn="ctr" latinLnBrk="1"/>
                      <a:r>
                        <a:rPr lang="en-US" sz="1100" b="1" cap="none" spc="0" dirty="0">
                          <a:solidFill>
                            <a:schemeClr val="bg1"/>
                          </a:solidFill>
                          <a:effectLst/>
                        </a:rPr>
                        <a:t>Median </a:t>
                      </a:r>
                    </a:p>
                    <a:p>
                      <a:pPr algn="ctr" latinLnBrk="1"/>
                      <a:r>
                        <a:rPr lang="en-US" sz="1100" b="1" cap="none" spc="0" dirty="0">
                          <a:solidFill>
                            <a:schemeClr val="bg1"/>
                          </a:solidFill>
                          <a:effectLst/>
                        </a:rPr>
                        <a:t>Income 1</a:t>
                      </a:r>
                    </a:p>
                  </a:txBody>
                  <a:tcPr marL="54258" marR="54258" marT="104176" marB="10851"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002060">
                        <a:alpha val="44706"/>
                      </a:srgbClr>
                    </a:solidFill>
                  </a:tcPr>
                </a:tc>
                <a:tc>
                  <a:txBody>
                    <a:bodyPr/>
                    <a:lstStyle/>
                    <a:p>
                      <a:pPr algn="ctr" latinLnBrk="1"/>
                      <a:r>
                        <a:rPr lang="en-US" sz="1100" b="1" cap="none" spc="0" dirty="0">
                          <a:solidFill>
                            <a:schemeClr val="bg1"/>
                          </a:solidFill>
                          <a:effectLst/>
                        </a:rPr>
                        <a:t>Industry 2</a:t>
                      </a:r>
                    </a:p>
                  </a:txBody>
                  <a:tcPr marL="54258" marR="54258" marT="104176" marB="10851"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002060">
                        <a:alpha val="44706"/>
                      </a:srgbClr>
                    </a:solidFill>
                  </a:tcPr>
                </a:tc>
                <a:tc>
                  <a:txBody>
                    <a:bodyPr/>
                    <a:lstStyle/>
                    <a:p>
                      <a:pPr algn="ctr" latinLnBrk="1"/>
                      <a:r>
                        <a:rPr lang="en-US" sz="1100" b="1" cap="none" spc="0" dirty="0">
                          <a:solidFill>
                            <a:schemeClr val="bg1"/>
                          </a:solidFill>
                          <a:effectLst/>
                        </a:rPr>
                        <a:t>Median </a:t>
                      </a:r>
                    </a:p>
                    <a:p>
                      <a:pPr algn="ctr" latinLnBrk="1"/>
                      <a:r>
                        <a:rPr lang="en-US" sz="1100" b="1" cap="none" spc="0" dirty="0">
                          <a:solidFill>
                            <a:schemeClr val="bg1"/>
                          </a:solidFill>
                          <a:effectLst/>
                        </a:rPr>
                        <a:t>Income 2</a:t>
                      </a:r>
                    </a:p>
                  </a:txBody>
                  <a:tcPr marL="54258" marR="54258" marT="104176" marB="10851"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002060">
                        <a:alpha val="44706"/>
                      </a:srgbClr>
                    </a:solidFill>
                  </a:tcPr>
                </a:tc>
                <a:tc>
                  <a:txBody>
                    <a:bodyPr/>
                    <a:lstStyle/>
                    <a:p>
                      <a:pPr algn="ctr" latinLnBrk="1"/>
                      <a:r>
                        <a:rPr lang="en-US" sz="1100" b="1" cap="none" spc="0" dirty="0">
                          <a:solidFill>
                            <a:schemeClr val="bg1"/>
                          </a:solidFill>
                          <a:effectLst/>
                        </a:rPr>
                        <a:t>Industry 3</a:t>
                      </a:r>
                    </a:p>
                  </a:txBody>
                  <a:tcPr marL="54258" marR="54258" marT="104176" marB="10851"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002060">
                        <a:alpha val="44706"/>
                      </a:srgbClr>
                    </a:solidFill>
                  </a:tcPr>
                </a:tc>
                <a:tc>
                  <a:txBody>
                    <a:bodyPr/>
                    <a:lstStyle/>
                    <a:p>
                      <a:pPr algn="ctr" latinLnBrk="1"/>
                      <a:r>
                        <a:rPr lang="en-US" sz="1100" b="1" cap="none" spc="0" dirty="0">
                          <a:solidFill>
                            <a:schemeClr val="bg1"/>
                          </a:solidFill>
                          <a:effectLst/>
                        </a:rPr>
                        <a:t>Median </a:t>
                      </a:r>
                    </a:p>
                    <a:p>
                      <a:pPr algn="ctr" latinLnBrk="1"/>
                      <a:r>
                        <a:rPr lang="en-US" sz="1100" b="1" cap="none" spc="0" dirty="0">
                          <a:solidFill>
                            <a:schemeClr val="bg1"/>
                          </a:solidFill>
                          <a:effectLst/>
                        </a:rPr>
                        <a:t>Income 3</a:t>
                      </a:r>
                    </a:p>
                  </a:txBody>
                  <a:tcPr marL="54258" marR="54258" marT="104176" marB="10851"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002060">
                        <a:alpha val="44706"/>
                      </a:srgbClr>
                    </a:solidFill>
                  </a:tcPr>
                </a:tc>
                <a:extLst>
                  <a:ext uri="{0D108BD9-81ED-4DB2-BD59-A6C34878D82A}">
                    <a16:rowId xmlns:a16="http://schemas.microsoft.com/office/drawing/2014/main" val="2530452867"/>
                  </a:ext>
                </a:extLst>
              </a:tr>
              <a:tr h="613629">
                <a:tc>
                  <a:txBody>
                    <a:bodyPr/>
                    <a:lstStyle/>
                    <a:p>
                      <a:pPr latinLnBrk="1"/>
                      <a:r>
                        <a:rPr lang="en-US" sz="1100" b="1" cap="none" spc="0" dirty="0">
                          <a:solidFill>
                            <a:schemeClr val="tx1"/>
                          </a:solidFill>
                          <a:effectLst/>
                        </a:rPr>
                        <a:t>California</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dirty="0">
                          <a:solidFill>
                            <a:schemeClr val="tx1"/>
                          </a:solidFill>
                          <a:effectLst/>
                        </a:rPr>
                        <a:t>Technology</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$120,000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Healthcare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$95,000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Finance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$110,000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408012705"/>
                  </a:ext>
                </a:extLst>
              </a:tr>
              <a:tr h="613629">
                <a:tc>
                  <a:txBody>
                    <a:bodyPr/>
                    <a:lstStyle/>
                    <a:p>
                      <a:pPr latinLnBrk="1"/>
                      <a:r>
                        <a:rPr lang="en-US" sz="1100" b="1" cap="none" spc="0" dirty="0">
                          <a:solidFill>
                            <a:schemeClr val="tx1"/>
                          </a:solidFill>
                          <a:effectLst/>
                        </a:rPr>
                        <a:t>Texas</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Energy</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$100,000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Technology</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$105,000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Healthcare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$90,000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56514732"/>
                  </a:ext>
                </a:extLst>
              </a:tr>
              <a:tr h="613629">
                <a:tc>
                  <a:txBody>
                    <a:bodyPr/>
                    <a:lstStyle/>
                    <a:p>
                      <a:pPr latinLnBrk="1"/>
                      <a:r>
                        <a:rPr lang="en-US" sz="1100" b="1" cap="none" spc="0">
                          <a:solidFill>
                            <a:schemeClr val="tx1"/>
                          </a:solidFill>
                          <a:effectLst/>
                        </a:rPr>
                        <a:t>New York</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Finance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$130,000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Healthcare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dirty="0">
                          <a:solidFill>
                            <a:schemeClr val="tx1"/>
                          </a:solidFill>
                          <a:effectLst/>
                        </a:rPr>
                        <a:t>$100,000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Technology</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dirty="0">
                          <a:solidFill>
                            <a:schemeClr val="tx1"/>
                          </a:solidFill>
                          <a:effectLst/>
                        </a:rPr>
                        <a:t>$115,000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72133675"/>
                  </a:ext>
                </a:extLst>
              </a:tr>
              <a:tr h="613629">
                <a:tc>
                  <a:txBody>
                    <a:bodyPr/>
                    <a:lstStyle/>
                    <a:p>
                      <a:pPr latinLnBrk="1"/>
                      <a:r>
                        <a:rPr lang="en-US" sz="1100" b="1" cap="none" spc="0" dirty="0">
                          <a:solidFill>
                            <a:schemeClr val="tx1"/>
                          </a:solidFill>
                          <a:effectLst/>
                        </a:rPr>
                        <a:t>Florida</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Tourism</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$60,000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Healthcare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$85,000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Retail</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tc>
                  <a:txBody>
                    <a:bodyPr/>
                    <a:lstStyle/>
                    <a:p>
                      <a:pPr latinLnBrk="1"/>
                      <a:r>
                        <a:rPr lang="en-US" sz="1100" cap="none" spc="0" dirty="0">
                          <a:solidFill>
                            <a:schemeClr val="tx1"/>
                          </a:solidFill>
                          <a:effectLst/>
                        </a:rPr>
                        <a:t>$50,000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81197265"/>
                  </a:ext>
                </a:extLst>
              </a:tr>
              <a:tr h="613629">
                <a:tc>
                  <a:txBody>
                    <a:bodyPr/>
                    <a:lstStyle/>
                    <a:p>
                      <a:pPr latinLnBrk="1"/>
                      <a:r>
                        <a:rPr lang="en-US" sz="1100" b="1" cap="none" spc="0">
                          <a:solidFill>
                            <a:schemeClr val="tx1"/>
                          </a:solidFill>
                          <a:effectLst/>
                        </a:rPr>
                        <a:t>Illinois</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Manufacturing</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$80,000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Healthcare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dirty="0">
                          <a:solidFill>
                            <a:schemeClr val="tx1"/>
                          </a:solidFill>
                          <a:effectLst/>
                        </a:rPr>
                        <a:t>$90,000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dirty="0">
                          <a:solidFill>
                            <a:schemeClr val="tx1"/>
                          </a:solidFill>
                          <a:effectLst/>
                        </a:rPr>
                        <a:t>Finance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atinLnBrk="1"/>
                      <a:r>
                        <a:rPr lang="en-US" sz="1100" cap="none" spc="0">
                          <a:solidFill>
                            <a:schemeClr val="tx1"/>
                          </a:solidFill>
                          <a:effectLst/>
                        </a:rPr>
                        <a:t>$105,000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434038832"/>
                  </a:ext>
                </a:extLst>
              </a:tr>
              <a:tr h="613629">
                <a:tc>
                  <a:txBody>
                    <a:bodyPr/>
                    <a:lstStyle/>
                    <a:p>
                      <a:pPr latinLnBrk="1"/>
                      <a:r>
                        <a:rPr lang="en-US" sz="1100" b="1" cap="none" spc="0">
                          <a:solidFill>
                            <a:schemeClr val="tx1"/>
                          </a:solidFill>
                          <a:effectLst/>
                        </a:rPr>
                        <a:t>Idaho</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chemeClr val="accent6">
                        <a:lumMod val="60000"/>
                        <a:lumOff val="40000"/>
                        <a:alpha val="45098"/>
                      </a:schemeClr>
                    </a:solidFill>
                  </a:tcPr>
                </a:tc>
                <a:tc>
                  <a:txBody>
                    <a:bodyPr/>
                    <a:lstStyle/>
                    <a:p>
                      <a:pPr latinLnBrk="1"/>
                      <a:r>
                        <a:rPr lang="en-US" sz="1100" cap="none" spc="0">
                          <a:solidFill>
                            <a:schemeClr val="tx1"/>
                          </a:solidFill>
                          <a:effectLst/>
                        </a:rPr>
                        <a:t>Agriculture</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chemeClr val="accent6">
                        <a:lumMod val="60000"/>
                        <a:lumOff val="40000"/>
                        <a:alpha val="45098"/>
                      </a:schemeClr>
                    </a:solidFill>
                  </a:tcPr>
                </a:tc>
                <a:tc>
                  <a:txBody>
                    <a:bodyPr/>
                    <a:lstStyle/>
                    <a:p>
                      <a:pPr latinLnBrk="1"/>
                      <a:r>
                        <a:rPr lang="en-US" sz="1100" cap="none" spc="0">
                          <a:solidFill>
                            <a:schemeClr val="tx1"/>
                          </a:solidFill>
                          <a:effectLst/>
                        </a:rPr>
                        <a:t>$55,000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chemeClr val="accent6">
                        <a:lumMod val="60000"/>
                        <a:lumOff val="40000"/>
                        <a:alpha val="45098"/>
                      </a:schemeClr>
                    </a:solidFill>
                  </a:tcPr>
                </a:tc>
                <a:tc>
                  <a:txBody>
                    <a:bodyPr/>
                    <a:lstStyle/>
                    <a:p>
                      <a:pPr latinLnBrk="1"/>
                      <a:r>
                        <a:rPr lang="en-US" sz="1100" cap="none" spc="0">
                          <a:solidFill>
                            <a:schemeClr val="tx1"/>
                          </a:solidFill>
                          <a:effectLst/>
                        </a:rPr>
                        <a:t>Manufacturing</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chemeClr val="accent6">
                        <a:lumMod val="60000"/>
                        <a:lumOff val="40000"/>
                        <a:alpha val="45098"/>
                      </a:schemeClr>
                    </a:solidFill>
                  </a:tcPr>
                </a:tc>
                <a:tc>
                  <a:txBody>
                    <a:bodyPr/>
                    <a:lstStyle/>
                    <a:p>
                      <a:pPr latinLnBrk="1"/>
                      <a:r>
                        <a:rPr lang="en-US" sz="1100" cap="none" spc="0">
                          <a:solidFill>
                            <a:schemeClr val="tx1"/>
                          </a:solidFill>
                          <a:effectLst/>
                        </a:rPr>
                        <a:t>$70,000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chemeClr val="accent6">
                        <a:lumMod val="60000"/>
                        <a:lumOff val="40000"/>
                        <a:alpha val="45098"/>
                      </a:schemeClr>
                    </a:solidFill>
                  </a:tcPr>
                </a:tc>
                <a:tc>
                  <a:txBody>
                    <a:bodyPr/>
                    <a:lstStyle/>
                    <a:p>
                      <a:pPr latinLnBrk="1"/>
                      <a:r>
                        <a:rPr lang="en-US" sz="1100" cap="none" spc="0" dirty="0">
                          <a:solidFill>
                            <a:schemeClr val="tx1"/>
                          </a:solidFill>
                          <a:effectLst/>
                        </a:rPr>
                        <a:t>Technology</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chemeClr val="accent6">
                        <a:lumMod val="60000"/>
                        <a:lumOff val="40000"/>
                        <a:alpha val="45098"/>
                      </a:schemeClr>
                    </a:solidFill>
                  </a:tcPr>
                </a:tc>
                <a:tc>
                  <a:txBody>
                    <a:bodyPr/>
                    <a:lstStyle/>
                    <a:p>
                      <a:pPr latinLnBrk="1"/>
                      <a:r>
                        <a:rPr lang="en-US" sz="1100" cap="none" spc="0" dirty="0">
                          <a:solidFill>
                            <a:schemeClr val="tx1"/>
                          </a:solidFill>
                          <a:effectLst/>
                        </a:rPr>
                        <a:t>$85,000</a:t>
                      </a:r>
                    </a:p>
                  </a:txBody>
                  <a:tcPr marL="54258" marR="54258" marT="104176" marB="10851" anchor="ctr">
                    <a:lnL w="12700" cmpd="sng">
                      <a:noFill/>
                      <a:prstDash val="solid"/>
                    </a:lnL>
                    <a:lnR w="12700" cmpd="sng">
                      <a:noFill/>
                      <a:prstDash val="solid"/>
                    </a:lnR>
                    <a:lnT w="12700" cmpd="sng">
                      <a:noFill/>
                      <a:prstDash val="solid"/>
                    </a:lnT>
                    <a:lnB w="12700" cmpd="sng">
                      <a:noFill/>
                      <a:prstDash val="solid"/>
                    </a:lnB>
                    <a:solidFill>
                      <a:schemeClr val="accent6">
                        <a:lumMod val="60000"/>
                        <a:lumOff val="40000"/>
                        <a:alpha val="45098"/>
                      </a:schemeClr>
                    </a:solidFill>
                  </a:tcPr>
                </a:tc>
                <a:extLst>
                  <a:ext uri="{0D108BD9-81ED-4DB2-BD59-A6C34878D82A}">
                    <a16:rowId xmlns:a16="http://schemas.microsoft.com/office/drawing/2014/main" val="1904421837"/>
                  </a:ext>
                </a:extLst>
              </a:tr>
            </a:tbl>
          </a:graphicData>
        </a:graphic>
      </p:graphicFrame>
    </p:spTree>
    <p:extLst>
      <p:ext uri="{BB962C8B-B14F-4D97-AF65-F5344CB8AC3E}">
        <p14:creationId xmlns:p14="http://schemas.microsoft.com/office/powerpoint/2010/main" val="327083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FABC42-3561-FD67-89B4-B1DE84E47144}"/>
              </a:ext>
            </a:extLst>
          </p:cNvPr>
          <p:cNvSpPr>
            <a:spLocks noGrp="1"/>
          </p:cNvSpPr>
          <p:nvPr>
            <p:ph type="subTitle" idx="1"/>
          </p:nvPr>
        </p:nvSpPr>
        <p:spPr>
          <a:xfrm>
            <a:off x="853440" y="2149158"/>
            <a:ext cx="10231120" cy="1655762"/>
          </a:xfrm>
          <a:solidFill>
            <a:srgbClr val="00B050"/>
          </a:solidFill>
        </p:spPr>
        <p:txBody>
          <a:bodyPr>
            <a:normAutofit/>
          </a:bodyPr>
          <a:lstStyle/>
          <a:p>
            <a:r>
              <a:rPr lang="en-US" b="1" i="0" dirty="0">
                <a:solidFill>
                  <a:schemeClr val="bg1"/>
                </a:solidFill>
                <a:effectLst/>
                <a:latin typeface="Calisto MT" panose="02040603050505030304" pitchFamily="18" charset="0"/>
              </a:rPr>
              <a:t>Disclaimer:</a:t>
            </a:r>
            <a:r>
              <a:rPr lang="en-US" b="0" i="0" dirty="0">
                <a:solidFill>
                  <a:schemeClr val="bg1"/>
                </a:solidFill>
                <a:effectLst/>
                <a:latin typeface="Calisto MT" panose="02040603050505030304" pitchFamily="18" charset="0"/>
              </a:rPr>
              <a:t> The views expressed in this presentation are my own and do not necessarily reflect the views of my employer or its management. </a:t>
            </a:r>
          </a:p>
          <a:p>
            <a:r>
              <a:rPr lang="en-US" b="0" i="0" dirty="0">
                <a:solidFill>
                  <a:schemeClr val="bg1"/>
                </a:solidFill>
                <a:effectLst/>
                <a:latin typeface="Calisto MT" panose="02040603050505030304" pitchFamily="18" charset="0"/>
              </a:rPr>
              <a:t>Any opinions, analyses, or conclusions are solely those of the author and do not represent the official position of ICCU.</a:t>
            </a:r>
            <a:endParaRPr lang="en-US"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70429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C36E8-9353-D3F3-3659-1BC82F45D491}"/>
              </a:ext>
            </a:extLst>
          </p:cNvPr>
          <p:cNvSpPr>
            <a:spLocks noGrp="1"/>
          </p:cNvSpPr>
          <p:nvPr>
            <p:ph type="title"/>
          </p:nvPr>
        </p:nvSpPr>
        <p:spPr>
          <a:xfrm>
            <a:off x="3642630" y="448181"/>
            <a:ext cx="7445661" cy="1146939"/>
          </a:xfrm>
        </p:spPr>
        <p:txBody>
          <a:bodyPr vert="horz" lIns="91440" tIns="45720" rIns="91440" bIns="45720" rtlCol="0" anchor="t">
            <a:normAutofit/>
          </a:bodyPr>
          <a:lstStyle/>
          <a:p>
            <a:pPr>
              <a:lnSpc>
                <a:spcPct val="90000"/>
              </a:lnSpc>
            </a:pPr>
            <a:r>
              <a:rPr lang="en-US" sz="3800" b="0" i="0">
                <a:effectLst/>
              </a:rPr>
              <a:t>top 5 earning jobs projected for the next 20 years</a:t>
            </a:r>
            <a:endParaRPr lang="en-US" sz="3800"/>
          </a:p>
        </p:txBody>
      </p:sp>
      <p:cxnSp>
        <p:nvCxnSpPr>
          <p:cNvPr id="16" name="Straight Connector 15">
            <a:extLst>
              <a:ext uri="{FF2B5EF4-FFF2-40B4-BE49-F238E27FC236}">
                <a16:creationId xmlns:a16="http://schemas.microsoft.com/office/drawing/2014/main" id="{F9600FFC-92AF-4AD3-9595-B0E23476B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195590" y="661358"/>
            <a:ext cx="0" cy="576072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B0B55DB-115F-588C-74C2-7DD5F6CC2FEF}"/>
              </a:ext>
            </a:extLst>
          </p:cNvPr>
          <p:cNvPicPr>
            <a:picLocks noChangeAspect="1"/>
          </p:cNvPicPr>
          <p:nvPr/>
        </p:nvPicPr>
        <p:blipFill>
          <a:blip r:embed="rId2"/>
          <a:stretch>
            <a:fillRect/>
          </a:stretch>
        </p:blipFill>
        <p:spPr>
          <a:xfrm>
            <a:off x="3642630" y="2663478"/>
            <a:ext cx="6878964" cy="2348545"/>
          </a:xfrm>
          <a:prstGeom prst="rect">
            <a:avLst/>
          </a:prstGeom>
        </p:spPr>
      </p:pic>
    </p:spTree>
    <p:extLst>
      <p:ext uri="{BB962C8B-B14F-4D97-AF65-F5344CB8AC3E}">
        <p14:creationId xmlns:p14="http://schemas.microsoft.com/office/powerpoint/2010/main" val="108656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uman figures made of card standing in circle holding hands">
            <a:extLst>
              <a:ext uri="{FF2B5EF4-FFF2-40B4-BE49-F238E27FC236}">
                <a16:creationId xmlns:a16="http://schemas.microsoft.com/office/drawing/2014/main" id="{D8ADFA87-FA8E-4D06-86AB-146F64D2D276}"/>
              </a:ext>
            </a:extLst>
          </p:cNvPr>
          <p:cNvPicPr>
            <a:picLocks noGrp="1" noChangeAspect="1"/>
          </p:cNvPicPr>
          <p:nvPr>
            <p:ph sz="half" idx="1"/>
          </p:nvPr>
        </p:nvPicPr>
        <p:blipFill>
          <a:blip r:embed="rId3"/>
          <a:srcRect l="8355" r="1" b="1"/>
          <a:stretch/>
        </p:blipFill>
        <p:spPr>
          <a:xfrm>
            <a:off x="20" y="-17929"/>
            <a:ext cx="4206220" cy="6875929"/>
          </a:xfrm>
          <a:prstGeom prst="rect">
            <a:avLst/>
          </a:prstGeom>
        </p:spPr>
      </p:pic>
      <p:sp>
        <p:nvSpPr>
          <p:cNvPr id="2" name="Title 1">
            <a:extLst>
              <a:ext uri="{FF2B5EF4-FFF2-40B4-BE49-F238E27FC236}">
                <a16:creationId xmlns:a16="http://schemas.microsoft.com/office/drawing/2014/main" id="{7BB91091-0F24-25FB-2358-79AE0FD5EDD2}"/>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dirty="0"/>
              <a:t>McKinsey's Top 5 Skills for the Future</a:t>
            </a:r>
          </a:p>
        </p:txBody>
      </p:sp>
      <p:sp>
        <p:nvSpPr>
          <p:cNvPr id="4" name="Content Placeholder 3">
            <a:extLst>
              <a:ext uri="{FF2B5EF4-FFF2-40B4-BE49-F238E27FC236}">
                <a16:creationId xmlns:a16="http://schemas.microsoft.com/office/drawing/2014/main" id="{8364A8BA-D3BB-DE09-3700-8380760B1204}"/>
              </a:ext>
            </a:extLst>
          </p:cNvPr>
          <p:cNvSpPr>
            <a:spLocks noGrp="1"/>
          </p:cNvSpPr>
          <p:nvPr>
            <p:ph sz="half" idx="2"/>
          </p:nvPr>
        </p:nvSpPr>
        <p:spPr>
          <a:xfrm>
            <a:off x="4866968" y="2221992"/>
            <a:ext cx="6627924" cy="3739896"/>
          </a:xfrm>
        </p:spPr>
        <p:txBody>
          <a:bodyPr vert="horz" lIns="91440" tIns="45720" rIns="91440" bIns="45720" rtlCol="0">
            <a:normAutofit/>
          </a:bodyPr>
          <a:lstStyle/>
          <a:p>
            <a:pPr>
              <a:lnSpc>
                <a:spcPct val="100000"/>
              </a:lnSpc>
            </a:pPr>
            <a:r>
              <a:rPr lang="en-US" b="1" dirty="0">
                <a:solidFill>
                  <a:srgbClr val="00B050"/>
                </a:solidFill>
              </a:rPr>
              <a:t>Critical thinking and problem-solving </a:t>
            </a:r>
            <a:r>
              <a:rPr lang="en-US" dirty="0"/>
              <a:t>are essential for complex decision-making.</a:t>
            </a:r>
          </a:p>
          <a:p>
            <a:pPr>
              <a:lnSpc>
                <a:spcPct val="100000"/>
              </a:lnSpc>
            </a:pPr>
            <a:r>
              <a:rPr lang="en-US" b="1" dirty="0">
                <a:solidFill>
                  <a:srgbClr val="00B050"/>
                </a:solidFill>
              </a:rPr>
              <a:t>Emotional intelligence </a:t>
            </a:r>
            <a:r>
              <a:rPr lang="en-US" dirty="0"/>
              <a:t>helps in understanding and managing interpersonal relationships.</a:t>
            </a:r>
          </a:p>
          <a:p>
            <a:pPr>
              <a:lnSpc>
                <a:spcPct val="100000"/>
              </a:lnSpc>
            </a:pPr>
            <a:r>
              <a:rPr lang="en-US" b="1" dirty="0">
                <a:solidFill>
                  <a:srgbClr val="00B050"/>
                </a:solidFill>
              </a:rPr>
              <a:t>Creativity</a:t>
            </a:r>
            <a:r>
              <a:rPr lang="en-US" dirty="0"/>
              <a:t> facilitates innovation and adaptability in a changing environment.</a:t>
            </a:r>
          </a:p>
          <a:p>
            <a:pPr>
              <a:lnSpc>
                <a:spcPct val="100000"/>
              </a:lnSpc>
            </a:pPr>
            <a:r>
              <a:rPr lang="en-US" b="1" dirty="0">
                <a:solidFill>
                  <a:srgbClr val="00B050"/>
                </a:solidFill>
              </a:rPr>
              <a:t>Digital literacy </a:t>
            </a:r>
            <a:r>
              <a:rPr lang="en-US" dirty="0"/>
              <a:t>is crucial for navigating technology and data analysis.</a:t>
            </a:r>
          </a:p>
          <a:p>
            <a:pPr>
              <a:lnSpc>
                <a:spcPct val="100000"/>
              </a:lnSpc>
            </a:pPr>
            <a:r>
              <a:rPr lang="en-US" b="1" dirty="0">
                <a:solidFill>
                  <a:srgbClr val="00B050"/>
                </a:solidFill>
              </a:rPr>
              <a:t>Collaboration skills </a:t>
            </a:r>
            <a:r>
              <a:rPr lang="en-US" dirty="0"/>
              <a:t>are vital for teamwork in diverse environments.</a:t>
            </a:r>
          </a:p>
        </p:txBody>
      </p:sp>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73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B5A3-C89B-7192-87CC-9176EC6C72F1}"/>
              </a:ext>
            </a:extLst>
          </p:cNvPr>
          <p:cNvSpPr>
            <a:spLocks noGrp="1"/>
          </p:cNvSpPr>
          <p:nvPr>
            <p:ph type="title"/>
          </p:nvPr>
        </p:nvSpPr>
        <p:spPr>
          <a:xfrm>
            <a:off x="599440" y="708437"/>
            <a:ext cx="11905265" cy="1307592"/>
          </a:xfrm>
        </p:spPr>
        <p:txBody>
          <a:bodyPr>
            <a:normAutofit fontScale="90000"/>
          </a:bodyPr>
          <a:lstStyle/>
          <a:p>
            <a:r>
              <a:rPr lang="en-US" dirty="0"/>
              <a:t>Chinese education – 4x STEM Graduates as the US</a:t>
            </a:r>
          </a:p>
        </p:txBody>
      </p:sp>
      <p:pic>
        <p:nvPicPr>
          <p:cNvPr id="4" name="Online Media 3" title="Citadel CEO Ken Griffin: Economy may get a soft landing">
            <a:hlinkClick r:id="" action="ppaction://media"/>
            <a:extLst>
              <a:ext uri="{FF2B5EF4-FFF2-40B4-BE49-F238E27FC236}">
                <a16:creationId xmlns:a16="http://schemas.microsoft.com/office/drawing/2014/main" id="{2483B611-064C-2E1E-5CC0-B9328BAB2FFB}"/>
              </a:ext>
            </a:extLst>
          </p:cNvPr>
          <p:cNvPicPr>
            <a:picLocks noGrp="1" noRot="1" noChangeAspect="1"/>
          </p:cNvPicPr>
          <p:nvPr>
            <p:ph idx="1"/>
            <a:videoFile r:link="rId1"/>
          </p:nvPr>
        </p:nvPicPr>
        <p:blipFill>
          <a:blip r:embed="rId3"/>
          <a:stretch>
            <a:fillRect/>
          </a:stretch>
        </p:blipFill>
        <p:spPr>
          <a:xfrm>
            <a:off x="1694209" y="1554480"/>
            <a:ext cx="8065213" cy="4463003"/>
          </a:xfrm>
          <a:prstGeom prst="rect">
            <a:avLst/>
          </a:prstGeom>
        </p:spPr>
      </p:pic>
    </p:spTree>
    <p:extLst>
      <p:ext uri="{BB962C8B-B14F-4D97-AF65-F5344CB8AC3E}">
        <p14:creationId xmlns:p14="http://schemas.microsoft.com/office/powerpoint/2010/main" val="10781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4F6B-1CCC-5D9E-21C9-4FBF8A5D6286}"/>
              </a:ext>
            </a:extLst>
          </p:cNvPr>
          <p:cNvSpPr>
            <a:spLocks noGrp="1"/>
          </p:cNvSpPr>
          <p:nvPr>
            <p:ph type="title"/>
          </p:nvPr>
        </p:nvSpPr>
        <p:spPr/>
        <p:txBody>
          <a:bodyPr>
            <a:normAutofit fontScale="90000"/>
          </a:bodyPr>
          <a:lstStyle/>
          <a:p>
            <a:r>
              <a:rPr lang="en-US" dirty="0"/>
              <a:t>Other Considerations that could have been included in this presentation</a:t>
            </a:r>
          </a:p>
        </p:txBody>
      </p:sp>
      <p:sp>
        <p:nvSpPr>
          <p:cNvPr id="3" name="Content Placeholder 2">
            <a:extLst>
              <a:ext uri="{FF2B5EF4-FFF2-40B4-BE49-F238E27FC236}">
                <a16:creationId xmlns:a16="http://schemas.microsoft.com/office/drawing/2014/main" id="{4DD8D050-C2F1-5578-D8E1-70E7FE1A6C3C}"/>
              </a:ext>
            </a:extLst>
          </p:cNvPr>
          <p:cNvSpPr>
            <a:spLocks noGrp="1"/>
          </p:cNvSpPr>
          <p:nvPr>
            <p:ph idx="1"/>
          </p:nvPr>
        </p:nvSpPr>
        <p:spPr/>
        <p:txBody>
          <a:bodyPr/>
          <a:lstStyle/>
          <a:p>
            <a:r>
              <a:rPr lang="en-US" dirty="0"/>
              <a:t>Perhaps it would be interesting to obtain data on the number of businesses that are Passthroughs for tax purposes such as S-Corp or Sole Proprietorship</a:t>
            </a:r>
          </a:p>
          <a:p>
            <a:r>
              <a:rPr lang="en-US" dirty="0"/>
              <a:t>Another interesting data we could have looked at would be number of SBA Loans vs SBA Loans that are delinquent or in default </a:t>
            </a:r>
          </a:p>
          <a:p>
            <a:r>
              <a:rPr lang="en-US" dirty="0"/>
              <a:t>Tax revenue generated by small businesses </a:t>
            </a:r>
          </a:p>
          <a:p>
            <a:r>
              <a:rPr lang="en-US" dirty="0"/>
              <a:t>Small businesses contribution to the State’s GDP</a:t>
            </a:r>
          </a:p>
        </p:txBody>
      </p:sp>
    </p:spTree>
    <p:extLst>
      <p:ext uri="{BB962C8B-B14F-4D97-AF65-F5344CB8AC3E}">
        <p14:creationId xmlns:p14="http://schemas.microsoft.com/office/powerpoint/2010/main" val="3730175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2142-28D0-4326-057D-3092A79FC416}"/>
              </a:ext>
            </a:extLst>
          </p:cNvPr>
          <p:cNvSpPr>
            <a:spLocks noGrp="1"/>
          </p:cNvSpPr>
          <p:nvPr>
            <p:ph type="title"/>
          </p:nvPr>
        </p:nvSpPr>
        <p:spPr>
          <a:xfrm>
            <a:off x="700635" y="914400"/>
            <a:ext cx="10691265" cy="2814320"/>
          </a:xfrm>
        </p:spPr>
        <p:txBody>
          <a:bodyPr>
            <a:normAutofit fontScale="90000"/>
          </a:bodyPr>
          <a:lstStyle/>
          <a:p>
            <a:r>
              <a:rPr lang="en-US" b="1" dirty="0"/>
              <a:t>Brainstorming: </a:t>
            </a:r>
            <a:br>
              <a:rPr lang="en-US" dirty="0"/>
            </a:br>
            <a:br>
              <a:rPr lang="en-US" dirty="0"/>
            </a:br>
            <a:r>
              <a:rPr lang="en-US" dirty="0"/>
              <a:t>What are some thoughts on </a:t>
            </a:r>
            <a:r>
              <a:rPr lang="en-US" dirty="0">
                <a:solidFill>
                  <a:srgbClr val="FF0000"/>
                </a:solidFill>
              </a:rPr>
              <a:t>solutions</a:t>
            </a:r>
            <a:r>
              <a:rPr lang="en-US" dirty="0"/>
              <a:t>, or </a:t>
            </a:r>
            <a:r>
              <a:rPr lang="en-US" dirty="0">
                <a:solidFill>
                  <a:srgbClr val="FF0000"/>
                </a:solidFill>
              </a:rPr>
              <a:t>challenges</a:t>
            </a:r>
            <a:r>
              <a:rPr lang="en-US" dirty="0"/>
              <a:t> that came to mind during this presentation?</a:t>
            </a:r>
            <a:br>
              <a:rPr lang="en-US" dirty="0"/>
            </a:br>
            <a:br>
              <a:rPr lang="en-US" dirty="0"/>
            </a:br>
            <a:r>
              <a:rPr lang="en-US" dirty="0"/>
              <a:t>I will start with a few thoughts…</a:t>
            </a:r>
          </a:p>
        </p:txBody>
      </p:sp>
    </p:spTree>
    <p:extLst>
      <p:ext uri="{BB962C8B-B14F-4D97-AF65-F5344CB8AC3E}">
        <p14:creationId xmlns:p14="http://schemas.microsoft.com/office/powerpoint/2010/main" val="138829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7EFE-3ECF-E8C5-C5D4-714D9E5845A8}"/>
              </a:ext>
            </a:extLst>
          </p:cNvPr>
          <p:cNvSpPr>
            <a:spLocks noGrp="1"/>
          </p:cNvSpPr>
          <p:nvPr>
            <p:ph type="title"/>
          </p:nvPr>
        </p:nvSpPr>
        <p:spPr>
          <a:xfrm>
            <a:off x="700635" y="914400"/>
            <a:ext cx="3586885" cy="1307592"/>
          </a:xfrm>
        </p:spPr>
        <p:txBody>
          <a:bodyPr/>
          <a:lstStyle/>
          <a:p>
            <a:r>
              <a:rPr lang="en-US" dirty="0"/>
              <a:t>Challenges </a:t>
            </a:r>
          </a:p>
        </p:txBody>
      </p:sp>
      <p:sp>
        <p:nvSpPr>
          <p:cNvPr id="3" name="Content Placeholder 2">
            <a:extLst>
              <a:ext uri="{FF2B5EF4-FFF2-40B4-BE49-F238E27FC236}">
                <a16:creationId xmlns:a16="http://schemas.microsoft.com/office/drawing/2014/main" id="{11C50F35-0A87-481C-47C8-381FC5F144B3}"/>
              </a:ext>
            </a:extLst>
          </p:cNvPr>
          <p:cNvSpPr>
            <a:spLocks noGrp="1"/>
          </p:cNvSpPr>
          <p:nvPr>
            <p:ph idx="1"/>
          </p:nvPr>
        </p:nvSpPr>
        <p:spPr>
          <a:xfrm>
            <a:off x="700635" y="1907032"/>
            <a:ext cx="4501285" cy="3739896"/>
          </a:xfrm>
        </p:spPr>
        <p:txBody>
          <a:bodyPr>
            <a:normAutofit fontScale="92500" lnSpcReduction="20000"/>
          </a:bodyPr>
          <a:lstStyle/>
          <a:p>
            <a:r>
              <a:rPr lang="en-US" dirty="0"/>
              <a:t>Increasing Taxes on People will squeeze their already comparatively low, household disposable income.</a:t>
            </a:r>
          </a:p>
          <a:p>
            <a:r>
              <a:rPr lang="en-US" dirty="0"/>
              <a:t>Lack of student confidence to attend College and/or household income demanding a “quicker but lower payout.”</a:t>
            </a:r>
          </a:p>
          <a:p>
            <a:r>
              <a:rPr lang="en-US" dirty="0"/>
              <a:t>Lack of infrastructure to attract remote workers to move to the State (i.e., perception of quality of local education K-12, local businesses of national brands, </a:t>
            </a:r>
            <a:r>
              <a:rPr lang="en-US" dirty="0" err="1"/>
              <a:t>etc</a:t>
            </a:r>
            <a:r>
              <a:rPr lang="en-US" dirty="0"/>
              <a:t>)</a:t>
            </a:r>
          </a:p>
        </p:txBody>
      </p:sp>
      <p:sp>
        <p:nvSpPr>
          <p:cNvPr id="4" name="Title 1">
            <a:extLst>
              <a:ext uri="{FF2B5EF4-FFF2-40B4-BE49-F238E27FC236}">
                <a16:creationId xmlns:a16="http://schemas.microsoft.com/office/drawing/2014/main" id="{2C662CB8-D48E-DDBE-D963-8CC381687411}"/>
              </a:ext>
            </a:extLst>
          </p:cNvPr>
          <p:cNvSpPr txBox="1">
            <a:spLocks/>
          </p:cNvSpPr>
          <p:nvPr/>
        </p:nvSpPr>
        <p:spPr>
          <a:xfrm>
            <a:off x="6207760" y="914400"/>
            <a:ext cx="5283605" cy="130759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t>Potential Solutions </a:t>
            </a:r>
          </a:p>
        </p:txBody>
      </p:sp>
      <p:cxnSp>
        <p:nvCxnSpPr>
          <p:cNvPr id="6" name="Straight Connector 5">
            <a:extLst>
              <a:ext uri="{FF2B5EF4-FFF2-40B4-BE49-F238E27FC236}">
                <a16:creationId xmlns:a16="http://schemas.microsoft.com/office/drawing/2014/main" id="{CCDFB0AD-7654-9C63-3945-041E9BD47520}"/>
              </a:ext>
            </a:extLst>
          </p:cNvPr>
          <p:cNvCxnSpPr/>
          <p:nvPr/>
        </p:nvCxnSpPr>
        <p:spPr>
          <a:xfrm>
            <a:off x="5760720" y="914400"/>
            <a:ext cx="0" cy="5047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BCB480C-4593-655A-CE44-FF60153B010D}"/>
              </a:ext>
            </a:extLst>
          </p:cNvPr>
          <p:cNvSpPr txBox="1">
            <a:spLocks/>
          </p:cNvSpPr>
          <p:nvPr/>
        </p:nvSpPr>
        <p:spPr>
          <a:xfrm>
            <a:off x="6207760" y="1835912"/>
            <a:ext cx="4501285" cy="373989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Tax incentives to bring businesses to different counties in the state.</a:t>
            </a:r>
          </a:p>
          <a:p>
            <a:r>
              <a:rPr lang="en-US" dirty="0"/>
              <a:t>Incentivize stronger STEM programs, by attracting high caliber educators from K-12, could enhance confidence in enrolling in higher education.</a:t>
            </a:r>
          </a:p>
          <a:p>
            <a:r>
              <a:rPr lang="en-US" dirty="0"/>
              <a:t>Leverage remote-work to attract higher income earners to move to the state</a:t>
            </a:r>
          </a:p>
        </p:txBody>
      </p:sp>
    </p:spTree>
    <p:extLst>
      <p:ext uri="{BB962C8B-B14F-4D97-AF65-F5344CB8AC3E}">
        <p14:creationId xmlns:p14="http://schemas.microsoft.com/office/powerpoint/2010/main" val="174374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8772-CC0B-B27C-3CA2-A0A1339300D3}"/>
              </a:ext>
            </a:extLst>
          </p:cNvPr>
          <p:cNvSpPr>
            <a:spLocks noGrp="1"/>
          </p:cNvSpPr>
          <p:nvPr>
            <p:ph type="title"/>
          </p:nvPr>
        </p:nvSpPr>
        <p:spPr>
          <a:xfrm>
            <a:off x="4943872" y="848431"/>
            <a:ext cx="4140014" cy="675570"/>
          </a:xfrm>
        </p:spPr>
        <p:txBody>
          <a:bodyPr>
            <a:normAutofit fontScale="90000"/>
          </a:bodyPr>
          <a:lstStyle/>
          <a:p>
            <a:r>
              <a:rPr lang="en-US" b="1" dirty="0">
                <a:latin typeface="Calisto MT" panose="02040603050505030304" pitchFamily="18" charset="0"/>
              </a:rPr>
              <a:t>BIO</a:t>
            </a:r>
          </a:p>
        </p:txBody>
      </p:sp>
      <p:pic>
        <p:nvPicPr>
          <p:cNvPr id="5" name="Content Placeholder 4" descr="A person in a suit and tie&#10;&#10;Description automatically generated">
            <a:extLst>
              <a:ext uri="{FF2B5EF4-FFF2-40B4-BE49-F238E27FC236}">
                <a16:creationId xmlns:a16="http://schemas.microsoft.com/office/drawing/2014/main" id="{159D7510-28B7-B101-0FC9-895D2CBA1E5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rcRect r="-2" b="632"/>
          <a:stretch/>
        </p:blipFill>
        <p:spPr>
          <a:xfrm>
            <a:off x="852098" y="1390333"/>
            <a:ext cx="3557342" cy="3534807"/>
          </a:xfrm>
          <a:prstGeom prst="ellipse">
            <a:avLst/>
          </a:prstGeom>
          <a:ln>
            <a:noFill/>
          </a:ln>
          <a:effectLst>
            <a:softEdge rad="112500"/>
          </a:effectLst>
        </p:spPr>
      </p:pic>
      <p:sp>
        <p:nvSpPr>
          <p:cNvPr id="1069" name="Content Placeholder 1051">
            <a:extLst>
              <a:ext uri="{FF2B5EF4-FFF2-40B4-BE49-F238E27FC236}">
                <a16:creationId xmlns:a16="http://schemas.microsoft.com/office/drawing/2014/main" id="{B2CB96C1-E539-D19C-F0CF-6D71354644CE}"/>
              </a:ext>
            </a:extLst>
          </p:cNvPr>
          <p:cNvSpPr>
            <a:spLocks noGrp="1"/>
          </p:cNvSpPr>
          <p:nvPr>
            <p:ph idx="1"/>
          </p:nvPr>
        </p:nvSpPr>
        <p:spPr>
          <a:xfrm>
            <a:off x="4943872" y="1691590"/>
            <a:ext cx="7025950" cy="4546650"/>
          </a:xfrm>
        </p:spPr>
        <p:txBody>
          <a:bodyPr>
            <a:normAutofit fontScale="85000" lnSpcReduction="20000"/>
          </a:bodyPr>
          <a:lstStyle/>
          <a:p>
            <a:r>
              <a:rPr lang="en-US" sz="2000" dirty="0">
                <a:latin typeface="Calisto MT" panose="02040603050505030304" pitchFamily="18" charset="0"/>
              </a:rPr>
              <a:t>Professional:</a:t>
            </a:r>
          </a:p>
          <a:p>
            <a:pPr lvl="1"/>
            <a:r>
              <a:rPr lang="en-US" sz="1600" dirty="0">
                <a:latin typeface="Calisto MT" panose="02040603050505030304" pitchFamily="18" charset="0"/>
              </a:rPr>
              <a:t>VP of Risk Management, ICCU</a:t>
            </a:r>
          </a:p>
          <a:p>
            <a:pPr lvl="1"/>
            <a:r>
              <a:rPr lang="en-US" sz="1600" dirty="0">
                <a:latin typeface="Calisto MT" panose="02040603050505030304" pitchFamily="18" charset="0"/>
              </a:rPr>
              <a:t>Internal Consultant, Federal Reserve Bank of Chicago</a:t>
            </a:r>
          </a:p>
          <a:p>
            <a:pPr lvl="1"/>
            <a:r>
              <a:rPr lang="en-US" sz="1600" dirty="0">
                <a:latin typeface="Calisto MT" panose="02040603050505030304" pitchFamily="18" charset="0"/>
              </a:rPr>
              <a:t>Corporate Auditor, Zions Bancorporation</a:t>
            </a:r>
          </a:p>
          <a:p>
            <a:pPr lvl="1"/>
            <a:r>
              <a:rPr lang="en-US" sz="1600" dirty="0">
                <a:latin typeface="Calisto MT" panose="02040603050505030304" pitchFamily="18" charset="0"/>
              </a:rPr>
              <a:t>ERS Consultant, Deloitte &amp; Touche</a:t>
            </a:r>
          </a:p>
          <a:p>
            <a:pPr lvl="1"/>
            <a:endParaRPr lang="en-US" sz="1600" dirty="0">
              <a:latin typeface="Calisto MT" panose="02040603050505030304" pitchFamily="18" charset="0"/>
            </a:endParaRPr>
          </a:p>
          <a:p>
            <a:r>
              <a:rPr lang="en-US" sz="2000" dirty="0">
                <a:latin typeface="Calisto MT" panose="02040603050505030304" pitchFamily="18" charset="0"/>
              </a:rPr>
              <a:t>Academic:</a:t>
            </a:r>
          </a:p>
          <a:p>
            <a:pPr lvl="1"/>
            <a:r>
              <a:rPr lang="en-US" sz="1600" dirty="0">
                <a:latin typeface="Calisto MT" panose="02040603050505030304" pitchFamily="18" charset="0"/>
              </a:rPr>
              <a:t>MBA - Northwestern University – Kellogg school of Management</a:t>
            </a:r>
          </a:p>
          <a:p>
            <a:pPr lvl="1"/>
            <a:r>
              <a:rPr lang="en-US" sz="1600" dirty="0">
                <a:latin typeface="Calisto MT" panose="02040603050505030304" pitchFamily="18" charset="0"/>
              </a:rPr>
              <a:t>BS Finance – Brigham Young University – Marriott School of Business</a:t>
            </a:r>
          </a:p>
          <a:p>
            <a:pPr lvl="1"/>
            <a:r>
              <a:rPr lang="en-US" sz="1600" dirty="0">
                <a:latin typeface="Calisto MT" panose="02040603050505030304" pitchFamily="18" charset="0"/>
              </a:rPr>
              <a:t>BA in Economics – Brigham Young University </a:t>
            </a:r>
          </a:p>
          <a:p>
            <a:pPr lvl="1"/>
            <a:endParaRPr lang="en-US" sz="1600" dirty="0">
              <a:latin typeface="Calisto MT" panose="02040603050505030304" pitchFamily="18" charset="0"/>
            </a:endParaRPr>
          </a:p>
          <a:p>
            <a:r>
              <a:rPr lang="en-US" sz="2000" dirty="0">
                <a:latin typeface="Calisto MT" panose="02040603050505030304" pitchFamily="18" charset="0"/>
              </a:rPr>
              <a:t>Hobbies:</a:t>
            </a:r>
          </a:p>
          <a:p>
            <a:pPr lvl="1"/>
            <a:r>
              <a:rPr lang="en-US" sz="1600" dirty="0">
                <a:latin typeface="Calisto MT" panose="02040603050505030304" pitchFamily="18" charset="0"/>
              </a:rPr>
              <a:t>AI/ML (Options Trading and Alternative Finance Pricing Bots)</a:t>
            </a:r>
          </a:p>
          <a:p>
            <a:pPr lvl="1"/>
            <a:r>
              <a:rPr lang="en-US" sz="1600" dirty="0">
                <a:latin typeface="Calisto MT" panose="02040603050505030304" pitchFamily="18" charset="0"/>
              </a:rPr>
              <a:t>Markets and Leadership Podcasts</a:t>
            </a:r>
          </a:p>
          <a:p>
            <a:pPr lvl="1"/>
            <a:r>
              <a:rPr lang="en-US" sz="1600" dirty="0">
                <a:latin typeface="Calisto MT" panose="02040603050505030304" pitchFamily="18" charset="0"/>
              </a:rPr>
              <a:t>MMA</a:t>
            </a:r>
          </a:p>
          <a:p>
            <a:pPr lvl="1"/>
            <a:r>
              <a:rPr lang="en-US" sz="1600" dirty="0">
                <a:latin typeface="Calisto MT" panose="02040603050505030304" pitchFamily="18" charset="0"/>
              </a:rPr>
              <a:t>Soccer </a:t>
            </a:r>
          </a:p>
          <a:p>
            <a:pPr lvl="1"/>
            <a:endParaRPr lang="en-US" sz="1600" dirty="0"/>
          </a:p>
        </p:txBody>
      </p:sp>
      <p:sp>
        <p:nvSpPr>
          <p:cNvPr id="3" name="Rectangle 1">
            <a:extLst>
              <a:ext uri="{FF2B5EF4-FFF2-40B4-BE49-F238E27FC236}">
                <a16:creationId xmlns:a16="http://schemas.microsoft.com/office/drawing/2014/main" id="{05BBFD98-81D8-B441-1052-53ABCA0D1028}"/>
              </a:ext>
            </a:extLst>
          </p:cNvPr>
          <p:cNvSpPr>
            <a:spLocks noChangeArrowheads="1"/>
          </p:cNvSpPr>
          <p:nvPr/>
        </p:nvSpPr>
        <p:spPr bwMode="auto">
          <a:xfrm>
            <a:off x="987764" y="4991127"/>
            <a:ext cx="3557342" cy="4441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R="0" lvl="0" fontAlgn="base">
              <a:spcBef>
                <a:spcPts val="1000"/>
              </a:spcBef>
              <a:spcAft>
                <a:spcPct val="0"/>
              </a:spcAft>
              <a:buClrTx/>
              <a:buSzTx/>
              <a:tabLst/>
            </a:pPr>
            <a:r>
              <a:rPr kumimoji="0" lang="en-US" altLang="en-US" sz="1700" b="1" i="0" u="none" strike="noStrike" cap="none" normalizeH="0" baseline="0" dirty="0">
                <a:ln>
                  <a:noFill/>
                </a:ln>
                <a:effectLst/>
              </a:rPr>
              <a:t>Patrick Pinheiro, VP of Risk Management </a:t>
            </a:r>
          </a:p>
        </p:txBody>
      </p:sp>
    </p:spTree>
    <p:extLst>
      <p:ext uri="{BB962C8B-B14F-4D97-AF65-F5344CB8AC3E}">
        <p14:creationId xmlns:p14="http://schemas.microsoft.com/office/powerpoint/2010/main" val="230880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oman using laptop wearing hardhat and orange safety vest">
            <a:extLst>
              <a:ext uri="{FF2B5EF4-FFF2-40B4-BE49-F238E27FC236}">
                <a16:creationId xmlns:a16="http://schemas.microsoft.com/office/drawing/2014/main" id="{13D50CD9-898E-4190-878C-6E0A88B69F37}"/>
              </a:ext>
            </a:extLst>
          </p:cNvPr>
          <p:cNvPicPr>
            <a:picLocks noGrp="1" noChangeAspect="1"/>
          </p:cNvPicPr>
          <p:nvPr>
            <p:ph sz="half" idx="1"/>
          </p:nvPr>
        </p:nvPicPr>
        <p:blipFill>
          <a:blip r:embed="rId3"/>
          <a:srcRect l="4349" r="6595"/>
          <a:stretch/>
        </p:blipFill>
        <p:spPr>
          <a:xfrm>
            <a:off x="8115300" y="10"/>
            <a:ext cx="4076700" cy="6857990"/>
          </a:xfrm>
          <a:prstGeom prst="rect">
            <a:avLst/>
          </a:prstGeom>
        </p:spPr>
      </p:pic>
      <p:sp>
        <p:nvSpPr>
          <p:cNvPr id="2" name="Title 1">
            <a:extLst>
              <a:ext uri="{FF2B5EF4-FFF2-40B4-BE49-F238E27FC236}">
                <a16:creationId xmlns:a16="http://schemas.microsoft.com/office/drawing/2014/main" id="{4876DE31-3E75-6918-C2E9-BA7F970D611D}"/>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en-US" dirty="0"/>
              <a:t>Agenda Items</a:t>
            </a:r>
          </a:p>
        </p:txBody>
      </p:sp>
      <p:sp>
        <p:nvSpPr>
          <p:cNvPr id="4" name="Content Placeholder 3">
            <a:extLst>
              <a:ext uri="{FF2B5EF4-FFF2-40B4-BE49-F238E27FC236}">
                <a16:creationId xmlns:a16="http://schemas.microsoft.com/office/drawing/2014/main" id="{7A4103BF-A0B4-30CA-C847-BA2DF4E578B9}"/>
              </a:ext>
            </a:extLst>
          </p:cNvPr>
          <p:cNvSpPr>
            <a:spLocks noGrp="1"/>
          </p:cNvSpPr>
          <p:nvPr>
            <p:ph sz="half" idx="2"/>
          </p:nvPr>
        </p:nvSpPr>
        <p:spPr>
          <a:xfrm>
            <a:off x="704088" y="2221994"/>
            <a:ext cx="7411212" cy="3739896"/>
          </a:xfrm>
        </p:spPr>
        <p:txBody>
          <a:bodyPr vert="horz" lIns="91440" tIns="45720" rIns="91440" bIns="45720" rtlCol="0">
            <a:normAutofit/>
          </a:bodyPr>
          <a:lstStyle/>
          <a:p>
            <a:r>
              <a:rPr lang="en-US" b="1" dirty="0"/>
              <a:t>Labor Trends in Idaho </a:t>
            </a:r>
          </a:p>
          <a:p>
            <a:r>
              <a:rPr lang="en-US" b="1" dirty="0"/>
              <a:t>Education Trends in Idaho </a:t>
            </a:r>
          </a:p>
          <a:p>
            <a:r>
              <a:rPr lang="en-US" b="1" dirty="0"/>
              <a:t>Business Cycles: Professions that are Cyclical and Anti-Cyclical</a:t>
            </a:r>
          </a:p>
          <a:p>
            <a:r>
              <a:rPr lang="en-US" b="1" dirty="0"/>
              <a:t>Forecasted Top 5 Careers/Skills for the Next 20 Years</a:t>
            </a:r>
          </a:p>
          <a:p>
            <a:r>
              <a:rPr lang="en-US" b="1" dirty="0"/>
              <a:t>Education Investment Considerations</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570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B498A53D-6C61-950E-6EEC-DADBAB179082}"/>
              </a:ext>
            </a:extLst>
          </p:cNvPr>
          <p:cNvSpPr>
            <a:spLocks noGrp="1"/>
          </p:cNvSpPr>
          <p:nvPr>
            <p:ph type="ctrTitle"/>
          </p:nvPr>
        </p:nvSpPr>
        <p:spPr>
          <a:xfrm>
            <a:off x="695324" y="1145308"/>
            <a:ext cx="7600263" cy="4860947"/>
          </a:xfrm>
        </p:spPr>
        <p:txBody>
          <a:bodyPr anchor="b">
            <a:normAutofit/>
          </a:bodyPr>
          <a:lstStyle/>
          <a:p>
            <a:r>
              <a:rPr lang="en-US" sz="7600" dirty="0"/>
              <a:t>Labor Trends in Idaho</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213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ooden toy blocks with single word growth and red arrow symbols on yellow wall.">
            <a:extLst>
              <a:ext uri="{FF2B5EF4-FFF2-40B4-BE49-F238E27FC236}">
                <a16:creationId xmlns:a16="http://schemas.microsoft.com/office/drawing/2014/main" id="{247E4139-05CD-426A-8805-40C6AF2E21F4}"/>
              </a:ext>
            </a:extLst>
          </p:cNvPr>
          <p:cNvPicPr>
            <a:picLocks noGrp="1" noChangeAspect="1"/>
          </p:cNvPicPr>
          <p:nvPr>
            <p:ph sz="half" idx="1"/>
          </p:nvPr>
        </p:nvPicPr>
        <p:blipFill>
          <a:blip r:embed="rId3"/>
          <a:srcRect l="30878" r="10292" b="-1"/>
          <a:stretch/>
        </p:blipFill>
        <p:spPr>
          <a:xfrm>
            <a:off x="20" y="10"/>
            <a:ext cx="6044164" cy="6857990"/>
          </a:xfrm>
          <a:prstGeom prst="rect">
            <a:avLst/>
          </a:prstGeom>
        </p:spPr>
      </p:pic>
      <p:sp>
        <p:nvSpPr>
          <p:cNvPr id="2" name="Title 1">
            <a:extLst>
              <a:ext uri="{FF2B5EF4-FFF2-40B4-BE49-F238E27FC236}">
                <a16:creationId xmlns:a16="http://schemas.microsoft.com/office/drawing/2014/main" id="{850C2A01-75D5-1D4F-D5FF-4F9EFE733D29}"/>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a:t>Employment Rates and Job Growth</a:t>
            </a:r>
          </a:p>
        </p:txBody>
      </p:sp>
      <p:sp>
        <p:nvSpPr>
          <p:cNvPr id="4" name="Content Placeholder 3">
            <a:extLst>
              <a:ext uri="{FF2B5EF4-FFF2-40B4-BE49-F238E27FC236}">
                <a16:creationId xmlns:a16="http://schemas.microsoft.com/office/drawing/2014/main" id="{5FE65335-2207-13D0-88EF-B157F630108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dirty="0"/>
              <a:t>Employment Rate</a:t>
            </a:r>
          </a:p>
          <a:p>
            <a:pPr marL="0" lvl="1" indent="0">
              <a:buNone/>
            </a:pPr>
            <a:r>
              <a:rPr lang="en-US" sz="1400" dirty="0">
                <a:solidFill>
                  <a:srgbClr val="FF0000"/>
                </a:solidFill>
              </a:rPr>
              <a:t>Idaho's employment rate has been consistently higher than the national average</a:t>
            </a:r>
            <a:r>
              <a:rPr lang="en-US" sz="1400" dirty="0"/>
              <a:t>. Currently, the state has an unemployment rate of 3.8% compared to the national rate of 4.4%.</a:t>
            </a:r>
          </a:p>
          <a:p>
            <a:pPr marL="0" indent="0">
              <a:spcBef>
                <a:spcPts val="2500"/>
              </a:spcBef>
              <a:buNone/>
            </a:pPr>
            <a:r>
              <a:rPr lang="en-US" sz="1400" b="1" dirty="0"/>
              <a:t>Job Growth</a:t>
            </a:r>
          </a:p>
          <a:p>
            <a:pPr marL="0" lvl="1" indent="0">
              <a:buNone/>
            </a:pPr>
            <a:r>
              <a:rPr lang="en-US" sz="1400" dirty="0"/>
              <a:t>The USA has experienced higher job growth rates than Idaho, with an average of 1.1% compared to Idaho's average of 0.9%.</a:t>
            </a:r>
          </a:p>
          <a:p>
            <a:pPr marL="0" lvl="1" indent="0">
              <a:buNone/>
            </a:pPr>
            <a:endParaRPr lang="en-US" sz="1400" dirty="0"/>
          </a:p>
          <a:p>
            <a:pPr marL="0" lvl="1" indent="0">
              <a:buNone/>
            </a:pPr>
            <a:r>
              <a:rPr lang="en-US" sz="2000" b="1" dirty="0">
                <a:solidFill>
                  <a:srgbClr val="FF0000"/>
                </a:solidFill>
              </a:rPr>
              <a:t>Does this data tell the whole story?</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62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7" name="Straight Connector 10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9" name="Rectangle 10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51965-374E-D68D-BB82-FCE6DCD27997}"/>
              </a:ext>
            </a:extLst>
          </p:cNvPr>
          <p:cNvSpPr>
            <a:spLocks noGrp="1"/>
          </p:cNvSpPr>
          <p:nvPr>
            <p:ph type="title"/>
          </p:nvPr>
        </p:nvSpPr>
        <p:spPr>
          <a:xfrm>
            <a:off x="722934" y="876659"/>
            <a:ext cx="10746131" cy="780058"/>
          </a:xfrm>
        </p:spPr>
        <p:txBody>
          <a:bodyPr vert="horz" lIns="91440" tIns="45720" rIns="91440" bIns="45720" rtlCol="0" anchor="t">
            <a:normAutofit/>
          </a:bodyPr>
          <a:lstStyle/>
          <a:p>
            <a:r>
              <a:rPr lang="en-US" sz="3900" dirty="0"/>
              <a:t>Idahoans’ top 15 professions by volume</a:t>
            </a:r>
          </a:p>
        </p:txBody>
      </p:sp>
      <p:sp>
        <p:nvSpPr>
          <p:cNvPr id="8" name="Rectangle 1">
            <a:extLst>
              <a:ext uri="{FF2B5EF4-FFF2-40B4-BE49-F238E27FC236}">
                <a16:creationId xmlns:a16="http://schemas.microsoft.com/office/drawing/2014/main" id="{E0EC6BA2-F608-B97A-66A5-029655400381}"/>
              </a:ext>
            </a:extLst>
          </p:cNvPr>
          <p:cNvSpPr>
            <a:spLocks noChangeArrowheads="1"/>
          </p:cNvSpPr>
          <p:nvPr/>
        </p:nvSpPr>
        <p:spPr bwMode="auto">
          <a:xfrm>
            <a:off x="987764" y="4991127"/>
            <a:ext cx="3382092" cy="4441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R="0" lvl="0" fontAlgn="base">
              <a:spcBef>
                <a:spcPts val="1000"/>
              </a:spcBef>
              <a:spcAft>
                <a:spcPct val="0"/>
              </a:spcAft>
              <a:buClrTx/>
              <a:buSzTx/>
              <a:tabLst/>
            </a:pPr>
            <a:r>
              <a:rPr kumimoji="0" lang="en-US" altLang="en-US" sz="1700" b="0" i="0" u="none" strike="noStrike" cap="none" normalizeH="0" baseline="0" dirty="0">
                <a:ln>
                  <a:noFill/>
                </a:ln>
                <a:effectLst/>
              </a:rPr>
              <a:t>Idaho Dept of Labor - May 2023 </a:t>
            </a:r>
          </a:p>
        </p:txBody>
      </p:sp>
      <p:cxnSp>
        <p:nvCxnSpPr>
          <p:cNvPr id="110" name="Straight Connector 10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5FE3F98-561F-1ECF-FF59-32C680EF3DEB}"/>
              </a:ext>
            </a:extLst>
          </p:cNvPr>
          <p:cNvPicPr>
            <a:picLocks noChangeAspect="1"/>
          </p:cNvPicPr>
          <p:nvPr/>
        </p:nvPicPr>
        <p:blipFill>
          <a:blip r:embed="rId3"/>
          <a:stretch>
            <a:fillRect/>
          </a:stretch>
        </p:blipFill>
        <p:spPr>
          <a:xfrm>
            <a:off x="722934" y="1679853"/>
            <a:ext cx="10668966" cy="3134336"/>
          </a:xfrm>
          <a:prstGeom prst="rect">
            <a:avLst/>
          </a:prstGeom>
        </p:spPr>
      </p:pic>
      <p:pic>
        <p:nvPicPr>
          <p:cNvPr id="24" name="Picture 23">
            <a:extLst>
              <a:ext uri="{FF2B5EF4-FFF2-40B4-BE49-F238E27FC236}">
                <a16:creationId xmlns:a16="http://schemas.microsoft.com/office/drawing/2014/main" id="{936C9410-F106-D991-2B79-CCF084E6C76C}"/>
              </a:ext>
            </a:extLst>
          </p:cNvPr>
          <p:cNvPicPr>
            <a:picLocks noChangeAspect="1"/>
          </p:cNvPicPr>
          <p:nvPr/>
        </p:nvPicPr>
        <p:blipFill>
          <a:blip r:embed="rId4"/>
          <a:stretch>
            <a:fillRect/>
          </a:stretch>
        </p:blipFill>
        <p:spPr>
          <a:xfrm>
            <a:off x="4947754" y="4914541"/>
            <a:ext cx="2219325" cy="1066800"/>
          </a:xfrm>
          <a:prstGeom prst="rect">
            <a:avLst/>
          </a:prstGeom>
        </p:spPr>
      </p:pic>
    </p:spTree>
    <p:extLst>
      <p:ext uri="{BB962C8B-B14F-4D97-AF65-F5344CB8AC3E}">
        <p14:creationId xmlns:p14="http://schemas.microsoft.com/office/powerpoint/2010/main" val="38054886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5D99-DE69-171F-86AD-FBD2A89E33B7}"/>
              </a:ext>
            </a:extLst>
          </p:cNvPr>
          <p:cNvSpPr>
            <a:spLocks noGrp="1"/>
          </p:cNvSpPr>
          <p:nvPr>
            <p:ph type="title"/>
          </p:nvPr>
        </p:nvSpPr>
        <p:spPr/>
        <p:txBody>
          <a:bodyPr/>
          <a:lstStyle/>
          <a:p>
            <a:r>
              <a:rPr lang="en-US" dirty="0"/>
              <a:t>US Pro-cyclical Jobs</a:t>
            </a:r>
          </a:p>
        </p:txBody>
      </p:sp>
      <p:pic>
        <p:nvPicPr>
          <p:cNvPr id="6" name="Content Placeholder 5">
            <a:extLst>
              <a:ext uri="{FF2B5EF4-FFF2-40B4-BE49-F238E27FC236}">
                <a16:creationId xmlns:a16="http://schemas.microsoft.com/office/drawing/2014/main" id="{69B80295-BEC2-14B5-A7DB-A7D02270B601}"/>
              </a:ext>
            </a:extLst>
          </p:cNvPr>
          <p:cNvPicPr>
            <a:picLocks noGrp="1" noChangeAspect="1"/>
          </p:cNvPicPr>
          <p:nvPr>
            <p:ph sz="half" idx="1"/>
          </p:nvPr>
        </p:nvPicPr>
        <p:blipFill>
          <a:blip r:embed="rId2"/>
          <a:stretch>
            <a:fillRect/>
          </a:stretch>
        </p:blipFill>
        <p:spPr>
          <a:xfrm>
            <a:off x="700635" y="1818868"/>
            <a:ext cx="5552681" cy="3677190"/>
          </a:xfrm>
        </p:spPr>
      </p:pic>
      <p:pic>
        <p:nvPicPr>
          <p:cNvPr id="8" name="Content Placeholder 7">
            <a:extLst>
              <a:ext uri="{FF2B5EF4-FFF2-40B4-BE49-F238E27FC236}">
                <a16:creationId xmlns:a16="http://schemas.microsoft.com/office/drawing/2014/main" id="{5DEF4038-D48F-F67F-A2CC-63848EBE028A}"/>
              </a:ext>
            </a:extLst>
          </p:cNvPr>
          <p:cNvPicPr>
            <a:picLocks noGrp="1" noChangeAspect="1"/>
          </p:cNvPicPr>
          <p:nvPr>
            <p:ph sz="half" idx="2"/>
          </p:nvPr>
        </p:nvPicPr>
        <p:blipFill>
          <a:blip r:embed="rId3"/>
          <a:stretch>
            <a:fillRect/>
          </a:stretch>
        </p:blipFill>
        <p:spPr>
          <a:xfrm>
            <a:off x="6393376" y="3754651"/>
            <a:ext cx="5116513" cy="1762715"/>
          </a:xfrm>
        </p:spPr>
      </p:pic>
      <p:pic>
        <p:nvPicPr>
          <p:cNvPr id="10" name="Picture 9">
            <a:extLst>
              <a:ext uri="{FF2B5EF4-FFF2-40B4-BE49-F238E27FC236}">
                <a16:creationId xmlns:a16="http://schemas.microsoft.com/office/drawing/2014/main" id="{60BFB0E9-106A-3877-1D5B-E109A06ACFCB}"/>
              </a:ext>
            </a:extLst>
          </p:cNvPr>
          <p:cNvPicPr>
            <a:picLocks noChangeAspect="1"/>
          </p:cNvPicPr>
          <p:nvPr/>
        </p:nvPicPr>
        <p:blipFill>
          <a:blip r:embed="rId4"/>
          <a:stretch>
            <a:fillRect/>
          </a:stretch>
        </p:blipFill>
        <p:spPr>
          <a:xfrm>
            <a:off x="6393376" y="1818868"/>
            <a:ext cx="3529781" cy="1653578"/>
          </a:xfrm>
          <a:prstGeom prst="rect">
            <a:avLst/>
          </a:prstGeom>
        </p:spPr>
      </p:pic>
      <p:sp>
        <p:nvSpPr>
          <p:cNvPr id="12" name="TextBox 11">
            <a:extLst>
              <a:ext uri="{FF2B5EF4-FFF2-40B4-BE49-F238E27FC236}">
                <a16:creationId xmlns:a16="http://schemas.microsoft.com/office/drawing/2014/main" id="{900DC9B6-5610-03FF-3E04-77BC2215BA3B}"/>
              </a:ext>
            </a:extLst>
          </p:cNvPr>
          <p:cNvSpPr txBox="1"/>
          <p:nvPr/>
        </p:nvSpPr>
        <p:spPr>
          <a:xfrm>
            <a:off x="700635" y="5681990"/>
            <a:ext cx="8875984" cy="261610"/>
          </a:xfrm>
          <a:prstGeom prst="rect">
            <a:avLst/>
          </a:prstGeom>
          <a:noFill/>
        </p:spPr>
        <p:txBody>
          <a:bodyPr wrap="square">
            <a:spAutoFit/>
          </a:bodyPr>
          <a:lstStyle/>
          <a:p>
            <a:r>
              <a:rPr lang="en-US" sz="1100" b="1" dirty="0"/>
              <a:t>Bureau of Labor Statistics and National Bureau of Economic Research</a:t>
            </a:r>
          </a:p>
        </p:txBody>
      </p:sp>
    </p:spTree>
    <p:extLst>
      <p:ext uri="{BB962C8B-B14F-4D97-AF65-F5344CB8AC3E}">
        <p14:creationId xmlns:p14="http://schemas.microsoft.com/office/powerpoint/2010/main" val="195199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5A9C432E-0B55-5295-9792-C9C8CC1DA19E}"/>
              </a:ext>
            </a:extLst>
          </p:cNvPr>
          <p:cNvSpPr>
            <a:spLocks noGrp="1"/>
          </p:cNvSpPr>
          <p:nvPr>
            <p:ph type="ctrTitle"/>
          </p:nvPr>
        </p:nvSpPr>
        <p:spPr>
          <a:xfrm>
            <a:off x="695324" y="1145308"/>
            <a:ext cx="7600263" cy="4860947"/>
          </a:xfrm>
        </p:spPr>
        <p:txBody>
          <a:bodyPr anchor="b">
            <a:normAutofit/>
          </a:bodyPr>
          <a:lstStyle/>
          <a:p>
            <a:r>
              <a:rPr lang="en-US" sz="7600" dirty="0"/>
              <a:t>Education Trends in Idaho</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873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13813</TotalTime>
  <Words>1832</Words>
  <Application>Microsoft Office PowerPoint</Application>
  <PresentationFormat>Widescreen</PresentationFormat>
  <Paragraphs>232</Paragraphs>
  <Slides>25</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Calisto MT</vt:lpstr>
      <vt:lpstr>Univers Condensed</vt:lpstr>
      <vt:lpstr>ChronicleVTI</vt:lpstr>
      <vt:lpstr>Comparative Analysis of Labor and Education Trends in Idaho and Future Career Forecasts</vt:lpstr>
      <vt:lpstr>PowerPoint Presentation</vt:lpstr>
      <vt:lpstr>BIO</vt:lpstr>
      <vt:lpstr>Agenda Items</vt:lpstr>
      <vt:lpstr>Labor Trends in Idaho</vt:lpstr>
      <vt:lpstr>Employment Rates and Job Growth</vt:lpstr>
      <vt:lpstr>Idahoans’ top 15 professions by volume</vt:lpstr>
      <vt:lpstr>US Pro-cyclical Jobs</vt:lpstr>
      <vt:lpstr>Education Trends in Idaho</vt:lpstr>
      <vt:lpstr>Graduation Rates and Academic Performance</vt:lpstr>
      <vt:lpstr>Idaho state board of education – Postsecondary Education</vt:lpstr>
      <vt:lpstr>Overall College-Going Rates</vt:lpstr>
      <vt:lpstr>Gender and College-Going Rates</vt:lpstr>
      <vt:lpstr>Idaho’s investment in Education</vt:lpstr>
      <vt:lpstr>Investment in Education Infrastructure</vt:lpstr>
      <vt:lpstr>Per-Pupil Spending by State (2023) with Budget and GDP Percentages</vt:lpstr>
      <vt:lpstr>Potential improvements – Impact on GDP, Tax Revenue, and education</vt:lpstr>
      <vt:lpstr>Factors to consider (2024 Data)</vt:lpstr>
      <vt:lpstr>the top three industries in Population participation in the top 5 GDP states</vt:lpstr>
      <vt:lpstr>top 5 earning jobs projected for the next 20 years</vt:lpstr>
      <vt:lpstr>McKinsey's Top 5 Skills for the Future</vt:lpstr>
      <vt:lpstr>Chinese education – 4x STEM Graduates as the US</vt:lpstr>
      <vt:lpstr>Other Considerations that could have been included in this presentation</vt:lpstr>
      <vt:lpstr>Brainstorming:   What are some thoughts on solutions, or challenges that came to mind during this presentation?  I will start with a few thoughts…</vt:lpstr>
      <vt:lpstr>Challenges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Analysis of Labor and Education Trends in Idaho and Future Career Forecasts</dc:title>
  <dc:creator>Patrick Pinheiro</dc:creator>
  <cp:lastModifiedBy>Patrick Pinheiro</cp:lastModifiedBy>
  <cp:revision>5</cp:revision>
  <dcterms:created xsi:type="dcterms:W3CDTF">2024-12-06T21:55:54Z</dcterms:created>
  <dcterms:modified xsi:type="dcterms:W3CDTF">2025-01-23T17:51:44Z</dcterms:modified>
</cp:coreProperties>
</file>