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920" autoAdjust="0"/>
  </p:normalViewPr>
  <p:slideViewPr>
    <p:cSldViewPr snapToGrid="0">
      <p:cViewPr varScale="1">
        <p:scale>
          <a:sx n="90" d="100"/>
          <a:sy n="90" d="100"/>
        </p:scale>
        <p:origin x="13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18D0-F4F0-46D6-B18F-05EE27A7C84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89950-A4CE-436C-93CE-33DF79BF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myself first</a:t>
            </a:r>
          </a:p>
          <a:p>
            <a:r>
              <a:rPr lang="en-US" dirty="0"/>
              <a:t>	Real Estate Background</a:t>
            </a:r>
          </a:p>
          <a:p>
            <a:r>
              <a:rPr lang="en-US" dirty="0"/>
              <a:t>	Teaching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9950-A4CE-436C-93CE-33DF79BF19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2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two things are so critical… and yet so often misunderstood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9950-A4CE-436C-93CE-33DF79BF19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2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 can’t tell you what is going to happen with the real estate market</a:t>
            </a:r>
          </a:p>
          <a:p>
            <a:endParaRPr lang="en-US" dirty="0"/>
          </a:p>
          <a:p>
            <a:r>
              <a:rPr lang="en-US" dirty="0"/>
              <a:t>I can talk to you about some things to look for and think about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9950-A4CE-436C-93CE-33DF79BF19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reasons I can’t tell you the outlook for the Real Estate Market is because… I don’t know what that means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the real estate market?  It’s fantastic (Jim Johnston)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truth is… it depends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am going to talk mostly about single family housing… because that is what most people are interested in and that is where most of the data are gathered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9950-A4CE-436C-93CE-33DF79BF19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Others who have or will address us today are better situated to discuss employment trends, but, while these have ticked up a bit, they are still quite low, in fact, there are some who believe that some loosening of the labor market may even bode well for economic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9950-A4CE-436C-93CE-33DF79BF19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home sales average is 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9950-A4CE-436C-93CE-33DF79BF19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https://www.statista.com/statistics/205959/us-mortage-delinquency-rates-since-1990/</a:t>
            </a:r>
          </a:p>
          <a:p>
            <a:endParaRPr lang="en-US" dirty="0"/>
          </a:p>
          <a:p>
            <a:r>
              <a:rPr lang="en-US" dirty="0"/>
              <a:t>Share my own example</a:t>
            </a:r>
          </a:p>
          <a:p>
            <a:endParaRPr lang="en-US" dirty="0"/>
          </a:p>
          <a:p>
            <a:r>
              <a:rPr lang="en-US" dirty="0"/>
              <a:t>Ask a show of hands– how many of you have a mortgage below 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9950-A4CE-436C-93CE-33DF79BF19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 see this change in multi family units in my own rental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9950-A4CE-436C-93CE-33DF79BF19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0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Demand is likely to exceed supply, but it will mostly be pretty static– the demand side issues will work themselves out, but it will </a:t>
            </a:r>
            <a:r>
              <a:rPr lang="en-US"/>
              <a:t>take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9950-A4CE-436C-93CE-33DF79BF19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2D58-695E-4335-AD53-00D874DC6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Idaho Economic Outlook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21304-5C8F-4CAC-85E9-5A0022C7D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Real Estate Outlook</a:t>
            </a:r>
          </a:p>
          <a:p>
            <a:r>
              <a:rPr lang="en-US" dirty="0"/>
              <a:t>Fred Parrish, MBA</a:t>
            </a:r>
          </a:p>
        </p:txBody>
      </p:sp>
    </p:spTree>
    <p:extLst>
      <p:ext uri="{BB962C8B-B14F-4D97-AF65-F5344CB8AC3E}">
        <p14:creationId xmlns:p14="http://schemas.microsoft.com/office/powerpoint/2010/main" val="143413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8535-9A3B-48AF-B8A4-43BF38DB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Side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67C8-A4F4-4AB3-9F63-5270FFED0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Growth </a:t>
            </a:r>
          </a:p>
          <a:p>
            <a:r>
              <a:rPr lang="en-US" dirty="0"/>
              <a:t>Favorable Unemployment and Economic outlook</a:t>
            </a:r>
          </a:p>
          <a:p>
            <a:r>
              <a:rPr lang="en-US" dirty="0"/>
              <a:t>Relatively high but somewhat stable interest rates</a:t>
            </a:r>
          </a:p>
          <a:p>
            <a:r>
              <a:rPr lang="en-US" dirty="0"/>
              <a:t>Affordability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740DABA-7685-4CF9-BCC8-9624B1DF8F29}"/>
              </a:ext>
            </a:extLst>
          </p:cNvPr>
          <p:cNvSpPr/>
          <p:nvPr/>
        </p:nvSpPr>
        <p:spPr>
          <a:xfrm>
            <a:off x="3479470" y="4216400"/>
            <a:ext cx="142504" cy="273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4C17618-DF54-4ED9-8995-AF1D313E469A}"/>
              </a:ext>
            </a:extLst>
          </p:cNvPr>
          <p:cNvSpPr/>
          <p:nvPr/>
        </p:nvSpPr>
        <p:spPr>
          <a:xfrm>
            <a:off x="7683335" y="3788229"/>
            <a:ext cx="308759" cy="118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04A05DF-B5F4-4B88-B99F-B013EF0CAA58}"/>
              </a:ext>
            </a:extLst>
          </p:cNvPr>
          <p:cNvSpPr/>
          <p:nvPr/>
        </p:nvSpPr>
        <p:spPr>
          <a:xfrm>
            <a:off x="4180115" y="2648197"/>
            <a:ext cx="166254" cy="3562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20C7FE5-AED0-4D50-88CF-9259403D3BB4}"/>
              </a:ext>
            </a:extLst>
          </p:cNvPr>
          <p:cNvSpPr/>
          <p:nvPr/>
        </p:nvSpPr>
        <p:spPr>
          <a:xfrm>
            <a:off x="7819901" y="3084945"/>
            <a:ext cx="154380" cy="451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5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A681E2-1C2B-4D57-B547-4E919030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Supply Side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3DAD0-50CE-45EF-9365-BC154E98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831692" cy="3310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2024 total home sales (820) are less than they have been since 2012</a:t>
            </a:r>
          </a:p>
          <a:p>
            <a:r>
              <a:rPr lang="en-US" dirty="0"/>
              <a:t>Active listings (168) are well below historical average (273)</a:t>
            </a:r>
          </a:p>
          <a:p>
            <a:r>
              <a:rPr lang="en-US" dirty="0"/>
              <a:t>New home sales (85) are essentially flat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F36747-C025-4288-9B43-F4D4317EE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51893" y="1906346"/>
            <a:ext cx="6255405" cy="3910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474065-D93A-4561-967E-5A749F6AC4B0}"/>
              </a:ext>
            </a:extLst>
          </p:cNvPr>
          <p:cNvSpPr txBox="1"/>
          <p:nvPr/>
        </p:nvSpPr>
        <p:spPr>
          <a:xfrm>
            <a:off x="6181344" y="5966919"/>
            <a:ext cx="447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Greg Johnston, REALTOR, (208) 680-4734</a:t>
            </a:r>
          </a:p>
        </p:txBody>
      </p:sp>
    </p:spTree>
    <p:extLst>
      <p:ext uri="{BB962C8B-B14F-4D97-AF65-F5344CB8AC3E}">
        <p14:creationId xmlns:p14="http://schemas.microsoft.com/office/powerpoint/2010/main" val="152304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0F95-0A7D-4830-A55E-412BC0AD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Side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DC52-8C46-4400-81AC-71568A7D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123141" cy="3318936"/>
          </a:xfrm>
        </p:spPr>
        <p:txBody>
          <a:bodyPr/>
          <a:lstStyle/>
          <a:p>
            <a:r>
              <a:rPr lang="en-US" dirty="0"/>
              <a:t>Lock In Effect</a:t>
            </a:r>
          </a:p>
          <a:p>
            <a:r>
              <a:rPr lang="en-US" dirty="0"/>
              <a:t>Mortgage default rates (3.97%) are near or below historical levels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81997-F8D4-46DD-A483-F0D15D991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774" y="1988106"/>
            <a:ext cx="5457825" cy="402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A3E21-D7C1-4F84-9C18-D22482498014}"/>
              </a:ext>
            </a:extLst>
          </p:cNvPr>
          <p:cNvSpPr txBox="1"/>
          <p:nvPr/>
        </p:nvSpPr>
        <p:spPr>
          <a:xfrm>
            <a:off x="5947004" y="5694015"/>
            <a:ext cx="4929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Fannie Mae Economic Developments December 2024</a:t>
            </a:r>
          </a:p>
          <a:p>
            <a:r>
              <a:rPr lang="en-US" i="1" dirty="0"/>
              <a:t>5 Housing Market Predictions for 2025</a:t>
            </a:r>
          </a:p>
        </p:txBody>
      </p:sp>
    </p:spTree>
    <p:extLst>
      <p:ext uri="{BB962C8B-B14F-4D97-AF65-F5344CB8AC3E}">
        <p14:creationId xmlns:p14="http://schemas.microsoft.com/office/powerpoint/2010/main" val="347524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FD2613-B7A3-442C-987A-F138DAFB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Supply Side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9DD9C-150A-49A4-86F3-7E357387E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831692" cy="3310128"/>
          </a:xfrm>
        </p:spPr>
        <p:txBody>
          <a:bodyPr/>
          <a:lstStyle/>
          <a:p>
            <a:r>
              <a:rPr lang="en-US" dirty="0"/>
              <a:t>Housing starts simply have not yet recovered from the 2008 crisis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A47B5B-3AA1-463A-BC67-D66C9A522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475795"/>
            <a:ext cx="5611253" cy="58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7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15F0A3-D2C7-48D5-825B-A3CF44CA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Side Factors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A23CB6-20BE-44E0-AAAD-D6AEC06E05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2226" y="2090057"/>
            <a:ext cx="4403744" cy="408376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53CB49-28DD-487D-BCF8-7BC1B7759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45240" y="2743200"/>
            <a:ext cx="5542488" cy="2563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484ADF-A9BA-4990-878A-A4603CE576E4}"/>
              </a:ext>
            </a:extLst>
          </p:cNvPr>
          <p:cNvSpPr txBox="1"/>
          <p:nvPr/>
        </p:nvSpPr>
        <p:spPr>
          <a:xfrm>
            <a:off x="5834743" y="5506536"/>
            <a:ext cx="560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Multi-family Construction finally caught on here in Pocatello</a:t>
            </a:r>
          </a:p>
        </p:txBody>
      </p:sp>
    </p:spTree>
    <p:extLst>
      <p:ext uri="{BB962C8B-B14F-4D97-AF65-F5344CB8AC3E}">
        <p14:creationId xmlns:p14="http://schemas.microsoft.com/office/powerpoint/2010/main" val="362198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BC51DC-277D-4BD0-9EB3-BFE6B1EB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Side Factors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8621E-6A8E-4E7D-B962-3E361EDF3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Home Supply </a:t>
            </a:r>
          </a:p>
          <a:p>
            <a:endParaRPr lang="en-US" dirty="0"/>
          </a:p>
          <a:p>
            <a:r>
              <a:rPr lang="en-US" dirty="0"/>
              <a:t>New Housing Starts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E5A934A-4EE3-4235-81C1-A86AD4A9C348}"/>
              </a:ext>
            </a:extLst>
          </p:cNvPr>
          <p:cNvSpPr/>
          <p:nvPr/>
        </p:nvSpPr>
        <p:spPr>
          <a:xfrm>
            <a:off x="4607625" y="2556932"/>
            <a:ext cx="237507" cy="447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49E7B3A-12EF-458F-B6A5-5BB638C4A844}"/>
              </a:ext>
            </a:extLst>
          </p:cNvPr>
          <p:cNvSpPr/>
          <p:nvPr/>
        </p:nvSpPr>
        <p:spPr>
          <a:xfrm>
            <a:off x="4239490" y="3629781"/>
            <a:ext cx="237507" cy="447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F239-6134-49C4-A85E-25408548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8BA50-F46C-4B58-9DD4-2A8DD6F0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Remember… I don’t know… but</a:t>
            </a:r>
          </a:p>
          <a:p>
            <a:r>
              <a:rPr lang="en-US" dirty="0"/>
              <a:t>Is it a bubble– Probably not</a:t>
            </a:r>
          </a:p>
          <a:p>
            <a:pPr lvl="1"/>
            <a:r>
              <a:rPr lang="en-US" dirty="0"/>
              <a:t>Demand side signals are mixed</a:t>
            </a:r>
          </a:p>
          <a:p>
            <a:pPr lvl="1"/>
            <a:r>
              <a:rPr lang="en-US" dirty="0"/>
              <a:t>Supply side issues are real</a:t>
            </a:r>
          </a:p>
          <a:p>
            <a:pPr lvl="1"/>
            <a:r>
              <a:rPr lang="en-US" dirty="0"/>
              <a:t>Things are likely to be pretty stable</a:t>
            </a:r>
          </a:p>
          <a:p>
            <a:r>
              <a:rPr lang="en-US" dirty="0"/>
              <a:t>What about other property types?</a:t>
            </a:r>
          </a:p>
          <a:p>
            <a:pPr lvl="1"/>
            <a:r>
              <a:rPr lang="en-US" dirty="0"/>
              <a:t>This is the key</a:t>
            </a:r>
          </a:p>
          <a:p>
            <a:r>
              <a:rPr lang="en-US" dirty="0"/>
              <a:t>When is the best time to buy real estate?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0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ED17-92FB-47F7-9057-D9B100A6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Introduction–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204D9-2082-4493-A614-DC9562A75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real estate is local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28E58-25DD-4A6D-9FD2-64DDC5403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9533" y="2560320"/>
            <a:ext cx="5723906" cy="3310128"/>
          </a:xfrm>
        </p:spPr>
        <p:txBody>
          <a:bodyPr>
            <a:normAutofit/>
          </a:bodyPr>
          <a:lstStyle/>
          <a:p>
            <a:r>
              <a:rPr lang="en-US" dirty="0"/>
              <a:t>It all comes down to Supply and Demand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AE767-2DBC-4C0F-B65C-BC4F7E42B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144" y="3334321"/>
            <a:ext cx="2590800" cy="176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C715E-BA0E-40AA-A9B0-6F40F106D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204" y="2993607"/>
            <a:ext cx="3045704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4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11A3D7-1E57-412B-B647-B5D8EB79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Reveal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97973-3AAF-404C-9983-59ED7A58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8503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Surprise!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3C7A2-935E-429C-86A5-73C4DCE5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23" y="2996318"/>
            <a:ext cx="4690753" cy="35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6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C391-B70E-49CF-A220-B6F42FA5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86055"/>
          </a:xfrm>
        </p:spPr>
        <p:txBody>
          <a:bodyPr>
            <a:normAutofit/>
          </a:bodyPr>
          <a:lstStyle/>
          <a:p>
            <a:r>
              <a:rPr lang="en-US" dirty="0"/>
              <a:t>It’s All Local… but not just that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ED6C7-6F50-4DCD-B7D9-CF0C6AF4C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272" y="2434670"/>
            <a:ext cx="4718304" cy="36929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tabLst>
                <a:tab pos="1379538" algn="l"/>
              </a:tabLst>
            </a:pPr>
            <a:r>
              <a:rPr lang="en-US" sz="2800" dirty="0"/>
              <a:t>Hyperlocal factors (Neighborhood, etc.)</a:t>
            </a:r>
          </a:p>
          <a:p>
            <a:pPr>
              <a:lnSpc>
                <a:spcPct val="80000"/>
              </a:lnSpc>
              <a:tabLst>
                <a:tab pos="1379538" algn="l"/>
              </a:tabLst>
            </a:pPr>
            <a:r>
              <a:rPr lang="en-US" sz="2800" dirty="0"/>
              <a:t>Property Types</a:t>
            </a:r>
          </a:p>
          <a:p>
            <a:pPr lvl="1">
              <a:lnSpc>
                <a:spcPct val="80000"/>
              </a:lnSpc>
              <a:tabLst>
                <a:tab pos="1379538" algn="l"/>
              </a:tabLst>
            </a:pPr>
            <a:r>
              <a:rPr lang="en-US" sz="2400" dirty="0"/>
              <a:t>Residential</a:t>
            </a:r>
          </a:p>
          <a:p>
            <a:pPr lvl="2">
              <a:lnSpc>
                <a:spcPct val="80000"/>
              </a:lnSpc>
              <a:tabLst>
                <a:tab pos="1379538" algn="l"/>
              </a:tabLst>
            </a:pPr>
            <a:r>
              <a:rPr lang="en-US" sz="2200" dirty="0"/>
              <a:t>Single family houses, condominiums, cooperative apartments</a:t>
            </a:r>
          </a:p>
          <a:p>
            <a:pPr lvl="1">
              <a:lnSpc>
                <a:spcPct val="80000"/>
              </a:lnSpc>
              <a:tabLst>
                <a:tab pos="1379538" algn="l"/>
              </a:tabLst>
            </a:pPr>
            <a:r>
              <a:rPr lang="en-US" sz="2400" dirty="0"/>
              <a:t>Income Producing</a:t>
            </a:r>
          </a:p>
          <a:p>
            <a:pPr lvl="2">
              <a:lnSpc>
                <a:spcPct val="80000"/>
              </a:lnSpc>
              <a:tabLst>
                <a:tab pos="1379538" algn="l"/>
              </a:tabLst>
            </a:pPr>
            <a:r>
              <a:rPr lang="en-US" sz="2200" dirty="0"/>
              <a:t>Multifamily</a:t>
            </a:r>
          </a:p>
          <a:p>
            <a:pPr lvl="2">
              <a:lnSpc>
                <a:spcPct val="80000"/>
              </a:lnSpc>
              <a:tabLst>
                <a:tab pos="1379538" algn="l"/>
              </a:tabLst>
            </a:pPr>
            <a:r>
              <a:rPr lang="en-US" sz="2200" dirty="0"/>
              <a:t>Commercial</a:t>
            </a:r>
          </a:p>
          <a:p>
            <a:pPr lvl="3">
              <a:lnSpc>
                <a:spcPct val="80000"/>
              </a:lnSpc>
              <a:tabLst>
                <a:tab pos="1379538" algn="l"/>
              </a:tabLst>
            </a:pPr>
            <a:r>
              <a:rPr lang="en-US" sz="1800" dirty="0"/>
              <a:t>Office</a:t>
            </a:r>
          </a:p>
          <a:p>
            <a:pPr lvl="3">
              <a:lnSpc>
                <a:spcPct val="80000"/>
              </a:lnSpc>
              <a:tabLst>
                <a:tab pos="1379538" algn="l"/>
              </a:tabLst>
            </a:pPr>
            <a:r>
              <a:rPr lang="en-US" sz="1800" dirty="0"/>
              <a:t>Retail</a:t>
            </a:r>
          </a:p>
          <a:p>
            <a:pPr lvl="3">
              <a:lnSpc>
                <a:spcPct val="80000"/>
              </a:lnSpc>
              <a:tabLst>
                <a:tab pos="1379538" algn="l"/>
              </a:tabLst>
            </a:pPr>
            <a:r>
              <a:rPr lang="en-US" sz="1800" dirty="0"/>
              <a:t>Hotel/motel</a:t>
            </a:r>
          </a:p>
          <a:p>
            <a:pPr lvl="2">
              <a:lnSpc>
                <a:spcPct val="80000"/>
              </a:lnSpc>
              <a:tabLst>
                <a:tab pos="1379538" algn="l"/>
              </a:tabLst>
            </a:pPr>
            <a:r>
              <a:rPr lang="en-US" sz="2200" dirty="0"/>
              <a:t>Industrial/warehouse</a:t>
            </a:r>
          </a:p>
          <a:p>
            <a:pPr lvl="2">
              <a:lnSpc>
                <a:spcPct val="80000"/>
              </a:lnSpc>
              <a:tabLst>
                <a:tab pos="1379538" algn="l"/>
              </a:tabLst>
            </a:pPr>
            <a:r>
              <a:rPr lang="en-US" sz="2200" dirty="0"/>
              <a:t>Recreational</a:t>
            </a:r>
          </a:p>
          <a:p>
            <a:pPr lvl="2">
              <a:lnSpc>
                <a:spcPct val="80000"/>
              </a:lnSpc>
              <a:tabLst>
                <a:tab pos="1379538" algn="l"/>
              </a:tabLst>
            </a:pPr>
            <a:r>
              <a:rPr lang="en-US" sz="2200" dirty="0"/>
              <a:t>Institutional (special purpose)</a:t>
            </a:r>
          </a:p>
          <a:p>
            <a:pPr>
              <a:lnSpc>
                <a:spcPct val="80000"/>
              </a:lnSpc>
              <a:tabLst>
                <a:tab pos="1379538" algn="l"/>
              </a:tabLst>
            </a:pPr>
            <a:r>
              <a:rPr lang="en-US" sz="2800" dirty="0"/>
              <a:t>Layers within property types</a:t>
            </a:r>
          </a:p>
          <a:p>
            <a:pPr>
              <a:lnSpc>
                <a:spcPct val="80000"/>
              </a:lnSpc>
              <a:tabLst>
                <a:tab pos="1379538" algn="l"/>
              </a:tabLst>
            </a:pPr>
            <a:endParaRPr lang="en-US" sz="2800" dirty="0"/>
          </a:p>
          <a:p>
            <a:pPr>
              <a:lnSpc>
                <a:spcPct val="80000"/>
              </a:lnSpc>
              <a:tabLst>
                <a:tab pos="1379538" algn="l"/>
              </a:tabLst>
            </a:pPr>
            <a:endParaRPr lang="en-US" sz="2800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6B24D0-903C-4895-9E5A-705880639C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639999"/>
            <a:ext cx="4718050" cy="28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35679F-929F-4C11-A781-3151215F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Side Factors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244BF3-F03E-430B-BA79-D52C8530F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455" y="2652466"/>
            <a:ext cx="5601143" cy="331787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D6019-CF9E-4D06-AE7E-A9570A513DF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187533" y="2947411"/>
            <a:ext cx="3717925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Population Growth</a:t>
            </a:r>
          </a:p>
          <a:p>
            <a:pPr lvl="1"/>
            <a:r>
              <a:rPr lang="en-US" dirty="0"/>
              <a:t>2025 Projected Population Growth– 2.5%</a:t>
            </a:r>
          </a:p>
          <a:p>
            <a:pPr lvl="1"/>
            <a:r>
              <a:rPr lang="en-US" dirty="0"/>
              <a:t>Growth by County, 2020-2023</a:t>
            </a:r>
          </a:p>
          <a:p>
            <a:pPr lvl="2"/>
            <a:r>
              <a:rPr lang="en-US" dirty="0"/>
              <a:t>Bannock– 4%</a:t>
            </a:r>
          </a:p>
          <a:p>
            <a:pPr lvl="2"/>
            <a:r>
              <a:rPr lang="en-US" dirty="0"/>
              <a:t>Bingham– 5%</a:t>
            </a:r>
          </a:p>
          <a:p>
            <a:pPr lvl="2"/>
            <a:r>
              <a:rPr lang="en-US" dirty="0"/>
              <a:t>Bonneville– 6%</a:t>
            </a:r>
          </a:p>
          <a:p>
            <a:pPr lvl="2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A80461-BB62-4D73-817C-CA0E2E4A4A52}"/>
              </a:ext>
            </a:extLst>
          </p:cNvPr>
          <p:cNvSpPr txBox="1"/>
          <p:nvPr/>
        </p:nvSpPr>
        <p:spPr>
          <a:xfrm>
            <a:off x="1662545" y="5970341"/>
            <a:ext cx="765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Legislative Services Office, Economic Outlook and Revenue Assessment Committee 2025</a:t>
            </a:r>
          </a:p>
        </p:txBody>
      </p:sp>
    </p:spTree>
    <p:extLst>
      <p:ext uri="{BB962C8B-B14F-4D97-AF65-F5344CB8AC3E}">
        <p14:creationId xmlns:p14="http://schemas.microsoft.com/office/powerpoint/2010/main" val="190208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C4E558-673E-44AC-94AF-A94ED6A4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Demand Side Factors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111C1-950F-481B-9994-90824BB59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Unemployment (Nov. 2024)*</a:t>
            </a:r>
          </a:p>
          <a:p>
            <a:pPr lvl="1"/>
            <a:r>
              <a:rPr lang="en-US" dirty="0"/>
              <a:t>Idaho-- 3.7%, up from 3.3% prior year</a:t>
            </a:r>
          </a:p>
          <a:p>
            <a:pPr lvl="1"/>
            <a:r>
              <a:rPr lang="en-US" dirty="0"/>
              <a:t>Bannock– 3.8%, up from 3.3%</a:t>
            </a:r>
          </a:p>
          <a:p>
            <a:pPr lvl="1"/>
            <a:r>
              <a:rPr lang="en-US" dirty="0"/>
              <a:t>Bingham– 3.8%, up from 3.1%</a:t>
            </a:r>
          </a:p>
          <a:p>
            <a:pPr lvl="1"/>
            <a:r>
              <a:rPr lang="en-US" dirty="0"/>
              <a:t>Bonneville– 3.2%, up from 2.6%</a:t>
            </a:r>
          </a:p>
          <a:p>
            <a:pPr marL="457200" lvl="1" indent="0">
              <a:buNone/>
            </a:pPr>
            <a:r>
              <a:rPr lang="en-US" sz="1600" i="1" dirty="0"/>
              <a:t>*Idaho Dept of Labor LAUS 2024 Revised and Preliminary Data </a:t>
            </a:r>
          </a:p>
          <a:p>
            <a:pPr marL="457200" lvl="1" indent="0">
              <a:buNone/>
            </a:pPr>
            <a:r>
              <a:rPr lang="en-US" sz="1600" i="1" dirty="0"/>
              <a:t>Updated 12/20/24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B64D4-2EA8-4F72-8E3D-26B443E5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756" y="498763"/>
            <a:ext cx="4380694" cy="59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1D33-7DAC-4D1B-81FC-EB500B1E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Side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433D-6B63-4FBD-985B-F46299CE2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Mortgage Interest Rates</a:t>
            </a:r>
          </a:p>
          <a:p>
            <a:pPr lvl="1"/>
            <a:r>
              <a:rPr lang="en-US" dirty="0"/>
              <a:t>Likely to remain well above 6%</a:t>
            </a:r>
          </a:p>
          <a:p>
            <a:pPr lvl="1"/>
            <a:r>
              <a:rPr lang="en-US" dirty="0"/>
              <a:t>10 Year Treasury Yield (not set by the Fed)</a:t>
            </a:r>
          </a:p>
          <a:p>
            <a:pPr lvl="2"/>
            <a:r>
              <a:rPr lang="en-US" dirty="0"/>
              <a:t>Inflation</a:t>
            </a:r>
          </a:p>
          <a:p>
            <a:pPr lvl="2"/>
            <a:r>
              <a:rPr lang="en-US" dirty="0"/>
              <a:t>Economic Growth</a:t>
            </a:r>
          </a:p>
          <a:p>
            <a:pPr lvl="2"/>
            <a:r>
              <a:rPr lang="en-US" dirty="0"/>
              <a:t>Market Sentiment</a:t>
            </a:r>
          </a:p>
          <a:p>
            <a:pPr lvl="2"/>
            <a:r>
              <a:rPr lang="en-US" dirty="0"/>
              <a:t>Fed Reserve Policy</a:t>
            </a:r>
          </a:p>
          <a:p>
            <a:pPr lvl="2"/>
            <a:r>
              <a:rPr lang="en-US" dirty="0"/>
              <a:t>Fiscal Policy</a:t>
            </a:r>
          </a:p>
          <a:p>
            <a:pPr lvl="1"/>
            <a:r>
              <a:rPr lang="en-US" dirty="0"/>
              <a:t>Mortgage rates have gone up since the Fed started cutting rates in Sept.</a:t>
            </a:r>
          </a:p>
        </p:txBody>
      </p:sp>
    </p:spTree>
    <p:extLst>
      <p:ext uri="{BB962C8B-B14F-4D97-AF65-F5344CB8AC3E}">
        <p14:creationId xmlns:p14="http://schemas.microsoft.com/office/powerpoint/2010/main" val="217282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91C2-FE5D-4378-9E07-298F2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Side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0600-B7DB-4417-A382-013A04A81E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Affordability</a:t>
            </a:r>
          </a:p>
          <a:p>
            <a:pPr lvl="1"/>
            <a:r>
              <a:rPr lang="en-US" dirty="0"/>
              <a:t>Bannock County 2024 Ave. Price-- $388k</a:t>
            </a:r>
          </a:p>
          <a:p>
            <a:pPr lvl="2"/>
            <a:r>
              <a:rPr lang="en-US" dirty="0"/>
              <a:t>Up from $215K in 2020– a 55% increase over 5 years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FA868-36C4-4518-9E69-CC1CB09F58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57CC7-3E51-4A79-B3E7-67F1653E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463849"/>
            <a:ext cx="5265745" cy="3406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9ED68D-EA47-4672-A849-36A1D0C3B948}"/>
              </a:ext>
            </a:extLst>
          </p:cNvPr>
          <p:cNvSpPr txBox="1"/>
          <p:nvPr/>
        </p:nvSpPr>
        <p:spPr>
          <a:xfrm>
            <a:off x="6181344" y="5966919"/>
            <a:ext cx="447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Greg Johnston, REALTOR, (208) 680-4734</a:t>
            </a:r>
          </a:p>
        </p:txBody>
      </p:sp>
    </p:spTree>
    <p:extLst>
      <p:ext uri="{BB962C8B-B14F-4D97-AF65-F5344CB8AC3E}">
        <p14:creationId xmlns:p14="http://schemas.microsoft.com/office/powerpoint/2010/main" val="61556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8571A3-0EE2-44AD-B1FF-D945E985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Side Factors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A96A8-845F-40AC-B5C2-278D376E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Affordability (Cont.)</a:t>
            </a:r>
          </a:p>
          <a:p>
            <a:pPr lvl="1"/>
            <a:r>
              <a:rPr lang="en-US" dirty="0"/>
              <a:t>At this average price the down payment (20%--$78,000) is $27,000 larger than required 5 years ago</a:t>
            </a:r>
          </a:p>
          <a:p>
            <a:pPr lvl="1"/>
            <a:r>
              <a:rPr lang="en-US" dirty="0"/>
              <a:t>Income required to qualify for this loan (7% int, 30 years, 35% DTI) is $92,000/year</a:t>
            </a:r>
          </a:p>
          <a:p>
            <a:pPr lvl="1"/>
            <a:r>
              <a:rPr lang="en-US" dirty="0"/>
              <a:t>Bannock County median household income is $64,080</a:t>
            </a:r>
          </a:p>
          <a:p>
            <a:pPr lvl="1"/>
            <a:r>
              <a:rPr lang="en-US" dirty="0"/>
              <a:t>Income required to qualify for average home 5 years ago (@ 5% Interest) was $48,000</a:t>
            </a:r>
          </a:p>
        </p:txBody>
      </p:sp>
    </p:spTree>
    <p:extLst>
      <p:ext uri="{BB962C8B-B14F-4D97-AF65-F5344CB8AC3E}">
        <p14:creationId xmlns:p14="http://schemas.microsoft.com/office/powerpoint/2010/main" val="1628484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</TotalTime>
  <Words>800</Words>
  <Application>Microsoft Office PowerPoint</Application>
  <PresentationFormat>Widescreen</PresentationFormat>
  <Paragraphs>128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</vt:lpstr>
      <vt:lpstr>2025 Idaho Economic Outlook Symposium</vt:lpstr>
      <vt:lpstr>Introduction– Key Concepts</vt:lpstr>
      <vt:lpstr>The Big Reveal</vt:lpstr>
      <vt:lpstr>It’s All Local… but not just that</vt:lpstr>
      <vt:lpstr>Demand Side Factors</vt:lpstr>
      <vt:lpstr>Demand Side Factors</vt:lpstr>
      <vt:lpstr>Demand Side Factors</vt:lpstr>
      <vt:lpstr>Demand Side Factors</vt:lpstr>
      <vt:lpstr>Demand Side Factors</vt:lpstr>
      <vt:lpstr>Demand Side Factors</vt:lpstr>
      <vt:lpstr>Supply Side Factors</vt:lpstr>
      <vt:lpstr>Supply Side Factors</vt:lpstr>
      <vt:lpstr>Supply Side Factors</vt:lpstr>
      <vt:lpstr>Supply Side Factors</vt:lpstr>
      <vt:lpstr>Supply Side Factors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Idaho Economic Outlook Symposium</dc:title>
  <dc:creator>Fred Parrish</dc:creator>
  <cp:lastModifiedBy>Administrator</cp:lastModifiedBy>
  <cp:revision>24</cp:revision>
  <dcterms:created xsi:type="dcterms:W3CDTF">2025-01-17T04:27:07Z</dcterms:created>
  <dcterms:modified xsi:type="dcterms:W3CDTF">2025-01-23T15:51:13Z</dcterms:modified>
</cp:coreProperties>
</file>