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303" r:id="rId2"/>
    <p:sldId id="268" r:id="rId3"/>
    <p:sldId id="288" r:id="rId4"/>
    <p:sldId id="313" r:id="rId5"/>
    <p:sldId id="311" r:id="rId6"/>
    <p:sldId id="312" r:id="rId7"/>
    <p:sldId id="308" r:id="rId8"/>
    <p:sldId id="307" r:id="rId9"/>
    <p:sldId id="275" r:id="rId10"/>
    <p:sldId id="270" r:id="rId11"/>
    <p:sldId id="299" r:id="rId12"/>
    <p:sldId id="259" r:id="rId13"/>
    <p:sldId id="304" r:id="rId14"/>
    <p:sldId id="300" r:id="rId15"/>
    <p:sldId id="283" r:id="rId16"/>
    <p:sldId id="302" r:id="rId17"/>
    <p:sldId id="305" r:id="rId18"/>
    <p:sldId id="301" r:id="rId19"/>
    <p:sldId id="314" r:id="rId20"/>
    <p:sldId id="285" r:id="rId21"/>
    <p:sldId id="309" r:id="rId22"/>
    <p:sldId id="286" r:id="rId23"/>
    <p:sldId id="310" r:id="rId24"/>
    <p:sldId id="257" r:id="rId25"/>
    <p:sldId id="266" r:id="rId26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8" roundtripDataSignature="AMtx7mhgh2VMNiM0n48pDQw7EwfpWfdj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83511" autoAdjust="0"/>
  </p:normalViewPr>
  <p:slideViewPr>
    <p:cSldViewPr snapToGrid="0">
      <p:cViewPr varScale="1">
        <p:scale>
          <a:sx n="54" d="100"/>
          <a:sy n="54" d="100"/>
        </p:scale>
        <p:origin x="2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3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SU\Forecasting\FY24\IEOS\PIF_FY2024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Idaho Personal</a:t>
            </a:r>
            <a:r>
              <a:rPr lang="en-US" baseline="0"/>
              <a:t> Income</a:t>
            </a:r>
            <a:r>
              <a:rPr lang="en-US"/>
              <a:t> (Millions)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'Graph for Outlook'!$B$1</c:f>
              <c:strCache>
                <c:ptCount val="1"/>
                <c:pt idx="0">
                  <c:v>PI (Millions)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'Graph for Outlook'!$A$2:$A$15</c:f>
              <c:numCache>
                <c:formatCode>General</c:formatCode>
                <c:ptCount val="12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</c:numCache>
              <c:extLst/>
            </c:numRef>
          </c:cat>
          <c:val>
            <c:numRef>
              <c:f>'Graph for Outlook'!$B$2:$B$15</c:f>
              <c:numCache>
                <c:formatCode>"$"#,##0.00_);[Red]\("$"#,##0.00\)</c:formatCode>
                <c:ptCount val="12"/>
                <c:pt idx="0">
                  <c:v>65865.3</c:v>
                </c:pt>
                <c:pt idx="1">
                  <c:v>69157.45</c:v>
                </c:pt>
                <c:pt idx="2">
                  <c:v>74011.350000000006</c:v>
                </c:pt>
                <c:pt idx="3">
                  <c:v>79685.279999999999</c:v>
                </c:pt>
                <c:pt idx="4">
                  <c:v>87507.6</c:v>
                </c:pt>
                <c:pt idx="5">
                  <c:v>98329.38</c:v>
                </c:pt>
                <c:pt idx="6">
                  <c:v>105069.88</c:v>
                </c:pt>
                <c:pt idx="7">
                  <c:v>113480.68</c:v>
                </c:pt>
                <c:pt idx="8">
                  <c:v>120032.63</c:v>
                </c:pt>
                <c:pt idx="9">
                  <c:v>127143.01</c:v>
                </c:pt>
                <c:pt idx="10">
                  <c:v>135343.47</c:v>
                </c:pt>
                <c:pt idx="11">
                  <c:v>144624.76999999999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7010-41BF-9CBE-522EBCA8E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0224832"/>
        <c:axId val="195166961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'Graph for Outlook'!$A$1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'Graph for Outlook'!$A$2:$A$15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  <c:pt idx="5">
                        <c:v>2021</c:v>
                      </c:pt>
                      <c:pt idx="6">
                        <c:v>2022</c:v>
                      </c:pt>
                      <c:pt idx="7">
                        <c:v>2023</c:v>
                      </c:pt>
                      <c:pt idx="8">
                        <c:v>2024</c:v>
                      </c:pt>
                      <c:pt idx="9">
                        <c:v>2025</c:v>
                      </c:pt>
                      <c:pt idx="10">
                        <c:v>2026</c:v>
                      </c:pt>
                      <c:pt idx="11">
                        <c:v>2027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'Graph for Outlook'!$A$2:$A$15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  <c:pt idx="5">
                        <c:v>2021</c:v>
                      </c:pt>
                      <c:pt idx="6">
                        <c:v>2022</c:v>
                      </c:pt>
                      <c:pt idx="7">
                        <c:v>2023</c:v>
                      </c:pt>
                      <c:pt idx="8">
                        <c:v>2024</c:v>
                      </c:pt>
                      <c:pt idx="9">
                        <c:v>2025</c:v>
                      </c:pt>
                      <c:pt idx="10">
                        <c:v>2026</c:v>
                      </c:pt>
                      <c:pt idx="11">
                        <c:v>2027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7010-41BF-9CBE-522EBCA8E47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for Outlook'!$C$1</c15:sqref>
                        </c15:formulaRef>
                      </c:ext>
                    </c:extLst>
                    <c:strCache>
                      <c:ptCount val="1"/>
                      <c:pt idx="0">
                        <c:v>Growth Rate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for Outlook'!$A$2:$A$15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  <c:pt idx="5">
                        <c:v>2021</c:v>
                      </c:pt>
                      <c:pt idx="6">
                        <c:v>2022</c:v>
                      </c:pt>
                      <c:pt idx="7">
                        <c:v>2023</c:v>
                      </c:pt>
                      <c:pt idx="8">
                        <c:v>2024</c:v>
                      </c:pt>
                      <c:pt idx="9">
                        <c:v>2025</c:v>
                      </c:pt>
                      <c:pt idx="10">
                        <c:v>2026</c:v>
                      </c:pt>
                      <c:pt idx="11">
                        <c:v>2027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for Outlook'!$C$2:$C$15</c15:sqref>
                        </c15:formulaRef>
                      </c:ext>
                    </c:extLst>
                    <c:numCache>
                      <c:formatCode>0.000%</c:formatCode>
                      <c:ptCount val="12"/>
                      <c:pt idx="0">
                        <c:v>4.7100000000000003E-2</c:v>
                      </c:pt>
                      <c:pt idx="1">
                        <c:v>0.05</c:v>
                      </c:pt>
                      <c:pt idx="2">
                        <c:v>7.0199999999999999E-2</c:v>
                      </c:pt>
                      <c:pt idx="3">
                        <c:v>7.6899999999999996E-2</c:v>
                      </c:pt>
                      <c:pt idx="4">
                        <c:v>9.4700000000000006E-2</c:v>
                      </c:pt>
                      <c:pt idx="5">
                        <c:v>0.13980000000000001</c:v>
                      </c:pt>
                      <c:pt idx="6">
                        <c:v>7.6200000000000004E-2</c:v>
                      </c:pt>
                      <c:pt idx="7">
                        <c:v>6.6699999999999995E-2</c:v>
                      </c:pt>
                      <c:pt idx="8">
                        <c:v>5.7700000000000001E-2</c:v>
                      </c:pt>
                      <c:pt idx="9">
                        <c:v>5.9200000000000003E-2</c:v>
                      </c:pt>
                      <c:pt idx="10">
                        <c:v>6.4500000000000002E-2</c:v>
                      </c:pt>
                      <c:pt idx="11">
                        <c:v>6.8599999999999994E-2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010-41BF-9CBE-522EBCA8E47C}"/>
                  </c:ext>
                </c:extLst>
              </c15:ser>
            </c15:filteredLineSeries>
          </c:ext>
        </c:extLst>
      </c:lineChart>
      <c:catAx>
        <c:axId val="195022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669616"/>
        <c:crosses val="autoZero"/>
        <c:auto val="1"/>
        <c:lblAlgn val="ctr"/>
        <c:lblOffset val="100"/>
        <c:noMultiLvlLbl val="0"/>
      </c:catAx>
      <c:valAx>
        <c:axId val="195166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022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6D9B9-3A06-4414-BB95-E3D3E4AD786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446FA-0D9C-4E80-90FC-8548FBD5FA09}">
      <dgm:prSet phldrT="[Text]"/>
      <dgm:spPr/>
      <dgm:t>
        <a:bodyPr/>
        <a:lstStyle/>
        <a:p>
          <a:r>
            <a:rPr lang="en-US" dirty="0"/>
            <a:t>Statewide Economy</a:t>
          </a:r>
        </a:p>
      </dgm:t>
    </dgm:pt>
    <dgm:pt modelId="{9F1070C4-1D2B-4E7B-A93B-ACBC433E498A}" type="parTrans" cxnId="{9B33AAA4-FF05-4E4D-8748-F56250640012}">
      <dgm:prSet/>
      <dgm:spPr/>
      <dgm:t>
        <a:bodyPr/>
        <a:lstStyle/>
        <a:p>
          <a:endParaRPr lang="en-US"/>
        </a:p>
      </dgm:t>
    </dgm:pt>
    <dgm:pt modelId="{E21301D6-A6EA-45FE-911C-8C6883FA2004}" type="sibTrans" cxnId="{9B33AAA4-FF05-4E4D-8748-F56250640012}">
      <dgm:prSet/>
      <dgm:spPr/>
      <dgm:t>
        <a:bodyPr/>
        <a:lstStyle/>
        <a:p>
          <a:endParaRPr lang="en-US"/>
        </a:p>
      </dgm:t>
    </dgm:pt>
    <dgm:pt modelId="{52601F40-439A-46CD-B102-F01B84732201}">
      <dgm:prSet phldrT="[Text]"/>
      <dgm:spPr/>
      <dgm:t>
        <a:bodyPr/>
        <a:lstStyle/>
        <a:p>
          <a:r>
            <a:rPr lang="en-US" dirty="0"/>
            <a:t>Population Growth</a:t>
          </a:r>
        </a:p>
      </dgm:t>
    </dgm:pt>
    <dgm:pt modelId="{660B154D-B8F1-41B3-B864-6196D456E8B1}" type="parTrans" cxnId="{38EE95BD-2C18-4560-9DE1-894F786030BD}">
      <dgm:prSet/>
      <dgm:spPr/>
      <dgm:t>
        <a:bodyPr/>
        <a:lstStyle/>
        <a:p>
          <a:endParaRPr lang="en-US"/>
        </a:p>
      </dgm:t>
    </dgm:pt>
    <dgm:pt modelId="{9BF881C3-CD62-4DC4-BC22-04D786116953}" type="sibTrans" cxnId="{38EE95BD-2C18-4560-9DE1-894F786030BD}">
      <dgm:prSet/>
      <dgm:spPr/>
      <dgm:t>
        <a:bodyPr/>
        <a:lstStyle/>
        <a:p>
          <a:endParaRPr lang="en-US"/>
        </a:p>
      </dgm:t>
    </dgm:pt>
    <dgm:pt modelId="{658539C3-7A71-4B43-8731-CA7B5804A1C1}">
      <dgm:prSet phldrT="[Text]"/>
      <dgm:spPr/>
      <dgm:t>
        <a:bodyPr/>
        <a:lstStyle/>
        <a:p>
          <a:r>
            <a:rPr lang="en-US" dirty="0"/>
            <a:t>Personal Income</a:t>
          </a:r>
        </a:p>
      </dgm:t>
    </dgm:pt>
    <dgm:pt modelId="{B31C2F9C-B867-4F82-91DC-F8EC47D32922}" type="parTrans" cxnId="{CE7439A0-A8D1-42E6-8944-E6CA7BE82A19}">
      <dgm:prSet/>
      <dgm:spPr/>
      <dgm:t>
        <a:bodyPr/>
        <a:lstStyle/>
        <a:p>
          <a:endParaRPr lang="en-US"/>
        </a:p>
      </dgm:t>
    </dgm:pt>
    <dgm:pt modelId="{A62A2105-FB96-4C5C-BD20-AFF983290602}" type="sibTrans" cxnId="{CE7439A0-A8D1-42E6-8944-E6CA7BE82A19}">
      <dgm:prSet/>
      <dgm:spPr/>
      <dgm:t>
        <a:bodyPr/>
        <a:lstStyle/>
        <a:p>
          <a:endParaRPr lang="en-US"/>
        </a:p>
      </dgm:t>
    </dgm:pt>
    <dgm:pt modelId="{F1241ACF-B4A6-45C2-B56E-1FDF0D6F5E36}" type="pres">
      <dgm:prSet presAssocID="{3E66D9B9-3A06-4414-BB95-E3D3E4AD786A}" presName="Name0" presStyleCnt="0">
        <dgm:presLayoutVars>
          <dgm:dir/>
          <dgm:resizeHandles val="exact"/>
        </dgm:presLayoutVars>
      </dgm:prSet>
      <dgm:spPr/>
    </dgm:pt>
    <dgm:pt modelId="{C36DD0D3-14C6-4C8D-91CB-6BA0E685D240}" type="pres">
      <dgm:prSet presAssocID="{C5A446FA-0D9C-4E80-90FC-8548FBD5FA09}" presName="node" presStyleLbl="node1" presStyleIdx="0" presStyleCnt="3">
        <dgm:presLayoutVars>
          <dgm:bulletEnabled val="1"/>
        </dgm:presLayoutVars>
      </dgm:prSet>
      <dgm:spPr/>
    </dgm:pt>
    <dgm:pt modelId="{9B095870-0C83-4811-830F-9348596B471C}" type="pres">
      <dgm:prSet presAssocID="{E21301D6-A6EA-45FE-911C-8C6883FA2004}" presName="sibTrans" presStyleLbl="sibTrans2D1" presStyleIdx="0" presStyleCnt="3"/>
      <dgm:spPr/>
    </dgm:pt>
    <dgm:pt modelId="{11AB037A-52AD-42ED-8E32-F8CDDC785C71}" type="pres">
      <dgm:prSet presAssocID="{E21301D6-A6EA-45FE-911C-8C6883FA2004}" presName="connectorText" presStyleLbl="sibTrans2D1" presStyleIdx="0" presStyleCnt="3"/>
      <dgm:spPr/>
    </dgm:pt>
    <dgm:pt modelId="{A965676C-84EE-47E0-A9AA-BD2DF4FC6037}" type="pres">
      <dgm:prSet presAssocID="{52601F40-439A-46CD-B102-F01B84732201}" presName="node" presStyleLbl="node1" presStyleIdx="1" presStyleCnt="3" custRadScaleRad="122398" custRadScaleInc="-34911">
        <dgm:presLayoutVars>
          <dgm:bulletEnabled val="1"/>
        </dgm:presLayoutVars>
      </dgm:prSet>
      <dgm:spPr/>
    </dgm:pt>
    <dgm:pt modelId="{68F545AB-FC40-4190-99B9-ADDB4E96BFF1}" type="pres">
      <dgm:prSet presAssocID="{9BF881C3-CD62-4DC4-BC22-04D786116953}" presName="sibTrans" presStyleLbl="sibTrans2D1" presStyleIdx="1" presStyleCnt="3" custScaleY="126761"/>
      <dgm:spPr/>
    </dgm:pt>
    <dgm:pt modelId="{83CC1E71-950A-4104-A98A-2AB7DE7936D1}" type="pres">
      <dgm:prSet presAssocID="{9BF881C3-CD62-4DC4-BC22-04D786116953}" presName="connectorText" presStyleLbl="sibTrans2D1" presStyleIdx="1" presStyleCnt="3"/>
      <dgm:spPr/>
    </dgm:pt>
    <dgm:pt modelId="{48CF8EB6-33E3-4BC7-88BE-98537810A88B}" type="pres">
      <dgm:prSet presAssocID="{658539C3-7A71-4B43-8731-CA7B5804A1C1}" presName="node" presStyleLbl="node1" presStyleIdx="2" presStyleCnt="3" custRadScaleRad="117804" custRadScaleInc="34317">
        <dgm:presLayoutVars>
          <dgm:bulletEnabled val="1"/>
        </dgm:presLayoutVars>
      </dgm:prSet>
      <dgm:spPr/>
    </dgm:pt>
    <dgm:pt modelId="{6A2A5BE1-B207-41A3-8C69-4B4039475B4B}" type="pres">
      <dgm:prSet presAssocID="{A62A2105-FB96-4C5C-BD20-AFF983290602}" presName="sibTrans" presStyleLbl="sibTrans2D1" presStyleIdx="2" presStyleCnt="3"/>
      <dgm:spPr/>
    </dgm:pt>
    <dgm:pt modelId="{9F6902C6-2996-400B-A715-B61417A92960}" type="pres">
      <dgm:prSet presAssocID="{A62A2105-FB96-4C5C-BD20-AFF983290602}" presName="connectorText" presStyleLbl="sibTrans2D1" presStyleIdx="2" presStyleCnt="3"/>
      <dgm:spPr/>
    </dgm:pt>
  </dgm:ptLst>
  <dgm:cxnLst>
    <dgm:cxn modelId="{839A0812-320D-4515-BA4A-B8E9C295A89A}" type="presOf" srcId="{9BF881C3-CD62-4DC4-BC22-04D786116953}" destId="{83CC1E71-950A-4104-A98A-2AB7DE7936D1}" srcOrd="1" destOrd="0" presId="urn:microsoft.com/office/officeart/2005/8/layout/cycle7"/>
    <dgm:cxn modelId="{2D28711A-B4AD-4DDF-ADC1-5D6381F23F18}" type="presOf" srcId="{9BF881C3-CD62-4DC4-BC22-04D786116953}" destId="{68F545AB-FC40-4190-99B9-ADDB4E96BFF1}" srcOrd="0" destOrd="0" presId="urn:microsoft.com/office/officeart/2005/8/layout/cycle7"/>
    <dgm:cxn modelId="{5687691F-033D-4A20-A77A-8EA1E571F6F1}" type="presOf" srcId="{658539C3-7A71-4B43-8731-CA7B5804A1C1}" destId="{48CF8EB6-33E3-4BC7-88BE-98537810A88B}" srcOrd="0" destOrd="0" presId="urn:microsoft.com/office/officeart/2005/8/layout/cycle7"/>
    <dgm:cxn modelId="{7D7E1737-19F6-4A54-9CA3-D76F940ECBD3}" type="presOf" srcId="{52601F40-439A-46CD-B102-F01B84732201}" destId="{A965676C-84EE-47E0-A9AA-BD2DF4FC6037}" srcOrd="0" destOrd="0" presId="urn:microsoft.com/office/officeart/2005/8/layout/cycle7"/>
    <dgm:cxn modelId="{F34DF26D-6D20-4C4E-AEDA-F7AA1EF47FD6}" type="presOf" srcId="{E21301D6-A6EA-45FE-911C-8C6883FA2004}" destId="{11AB037A-52AD-42ED-8E32-F8CDDC785C71}" srcOrd="1" destOrd="0" presId="urn:microsoft.com/office/officeart/2005/8/layout/cycle7"/>
    <dgm:cxn modelId="{ECD2CF77-36D1-432A-A3A1-771E55AF2E8F}" type="presOf" srcId="{A62A2105-FB96-4C5C-BD20-AFF983290602}" destId="{9F6902C6-2996-400B-A715-B61417A92960}" srcOrd="1" destOrd="0" presId="urn:microsoft.com/office/officeart/2005/8/layout/cycle7"/>
    <dgm:cxn modelId="{1B50027D-3AFF-4637-864F-7D7C2EE109B3}" type="presOf" srcId="{C5A446FA-0D9C-4E80-90FC-8548FBD5FA09}" destId="{C36DD0D3-14C6-4C8D-91CB-6BA0E685D240}" srcOrd="0" destOrd="0" presId="urn:microsoft.com/office/officeart/2005/8/layout/cycle7"/>
    <dgm:cxn modelId="{CE7439A0-A8D1-42E6-8944-E6CA7BE82A19}" srcId="{3E66D9B9-3A06-4414-BB95-E3D3E4AD786A}" destId="{658539C3-7A71-4B43-8731-CA7B5804A1C1}" srcOrd="2" destOrd="0" parTransId="{B31C2F9C-B867-4F82-91DC-F8EC47D32922}" sibTransId="{A62A2105-FB96-4C5C-BD20-AFF983290602}"/>
    <dgm:cxn modelId="{9B33AAA4-FF05-4E4D-8748-F56250640012}" srcId="{3E66D9B9-3A06-4414-BB95-E3D3E4AD786A}" destId="{C5A446FA-0D9C-4E80-90FC-8548FBD5FA09}" srcOrd="0" destOrd="0" parTransId="{9F1070C4-1D2B-4E7B-A93B-ACBC433E498A}" sibTransId="{E21301D6-A6EA-45FE-911C-8C6883FA2004}"/>
    <dgm:cxn modelId="{E14B24AD-F8D7-4794-A8C0-89748DB3A07D}" type="presOf" srcId="{E21301D6-A6EA-45FE-911C-8C6883FA2004}" destId="{9B095870-0C83-4811-830F-9348596B471C}" srcOrd="0" destOrd="0" presId="urn:microsoft.com/office/officeart/2005/8/layout/cycle7"/>
    <dgm:cxn modelId="{38EE95BD-2C18-4560-9DE1-894F786030BD}" srcId="{3E66D9B9-3A06-4414-BB95-E3D3E4AD786A}" destId="{52601F40-439A-46CD-B102-F01B84732201}" srcOrd="1" destOrd="0" parTransId="{660B154D-B8F1-41B3-B864-6196D456E8B1}" sibTransId="{9BF881C3-CD62-4DC4-BC22-04D786116953}"/>
    <dgm:cxn modelId="{75F485C2-BF88-4202-AD8F-A32FF39AB6F5}" type="presOf" srcId="{3E66D9B9-3A06-4414-BB95-E3D3E4AD786A}" destId="{F1241ACF-B4A6-45C2-B56E-1FDF0D6F5E36}" srcOrd="0" destOrd="0" presId="urn:microsoft.com/office/officeart/2005/8/layout/cycle7"/>
    <dgm:cxn modelId="{340D2AEF-29BD-4351-860D-FB0E94B7D219}" type="presOf" srcId="{A62A2105-FB96-4C5C-BD20-AFF983290602}" destId="{6A2A5BE1-B207-41A3-8C69-4B4039475B4B}" srcOrd="0" destOrd="0" presId="urn:microsoft.com/office/officeart/2005/8/layout/cycle7"/>
    <dgm:cxn modelId="{7F7DD8B4-9BC2-4930-8506-C78E43947DFB}" type="presParOf" srcId="{F1241ACF-B4A6-45C2-B56E-1FDF0D6F5E36}" destId="{C36DD0D3-14C6-4C8D-91CB-6BA0E685D240}" srcOrd="0" destOrd="0" presId="urn:microsoft.com/office/officeart/2005/8/layout/cycle7"/>
    <dgm:cxn modelId="{A82D5E55-6705-4CA6-AC1D-735B58D9F300}" type="presParOf" srcId="{F1241ACF-B4A6-45C2-B56E-1FDF0D6F5E36}" destId="{9B095870-0C83-4811-830F-9348596B471C}" srcOrd="1" destOrd="0" presId="urn:microsoft.com/office/officeart/2005/8/layout/cycle7"/>
    <dgm:cxn modelId="{3C19411C-8FEE-4FAF-995D-4D11C6794432}" type="presParOf" srcId="{9B095870-0C83-4811-830F-9348596B471C}" destId="{11AB037A-52AD-42ED-8E32-F8CDDC785C71}" srcOrd="0" destOrd="0" presId="urn:microsoft.com/office/officeart/2005/8/layout/cycle7"/>
    <dgm:cxn modelId="{D7AE2DCC-AA7E-47AB-8357-89298B4B63EA}" type="presParOf" srcId="{F1241ACF-B4A6-45C2-B56E-1FDF0D6F5E36}" destId="{A965676C-84EE-47E0-A9AA-BD2DF4FC6037}" srcOrd="2" destOrd="0" presId="urn:microsoft.com/office/officeart/2005/8/layout/cycle7"/>
    <dgm:cxn modelId="{E2F554D4-84FE-47B5-B786-53BB778F7C0F}" type="presParOf" srcId="{F1241ACF-B4A6-45C2-B56E-1FDF0D6F5E36}" destId="{68F545AB-FC40-4190-99B9-ADDB4E96BFF1}" srcOrd="3" destOrd="0" presId="urn:microsoft.com/office/officeart/2005/8/layout/cycle7"/>
    <dgm:cxn modelId="{1E076676-DEFC-4CCD-8F9A-3C15B85E066D}" type="presParOf" srcId="{68F545AB-FC40-4190-99B9-ADDB4E96BFF1}" destId="{83CC1E71-950A-4104-A98A-2AB7DE7936D1}" srcOrd="0" destOrd="0" presId="urn:microsoft.com/office/officeart/2005/8/layout/cycle7"/>
    <dgm:cxn modelId="{F9780343-7914-42D5-9463-D742815EFDF9}" type="presParOf" srcId="{F1241ACF-B4A6-45C2-B56E-1FDF0D6F5E36}" destId="{48CF8EB6-33E3-4BC7-88BE-98537810A88B}" srcOrd="4" destOrd="0" presId="urn:microsoft.com/office/officeart/2005/8/layout/cycle7"/>
    <dgm:cxn modelId="{119C53D5-1972-4011-9B2D-F989B9990093}" type="presParOf" srcId="{F1241ACF-B4A6-45C2-B56E-1FDF0D6F5E36}" destId="{6A2A5BE1-B207-41A3-8C69-4B4039475B4B}" srcOrd="5" destOrd="0" presId="urn:microsoft.com/office/officeart/2005/8/layout/cycle7"/>
    <dgm:cxn modelId="{A201A03B-757A-4941-88E2-C9728A5CE6D6}" type="presParOf" srcId="{6A2A5BE1-B207-41A3-8C69-4B4039475B4B}" destId="{9F6902C6-2996-400B-A715-B61417A9296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66D9B9-3A06-4414-BB95-E3D3E4AD786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446FA-0D9C-4E80-90FC-8548FBD5FA09}">
      <dgm:prSet phldrT="[Text]"/>
      <dgm:spPr/>
      <dgm:t>
        <a:bodyPr/>
        <a:lstStyle/>
        <a:p>
          <a:r>
            <a:rPr lang="en-US" dirty="0"/>
            <a:t>Statewide Economy</a:t>
          </a:r>
        </a:p>
      </dgm:t>
    </dgm:pt>
    <dgm:pt modelId="{9F1070C4-1D2B-4E7B-A93B-ACBC433E498A}" type="parTrans" cxnId="{9B33AAA4-FF05-4E4D-8748-F56250640012}">
      <dgm:prSet/>
      <dgm:spPr/>
      <dgm:t>
        <a:bodyPr/>
        <a:lstStyle/>
        <a:p>
          <a:endParaRPr lang="en-US"/>
        </a:p>
      </dgm:t>
    </dgm:pt>
    <dgm:pt modelId="{E21301D6-A6EA-45FE-911C-8C6883FA2004}" type="sibTrans" cxnId="{9B33AAA4-FF05-4E4D-8748-F56250640012}">
      <dgm:prSet/>
      <dgm:spPr/>
      <dgm:t>
        <a:bodyPr/>
        <a:lstStyle/>
        <a:p>
          <a:endParaRPr lang="en-US"/>
        </a:p>
      </dgm:t>
    </dgm:pt>
    <dgm:pt modelId="{52601F40-439A-46CD-B102-F01B84732201}">
      <dgm:prSet phldrT="[Text]"/>
      <dgm:spPr/>
      <dgm:t>
        <a:bodyPr/>
        <a:lstStyle/>
        <a:p>
          <a:r>
            <a:rPr lang="en-US" dirty="0"/>
            <a:t>Population Growth</a:t>
          </a:r>
        </a:p>
      </dgm:t>
    </dgm:pt>
    <dgm:pt modelId="{660B154D-B8F1-41B3-B864-6196D456E8B1}" type="parTrans" cxnId="{38EE95BD-2C18-4560-9DE1-894F786030BD}">
      <dgm:prSet/>
      <dgm:spPr/>
      <dgm:t>
        <a:bodyPr/>
        <a:lstStyle/>
        <a:p>
          <a:endParaRPr lang="en-US"/>
        </a:p>
      </dgm:t>
    </dgm:pt>
    <dgm:pt modelId="{9BF881C3-CD62-4DC4-BC22-04D786116953}" type="sibTrans" cxnId="{38EE95BD-2C18-4560-9DE1-894F786030BD}">
      <dgm:prSet/>
      <dgm:spPr/>
      <dgm:t>
        <a:bodyPr/>
        <a:lstStyle/>
        <a:p>
          <a:endParaRPr lang="en-US"/>
        </a:p>
      </dgm:t>
    </dgm:pt>
    <dgm:pt modelId="{658539C3-7A71-4B43-8731-CA7B5804A1C1}">
      <dgm:prSet phldrT="[Text]"/>
      <dgm:spPr/>
      <dgm:t>
        <a:bodyPr/>
        <a:lstStyle/>
        <a:p>
          <a:r>
            <a:rPr lang="en-US" dirty="0"/>
            <a:t>Personal Income</a:t>
          </a:r>
        </a:p>
      </dgm:t>
    </dgm:pt>
    <dgm:pt modelId="{B31C2F9C-B867-4F82-91DC-F8EC47D32922}" type="parTrans" cxnId="{CE7439A0-A8D1-42E6-8944-E6CA7BE82A19}">
      <dgm:prSet/>
      <dgm:spPr/>
      <dgm:t>
        <a:bodyPr/>
        <a:lstStyle/>
        <a:p>
          <a:endParaRPr lang="en-US"/>
        </a:p>
      </dgm:t>
    </dgm:pt>
    <dgm:pt modelId="{A62A2105-FB96-4C5C-BD20-AFF983290602}" type="sibTrans" cxnId="{CE7439A0-A8D1-42E6-8944-E6CA7BE82A19}">
      <dgm:prSet/>
      <dgm:spPr/>
      <dgm:t>
        <a:bodyPr/>
        <a:lstStyle/>
        <a:p>
          <a:endParaRPr lang="en-US"/>
        </a:p>
      </dgm:t>
    </dgm:pt>
    <dgm:pt modelId="{F1241ACF-B4A6-45C2-B56E-1FDF0D6F5E36}" type="pres">
      <dgm:prSet presAssocID="{3E66D9B9-3A06-4414-BB95-E3D3E4AD786A}" presName="Name0" presStyleCnt="0">
        <dgm:presLayoutVars>
          <dgm:dir/>
          <dgm:resizeHandles val="exact"/>
        </dgm:presLayoutVars>
      </dgm:prSet>
      <dgm:spPr/>
    </dgm:pt>
    <dgm:pt modelId="{C36DD0D3-14C6-4C8D-91CB-6BA0E685D240}" type="pres">
      <dgm:prSet presAssocID="{C5A446FA-0D9C-4E80-90FC-8548FBD5FA09}" presName="node" presStyleLbl="node1" presStyleIdx="0" presStyleCnt="3">
        <dgm:presLayoutVars>
          <dgm:bulletEnabled val="1"/>
        </dgm:presLayoutVars>
      </dgm:prSet>
      <dgm:spPr/>
    </dgm:pt>
    <dgm:pt modelId="{9B095870-0C83-4811-830F-9348596B471C}" type="pres">
      <dgm:prSet presAssocID="{E21301D6-A6EA-45FE-911C-8C6883FA2004}" presName="sibTrans" presStyleLbl="sibTrans2D1" presStyleIdx="0" presStyleCnt="3"/>
      <dgm:spPr/>
    </dgm:pt>
    <dgm:pt modelId="{11AB037A-52AD-42ED-8E32-F8CDDC785C71}" type="pres">
      <dgm:prSet presAssocID="{E21301D6-A6EA-45FE-911C-8C6883FA2004}" presName="connectorText" presStyleLbl="sibTrans2D1" presStyleIdx="0" presStyleCnt="3"/>
      <dgm:spPr/>
    </dgm:pt>
    <dgm:pt modelId="{A965676C-84EE-47E0-A9AA-BD2DF4FC6037}" type="pres">
      <dgm:prSet presAssocID="{52601F40-439A-46CD-B102-F01B84732201}" presName="node" presStyleLbl="node1" presStyleIdx="1" presStyleCnt="3" custRadScaleRad="122398" custRadScaleInc="-34911">
        <dgm:presLayoutVars>
          <dgm:bulletEnabled val="1"/>
        </dgm:presLayoutVars>
      </dgm:prSet>
      <dgm:spPr/>
    </dgm:pt>
    <dgm:pt modelId="{68F545AB-FC40-4190-99B9-ADDB4E96BFF1}" type="pres">
      <dgm:prSet presAssocID="{9BF881C3-CD62-4DC4-BC22-04D786116953}" presName="sibTrans" presStyleLbl="sibTrans2D1" presStyleIdx="1" presStyleCnt="3" custScaleY="126761"/>
      <dgm:spPr/>
    </dgm:pt>
    <dgm:pt modelId="{83CC1E71-950A-4104-A98A-2AB7DE7936D1}" type="pres">
      <dgm:prSet presAssocID="{9BF881C3-CD62-4DC4-BC22-04D786116953}" presName="connectorText" presStyleLbl="sibTrans2D1" presStyleIdx="1" presStyleCnt="3"/>
      <dgm:spPr/>
    </dgm:pt>
    <dgm:pt modelId="{48CF8EB6-33E3-4BC7-88BE-98537810A88B}" type="pres">
      <dgm:prSet presAssocID="{658539C3-7A71-4B43-8731-CA7B5804A1C1}" presName="node" presStyleLbl="node1" presStyleIdx="2" presStyleCnt="3" custRadScaleRad="117804" custRadScaleInc="34317">
        <dgm:presLayoutVars>
          <dgm:bulletEnabled val="1"/>
        </dgm:presLayoutVars>
      </dgm:prSet>
      <dgm:spPr/>
    </dgm:pt>
    <dgm:pt modelId="{6A2A5BE1-B207-41A3-8C69-4B4039475B4B}" type="pres">
      <dgm:prSet presAssocID="{A62A2105-FB96-4C5C-BD20-AFF983290602}" presName="sibTrans" presStyleLbl="sibTrans2D1" presStyleIdx="2" presStyleCnt="3"/>
      <dgm:spPr/>
    </dgm:pt>
    <dgm:pt modelId="{9F6902C6-2996-400B-A715-B61417A92960}" type="pres">
      <dgm:prSet presAssocID="{A62A2105-FB96-4C5C-BD20-AFF983290602}" presName="connectorText" presStyleLbl="sibTrans2D1" presStyleIdx="2" presStyleCnt="3"/>
      <dgm:spPr/>
    </dgm:pt>
  </dgm:ptLst>
  <dgm:cxnLst>
    <dgm:cxn modelId="{839A0812-320D-4515-BA4A-B8E9C295A89A}" type="presOf" srcId="{9BF881C3-CD62-4DC4-BC22-04D786116953}" destId="{83CC1E71-950A-4104-A98A-2AB7DE7936D1}" srcOrd="1" destOrd="0" presId="urn:microsoft.com/office/officeart/2005/8/layout/cycle7"/>
    <dgm:cxn modelId="{2D28711A-B4AD-4DDF-ADC1-5D6381F23F18}" type="presOf" srcId="{9BF881C3-CD62-4DC4-BC22-04D786116953}" destId="{68F545AB-FC40-4190-99B9-ADDB4E96BFF1}" srcOrd="0" destOrd="0" presId="urn:microsoft.com/office/officeart/2005/8/layout/cycle7"/>
    <dgm:cxn modelId="{5687691F-033D-4A20-A77A-8EA1E571F6F1}" type="presOf" srcId="{658539C3-7A71-4B43-8731-CA7B5804A1C1}" destId="{48CF8EB6-33E3-4BC7-88BE-98537810A88B}" srcOrd="0" destOrd="0" presId="urn:microsoft.com/office/officeart/2005/8/layout/cycle7"/>
    <dgm:cxn modelId="{7D7E1737-19F6-4A54-9CA3-D76F940ECBD3}" type="presOf" srcId="{52601F40-439A-46CD-B102-F01B84732201}" destId="{A965676C-84EE-47E0-A9AA-BD2DF4FC6037}" srcOrd="0" destOrd="0" presId="urn:microsoft.com/office/officeart/2005/8/layout/cycle7"/>
    <dgm:cxn modelId="{F34DF26D-6D20-4C4E-AEDA-F7AA1EF47FD6}" type="presOf" srcId="{E21301D6-A6EA-45FE-911C-8C6883FA2004}" destId="{11AB037A-52AD-42ED-8E32-F8CDDC785C71}" srcOrd="1" destOrd="0" presId="urn:microsoft.com/office/officeart/2005/8/layout/cycle7"/>
    <dgm:cxn modelId="{ECD2CF77-36D1-432A-A3A1-771E55AF2E8F}" type="presOf" srcId="{A62A2105-FB96-4C5C-BD20-AFF983290602}" destId="{9F6902C6-2996-400B-A715-B61417A92960}" srcOrd="1" destOrd="0" presId="urn:microsoft.com/office/officeart/2005/8/layout/cycle7"/>
    <dgm:cxn modelId="{1B50027D-3AFF-4637-864F-7D7C2EE109B3}" type="presOf" srcId="{C5A446FA-0D9C-4E80-90FC-8548FBD5FA09}" destId="{C36DD0D3-14C6-4C8D-91CB-6BA0E685D240}" srcOrd="0" destOrd="0" presId="urn:microsoft.com/office/officeart/2005/8/layout/cycle7"/>
    <dgm:cxn modelId="{CE7439A0-A8D1-42E6-8944-E6CA7BE82A19}" srcId="{3E66D9B9-3A06-4414-BB95-E3D3E4AD786A}" destId="{658539C3-7A71-4B43-8731-CA7B5804A1C1}" srcOrd="2" destOrd="0" parTransId="{B31C2F9C-B867-4F82-91DC-F8EC47D32922}" sibTransId="{A62A2105-FB96-4C5C-BD20-AFF983290602}"/>
    <dgm:cxn modelId="{9B33AAA4-FF05-4E4D-8748-F56250640012}" srcId="{3E66D9B9-3A06-4414-BB95-E3D3E4AD786A}" destId="{C5A446FA-0D9C-4E80-90FC-8548FBD5FA09}" srcOrd="0" destOrd="0" parTransId="{9F1070C4-1D2B-4E7B-A93B-ACBC433E498A}" sibTransId="{E21301D6-A6EA-45FE-911C-8C6883FA2004}"/>
    <dgm:cxn modelId="{E14B24AD-F8D7-4794-A8C0-89748DB3A07D}" type="presOf" srcId="{E21301D6-A6EA-45FE-911C-8C6883FA2004}" destId="{9B095870-0C83-4811-830F-9348596B471C}" srcOrd="0" destOrd="0" presId="urn:microsoft.com/office/officeart/2005/8/layout/cycle7"/>
    <dgm:cxn modelId="{38EE95BD-2C18-4560-9DE1-894F786030BD}" srcId="{3E66D9B9-3A06-4414-BB95-E3D3E4AD786A}" destId="{52601F40-439A-46CD-B102-F01B84732201}" srcOrd="1" destOrd="0" parTransId="{660B154D-B8F1-41B3-B864-6196D456E8B1}" sibTransId="{9BF881C3-CD62-4DC4-BC22-04D786116953}"/>
    <dgm:cxn modelId="{75F485C2-BF88-4202-AD8F-A32FF39AB6F5}" type="presOf" srcId="{3E66D9B9-3A06-4414-BB95-E3D3E4AD786A}" destId="{F1241ACF-B4A6-45C2-B56E-1FDF0D6F5E36}" srcOrd="0" destOrd="0" presId="urn:microsoft.com/office/officeart/2005/8/layout/cycle7"/>
    <dgm:cxn modelId="{340D2AEF-29BD-4351-860D-FB0E94B7D219}" type="presOf" srcId="{A62A2105-FB96-4C5C-BD20-AFF983290602}" destId="{6A2A5BE1-B207-41A3-8C69-4B4039475B4B}" srcOrd="0" destOrd="0" presId="urn:microsoft.com/office/officeart/2005/8/layout/cycle7"/>
    <dgm:cxn modelId="{7F7DD8B4-9BC2-4930-8506-C78E43947DFB}" type="presParOf" srcId="{F1241ACF-B4A6-45C2-B56E-1FDF0D6F5E36}" destId="{C36DD0D3-14C6-4C8D-91CB-6BA0E685D240}" srcOrd="0" destOrd="0" presId="urn:microsoft.com/office/officeart/2005/8/layout/cycle7"/>
    <dgm:cxn modelId="{A82D5E55-6705-4CA6-AC1D-735B58D9F300}" type="presParOf" srcId="{F1241ACF-B4A6-45C2-B56E-1FDF0D6F5E36}" destId="{9B095870-0C83-4811-830F-9348596B471C}" srcOrd="1" destOrd="0" presId="urn:microsoft.com/office/officeart/2005/8/layout/cycle7"/>
    <dgm:cxn modelId="{3C19411C-8FEE-4FAF-995D-4D11C6794432}" type="presParOf" srcId="{9B095870-0C83-4811-830F-9348596B471C}" destId="{11AB037A-52AD-42ED-8E32-F8CDDC785C71}" srcOrd="0" destOrd="0" presId="urn:microsoft.com/office/officeart/2005/8/layout/cycle7"/>
    <dgm:cxn modelId="{D7AE2DCC-AA7E-47AB-8357-89298B4B63EA}" type="presParOf" srcId="{F1241ACF-B4A6-45C2-B56E-1FDF0D6F5E36}" destId="{A965676C-84EE-47E0-A9AA-BD2DF4FC6037}" srcOrd="2" destOrd="0" presId="urn:microsoft.com/office/officeart/2005/8/layout/cycle7"/>
    <dgm:cxn modelId="{E2F554D4-84FE-47B5-B786-53BB778F7C0F}" type="presParOf" srcId="{F1241ACF-B4A6-45C2-B56E-1FDF0D6F5E36}" destId="{68F545AB-FC40-4190-99B9-ADDB4E96BFF1}" srcOrd="3" destOrd="0" presId="urn:microsoft.com/office/officeart/2005/8/layout/cycle7"/>
    <dgm:cxn modelId="{1E076676-DEFC-4CCD-8F9A-3C15B85E066D}" type="presParOf" srcId="{68F545AB-FC40-4190-99B9-ADDB4E96BFF1}" destId="{83CC1E71-950A-4104-A98A-2AB7DE7936D1}" srcOrd="0" destOrd="0" presId="urn:microsoft.com/office/officeart/2005/8/layout/cycle7"/>
    <dgm:cxn modelId="{F9780343-7914-42D5-9463-D742815EFDF9}" type="presParOf" srcId="{F1241ACF-B4A6-45C2-B56E-1FDF0D6F5E36}" destId="{48CF8EB6-33E3-4BC7-88BE-98537810A88B}" srcOrd="4" destOrd="0" presId="urn:microsoft.com/office/officeart/2005/8/layout/cycle7"/>
    <dgm:cxn modelId="{119C53D5-1972-4011-9B2D-F989B9990093}" type="presParOf" srcId="{F1241ACF-B4A6-45C2-B56E-1FDF0D6F5E36}" destId="{6A2A5BE1-B207-41A3-8C69-4B4039475B4B}" srcOrd="5" destOrd="0" presId="urn:microsoft.com/office/officeart/2005/8/layout/cycle7"/>
    <dgm:cxn modelId="{A201A03B-757A-4941-88E2-C9728A5CE6D6}" type="presParOf" srcId="{6A2A5BE1-B207-41A3-8C69-4B4039475B4B}" destId="{9F6902C6-2996-400B-A715-B61417A9296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60B541-CB43-4A70-A757-4865F07FFD20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91C06B-6FB8-4BA8-905D-D9916CD275B2}">
      <dgm:prSet phldrT="[Text]"/>
      <dgm:spPr/>
      <dgm:t>
        <a:bodyPr/>
        <a:lstStyle/>
        <a:p>
          <a:r>
            <a:rPr lang="en-US" dirty="0"/>
            <a:t>Tailwinds</a:t>
          </a:r>
        </a:p>
      </dgm:t>
    </dgm:pt>
    <dgm:pt modelId="{87700367-3C96-4384-B43F-A98CFA4BA29F}" type="parTrans" cxnId="{34C42124-A097-481D-A62A-0531F7098039}">
      <dgm:prSet/>
      <dgm:spPr/>
      <dgm:t>
        <a:bodyPr/>
        <a:lstStyle/>
        <a:p>
          <a:endParaRPr lang="en-US"/>
        </a:p>
      </dgm:t>
    </dgm:pt>
    <dgm:pt modelId="{86AA5E59-9DEB-478A-9BFD-F7CE5F654564}" type="sibTrans" cxnId="{34C42124-A097-481D-A62A-0531F7098039}">
      <dgm:prSet/>
      <dgm:spPr/>
      <dgm:t>
        <a:bodyPr/>
        <a:lstStyle/>
        <a:p>
          <a:endParaRPr lang="en-US"/>
        </a:p>
      </dgm:t>
    </dgm:pt>
    <dgm:pt modelId="{96404AEE-29BA-4145-A96C-08089B5926B5}">
      <dgm:prSet phldrT="[Text]"/>
      <dgm:spPr/>
      <dgm:t>
        <a:bodyPr/>
        <a:lstStyle/>
        <a:p>
          <a:r>
            <a:rPr lang="en-US" dirty="0"/>
            <a:t>Headwinds</a:t>
          </a:r>
        </a:p>
      </dgm:t>
    </dgm:pt>
    <dgm:pt modelId="{4AA41AF9-D8B1-44C2-9BD6-ACFEC49B2EFF}" type="parTrans" cxnId="{F3EC3CFC-BD3C-42F1-9F98-C8F3CA28DE0A}">
      <dgm:prSet/>
      <dgm:spPr/>
      <dgm:t>
        <a:bodyPr/>
        <a:lstStyle/>
        <a:p>
          <a:endParaRPr lang="en-US"/>
        </a:p>
      </dgm:t>
    </dgm:pt>
    <dgm:pt modelId="{08DC43EC-E3A4-4301-B1DD-7A7DBDF631F8}" type="sibTrans" cxnId="{F3EC3CFC-BD3C-42F1-9F98-C8F3CA28DE0A}">
      <dgm:prSet/>
      <dgm:spPr/>
      <dgm:t>
        <a:bodyPr/>
        <a:lstStyle/>
        <a:p>
          <a:endParaRPr lang="en-US"/>
        </a:p>
      </dgm:t>
    </dgm:pt>
    <dgm:pt modelId="{4C400F11-CBBF-4FE4-8DFE-9A4736B5FC14}" type="pres">
      <dgm:prSet presAssocID="{E060B541-CB43-4A70-A757-4865F07FFD20}" presName="cycle" presStyleCnt="0">
        <dgm:presLayoutVars>
          <dgm:dir/>
          <dgm:resizeHandles val="exact"/>
        </dgm:presLayoutVars>
      </dgm:prSet>
      <dgm:spPr/>
    </dgm:pt>
    <dgm:pt modelId="{928D49DA-ECBE-4F57-8C06-3861A88F4F64}" type="pres">
      <dgm:prSet presAssocID="{8591C06B-6FB8-4BA8-905D-D9916CD275B2}" presName="arrow" presStyleLbl="node1" presStyleIdx="0" presStyleCnt="2" custScaleY="100254">
        <dgm:presLayoutVars>
          <dgm:bulletEnabled val="1"/>
        </dgm:presLayoutVars>
      </dgm:prSet>
      <dgm:spPr/>
    </dgm:pt>
    <dgm:pt modelId="{C945BAFE-212A-422F-85DD-9F529A8DDF67}" type="pres">
      <dgm:prSet presAssocID="{96404AEE-29BA-4145-A96C-08089B5926B5}" presName="arrow" presStyleLbl="node1" presStyleIdx="1" presStyleCnt="2" custScaleY="100254">
        <dgm:presLayoutVars>
          <dgm:bulletEnabled val="1"/>
        </dgm:presLayoutVars>
      </dgm:prSet>
      <dgm:spPr/>
    </dgm:pt>
  </dgm:ptLst>
  <dgm:cxnLst>
    <dgm:cxn modelId="{34C42124-A097-481D-A62A-0531F7098039}" srcId="{E060B541-CB43-4A70-A757-4865F07FFD20}" destId="{8591C06B-6FB8-4BA8-905D-D9916CD275B2}" srcOrd="0" destOrd="0" parTransId="{87700367-3C96-4384-B43F-A98CFA4BA29F}" sibTransId="{86AA5E59-9DEB-478A-9BFD-F7CE5F654564}"/>
    <dgm:cxn modelId="{7829A459-9DAB-431D-852F-C6B0580CF981}" type="presOf" srcId="{8591C06B-6FB8-4BA8-905D-D9916CD275B2}" destId="{928D49DA-ECBE-4F57-8C06-3861A88F4F64}" srcOrd="0" destOrd="0" presId="urn:microsoft.com/office/officeart/2005/8/layout/arrow1"/>
    <dgm:cxn modelId="{A94F9DB6-F387-4CC2-8E90-A12E9AF9E98E}" type="presOf" srcId="{E060B541-CB43-4A70-A757-4865F07FFD20}" destId="{4C400F11-CBBF-4FE4-8DFE-9A4736B5FC14}" srcOrd="0" destOrd="0" presId="urn:microsoft.com/office/officeart/2005/8/layout/arrow1"/>
    <dgm:cxn modelId="{E00414B9-C189-4F09-9B5B-D30211D41CB8}" type="presOf" srcId="{96404AEE-29BA-4145-A96C-08089B5926B5}" destId="{C945BAFE-212A-422F-85DD-9F529A8DDF67}" srcOrd="0" destOrd="0" presId="urn:microsoft.com/office/officeart/2005/8/layout/arrow1"/>
    <dgm:cxn modelId="{F3EC3CFC-BD3C-42F1-9F98-C8F3CA28DE0A}" srcId="{E060B541-CB43-4A70-A757-4865F07FFD20}" destId="{96404AEE-29BA-4145-A96C-08089B5926B5}" srcOrd="1" destOrd="0" parTransId="{4AA41AF9-D8B1-44C2-9BD6-ACFEC49B2EFF}" sibTransId="{08DC43EC-E3A4-4301-B1DD-7A7DBDF631F8}"/>
    <dgm:cxn modelId="{6FB5F674-82F2-41CB-8A16-FD0396D8D490}" type="presParOf" srcId="{4C400F11-CBBF-4FE4-8DFE-9A4736B5FC14}" destId="{928D49DA-ECBE-4F57-8C06-3861A88F4F64}" srcOrd="0" destOrd="0" presId="urn:microsoft.com/office/officeart/2005/8/layout/arrow1"/>
    <dgm:cxn modelId="{FC1AD8EF-CB50-4A88-80EB-6E7B994A8960}" type="presParOf" srcId="{4C400F11-CBBF-4FE4-8DFE-9A4736B5FC14}" destId="{C945BAFE-212A-422F-85DD-9F529A8DDF6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DD0D3-14C6-4C8D-91CB-6BA0E685D240}">
      <dsp:nvSpPr>
        <dsp:cNvPr id="0" name=""/>
        <dsp:cNvSpPr/>
      </dsp:nvSpPr>
      <dsp:spPr>
        <a:xfrm>
          <a:off x="3376118" y="1902"/>
          <a:ext cx="2327593" cy="1163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Statewide Economy</a:t>
          </a:r>
        </a:p>
      </dsp:txBody>
      <dsp:txXfrm>
        <a:off x="3410204" y="35988"/>
        <a:ext cx="2259421" cy="1095624"/>
      </dsp:txXfrm>
    </dsp:sp>
    <dsp:sp modelId="{9B095870-0C83-4811-830F-9348596B471C}">
      <dsp:nvSpPr>
        <dsp:cNvPr id="0" name=""/>
        <dsp:cNvSpPr/>
      </dsp:nvSpPr>
      <dsp:spPr>
        <a:xfrm rot="2676905">
          <a:off x="5052797" y="1704788"/>
          <a:ext cx="1659378" cy="4073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174995" y="1786254"/>
        <a:ext cx="1414982" cy="244396"/>
      </dsp:txXfrm>
    </dsp:sp>
    <dsp:sp modelId="{A965676C-84EE-47E0-A9AA-BD2DF4FC6037}">
      <dsp:nvSpPr>
        <dsp:cNvPr id="0" name=""/>
        <dsp:cNvSpPr/>
      </dsp:nvSpPr>
      <dsp:spPr>
        <a:xfrm>
          <a:off x="6061261" y="2651207"/>
          <a:ext cx="2327593" cy="1163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Population Growth</a:t>
          </a:r>
        </a:p>
      </dsp:txBody>
      <dsp:txXfrm>
        <a:off x="6095347" y="2685293"/>
        <a:ext cx="2259421" cy="1095624"/>
      </dsp:txXfrm>
    </dsp:sp>
    <dsp:sp modelId="{68F545AB-FC40-4190-99B9-ADDB4E96BFF1}">
      <dsp:nvSpPr>
        <dsp:cNvPr id="0" name=""/>
        <dsp:cNvSpPr/>
      </dsp:nvSpPr>
      <dsp:spPr>
        <a:xfrm rot="10799994">
          <a:off x="3761922" y="2974943"/>
          <a:ext cx="1659378" cy="51633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3916822" y="3078210"/>
        <a:ext cx="1349578" cy="309800"/>
      </dsp:txXfrm>
    </dsp:sp>
    <dsp:sp modelId="{48CF8EB6-33E3-4BC7-88BE-98537810A88B}">
      <dsp:nvSpPr>
        <dsp:cNvPr id="0" name=""/>
        <dsp:cNvSpPr/>
      </dsp:nvSpPr>
      <dsp:spPr>
        <a:xfrm>
          <a:off x="794369" y="2651216"/>
          <a:ext cx="2327593" cy="1163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Personal Income</a:t>
          </a:r>
        </a:p>
      </dsp:txBody>
      <dsp:txXfrm>
        <a:off x="828455" y="2685302"/>
        <a:ext cx="2259421" cy="1095624"/>
      </dsp:txXfrm>
    </dsp:sp>
    <dsp:sp modelId="{6A2A5BE1-B207-41A3-8C69-4B4039475B4B}">
      <dsp:nvSpPr>
        <dsp:cNvPr id="0" name=""/>
        <dsp:cNvSpPr/>
      </dsp:nvSpPr>
      <dsp:spPr>
        <a:xfrm rot="18855600">
          <a:off x="2419351" y="1704793"/>
          <a:ext cx="1659378" cy="4073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541549" y="1786259"/>
        <a:ext cx="1414982" cy="244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DD0D3-14C6-4C8D-91CB-6BA0E685D240}">
      <dsp:nvSpPr>
        <dsp:cNvPr id="0" name=""/>
        <dsp:cNvSpPr/>
      </dsp:nvSpPr>
      <dsp:spPr>
        <a:xfrm>
          <a:off x="3376118" y="1902"/>
          <a:ext cx="2327593" cy="1163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Statewide Economy</a:t>
          </a:r>
        </a:p>
      </dsp:txBody>
      <dsp:txXfrm>
        <a:off x="3410204" y="35988"/>
        <a:ext cx="2259421" cy="1095624"/>
      </dsp:txXfrm>
    </dsp:sp>
    <dsp:sp modelId="{9B095870-0C83-4811-830F-9348596B471C}">
      <dsp:nvSpPr>
        <dsp:cNvPr id="0" name=""/>
        <dsp:cNvSpPr/>
      </dsp:nvSpPr>
      <dsp:spPr>
        <a:xfrm rot="2676905">
          <a:off x="5052797" y="1704788"/>
          <a:ext cx="1659378" cy="4073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174995" y="1786254"/>
        <a:ext cx="1414982" cy="244396"/>
      </dsp:txXfrm>
    </dsp:sp>
    <dsp:sp modelId="{A965676C-84EE-47E0-A9AA-BD2DF4FC6037}">
      <dsp:nvSpPr>
        <dsp:cNvPr id="0" name=""/>
        <dsp:cNvSpPr/>
      </dsp:nvSpPr>
      <dsp:spPr>
        <a:xfrm>
          <a:off x="6061261" y="2651207"/>
          <a:ext cx="2327593" cy="1163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Population Growth</a:t>
          </a:r>
        </a:p>
      </dsp:txBody>
      <dsp:txXfrm>
        <a:off x="6095347" y="2685293"/>
        <a:ext cx="2259421" cy="1095624"/>
      </dsp:txXfrm>
    </dsp:sp>
    <dsp:sp modelId="{68F545AB-FC40-4190-99B9-ADDB4E96BFF1}">
      <dsp:nvSpPr>
        <dsp:cNvPr id="0" name=""/>
        <dsp:cNvSpPr/>
      </dsp:nvSpPr>
      <dsp:spPr>
        <a:xfrm rot="10799994">
          <a:off x="3761922" y="2974943"/>
          <a:ext cx="1659378" cy="51633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3916822" y="3078210"/>
        <a:ext cx="1349578" cy="309800"/>
      </dsp:txXfrm>
    </dsp:sp>
    <dsp:sp modelId="{48CF8EB6-33E3-4BC7-88BE-98537810A88B}">
      <dsp:nvSpPr>
        <dsp:cNvPr id="0" name=""/>
        <dsp:cNvSpPr/>
      </dsp:nvSpPr>
      <dsp:spPr>
        <a:xfrm>
          <a:off x="794369" y="2651216"/>
          <a:ext cx="2327593" cy="1163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Personal Income</a:t>
          </a:r>
        </a:p>
      </dsp:txBody>
      <dsp:txXfrm>
        <a:off x="828455" y="2685302"/>
        <a:ext cx="2259421" cy="1095624"/>
      </dsp:txXfrm>
    </dsp:sp>
    <dsp:sp modelId="{6A2A5BE1-B207-41A3-8C69-4B4039475B4B}">
      <dsp:nvSpPr>
        <dsp:cNvPr id="0" name=""/>
        <dsp:cNvSpPr/>
      </dsp:nvSpPr>
      <dsp:spPr>
        <a:xfrm rot="18855600">
          <a:off x="2419351" y="1704793"/>
          <a:ext cx="1659378" cy="4073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541549" y="1786259"/>
        <a:ext cx="1414982" cy="244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D49DA-ECBE-4F57-8C06-3861A88F4F64}">
      <dsp:nvSpPr>
        <dsp:cNvPr id="0" name=""/>
        <dsp:cNvSpPr/>
      </dsp:nvSpPr>
      <dsp:spPr>
        <a:xfrm rot="16200000">
          <a:off x="2100" y="244"/>
          <a:ext cx="2858239" cy="286549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Tailwinds</a:t>
          </a:r>
        </a:p>
      </dsp:txBody>
      <dsp:txXfrm rot="5400000">
        <a:off x="498662" y="718434"/>
        <a:ext cx="2365307" cy="1429119"/>
      </dsp:txXfrm>
    </dsp:sp>
    <dsp:sp modelId="{C945BAFE-212A-422F-85DD-9F529A8DDF67}">
      <dsp:nvSpPr>
        <dsp:cNvPr id="0" name=""/>
        <dsp:cNvSpPr/>
      </dsp:nvSpPr>
      <dsp:spPr>
        <a:xfrm rot="5400000">
          <a:off x="8040358" y="244"/>
          <a:ext cx="2858239" cy="286549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Headwinds</a:t>
          </a:r>
        </a:p>
      </dsp:txBody>
      <dsp:txXfrm rot="-5400000">
        <a:off x="8036728" y="718434"/>
        <a:ext cx="2365307" cy="1429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0.76736</cdr:x>
      <cdr:y>0.16319</cdr:y>
    </cdr:from>
    <cdr:to>
      <cdr:x>0.95694</cdr:x>
      <cdr:y>0.78472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77D0AAF8-64F5-4469-809D-4F7FE36D142B}"/>
            </a:ext>
          </a:extLst>
        </cdr:cNvPr>
        <cdr:cNvSpPr/>
      </cdr:nvSpPr>
      <cdr:spPr>
        <a:xfrm xmlns:a="http://schemas.openxmlformats.org/drawingml/2006/main">
          <a:off x="3508375" y="447663"/>
          <a:ext cx="866755" cy="17049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7827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3066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328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5821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4759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lowest rate (tied with Arkansas, Colorado, Iowa, Mississippi, Oklahoma, &amp; Wisconsin)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6414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1404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5305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398872" y="2481371"/>
            <a:ext cx="9394256" cy="122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  <a:defRPr sz="4500" b="1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398872" y="3872045"/>
            <a:ext cx="9394257" cy="62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sz="4400" b="1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956257"/>
            <a:ext cx="10515600" cy="418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9788" y="1077687"/>
            <a:ext cx="10515600" cy="67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sz="4400" b="1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9788" y="174647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839788" y="2570391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3"/>
          </p:nvPr>
        </p:nvSpPr>
        <p:spPr>
          <a:xfrm>
            <a:off x="6172200" y="174647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4"/>
          </p:nvPr>
        </p:nvSpPr>
        <p:spPr>
          <a:xfrm>
            <a:off x="6172200" y="2570391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0" name="Google Shape;3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839788" y="1324882"/>
            <a:ext cx="3932237" cy="106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sz="2400" b="1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5183188" y="1324883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2"/>
          </p:nvPr>
        </p:nvSpPr>
        <p:spPr>
          <a:xfrm>
            <a:off x="839788" y="2394858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7" name="Google Shape;3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>
            <a:spLocks noGrp="1"/>
          </p:cNvSpPr>
          <p:nvPr>
            <p:ph type="pic" idx="2"/>
          </p:nvPr>
        </p:nvSpPr>
        <p:spPr>
          <a:xfrm>
            <a:off x="0" y="0"/>
            <a:ext cx="11767457" cy="6531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63222" y="222971"/>
            <a:ext cx="1502679" cy="225953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ed.stlouisfed.org/graph/?g=1BE7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fred.stlouisfed.org/graph/?g=1BE7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ata.census.gov/vizwidget?g=040XX00US16&amp;infoSection=Age%20and%20Se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d.stlouisfed.org/graph/?g=1CSMJ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bls.gov/timeseries/LASST160000000000003?amp%253bdata_tool=XGtable&amp;output_view=data&amp;include_graphs=tru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fred.stlouisfed.org/graph/?g=1CSM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ylebrookman@boisestate.edu" TargetMode="External"/><Relationship Id="rId2" Type="http://schemas.openxmlformats.org/officeDocument/2006/relationships/hyperlink" Target="mailto:stevenp@uidaho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fred.stlouisfed.org/graph/?g=1CSPb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pps.bea.gov/regional/bearfac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bea.gov/itable/?ReqID=70&amp;step=1&amp;_gl=1*1c6651k*_ga*Mjk4MzMzOTQyLjE3MjU4NTEyMzU.*_ga_J4698JNNFT*MTczNTE0MjA2Mi4xNC4xLjE3MzUxNDIwODYuMzYuMC4w#eyJhcHBpZCI6NzAsInN0ZXBzIjpbMSwyOSwyNSwzMSwyNiwyNywzMF0sImRhdGEiOltbIlRhYmxlSWQiLCIyMSJdLFsiTWFqb3JfQXJlYSIsIjAiXSxbIlN0YXRlIixbIjAiXV0sWyJBcmVhIixbIlhYIl1dLFsiU3RhdGlzdGljIixbIjMiXV0sWyJVbml0X29mX21lYXN1cmUiLCJMZXZlbHMiXSxbIlllYXIiLFsiLTEiXV0sWyJZZWFyQmVnaW4iLCItMSJdLFsiWWVhcl9FbmQiLCItMSJdXX0=" TargetMode="External"/><Relationship Id="rId2" Type="http://schemas.openxmlformats.org/officeDocument/2006/relationships/hyperlink" Target="https://www.spokesman.com/stories/2014/jan/02/idaho-ranks-last-four-wage-measur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>
            <a:spLocks noGrp="1"/>
          </p:cNvSpPr>
          <p:nvPr>
            <p:ph type="ctrTitle"/>
          </p:nvPr>
        </p:nvSpPr>
        <p:spPr>
          <a:xfrm>
            <a:off x="3962400" y="528962"/>
            <a:ext cx="6034671" cy="3922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l"/>
            <a:r>
              <a:rPr lang="en-US" sz="8000" dirty="0">
                <a:latin typeface="Roboto Slab" pitchFamily="2" charset="0"/>
                <a:ea typeface="Roboto Slab" pitchFamily="2" charset="0"/>
              </a:rPr>
              <a:t>Idaho </a:t>
            </a:r>
            <a:br>
              <a:rPr lang="en-US" sz="8000" dirty="0">
                <a:latin typeface="Roboto Slab" pitchFamily="2" charset="0"/>
                <a:ea typeface="Roboto Slab" pitchFamily="2" charset="0"/>
              </a:rPr>
            </a:br>
            <a:r>
              <a:rPr lang="en-US" sz="8000" dirty="0">
                <a:latin typeface="Roboto Slab" pitchFamily="2" charset="0"/>
                <a:ea typeface="Roboto Slab" pitchFamily="2" charset="0"/>
              </a:rPr>
              <a:t>Economic </a:t>
            </a:r>
            <a:br>
              <a:rPr lang="en-US" sz="8000" dirty="0">
                <a:latin typeface="Roboto Slab" pitchFamily="2" charset="0"/>
                <a:ea typeface="Roboto Slab" pitchFamily="2" charset="0"/>
              </a:rPr>
            </a:br>
            <a:r>
              <a:rPr lang="en-US" sz="8000" dirty="0">
                <a:latin typeface="Roboto Slab" pitchFamily="2" charset="0"/>
                <a:ea typeface="Roboto Slab" pitchFamily="2" charset="0"/>
              </a:rPr>
              <a:t>Outlook</a:t>
            </a:r>
            <a:endParaRPr sz="8000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6" name="Google Shape;49;p1"/>
          <p:cNvSpPr txBox="1">
            <a:spLocks/>
          </p:cNvSpPr>
          <p:nvPr/>
        </p:nvSpPr>
        <p:spPr>
          <a:xfrm>
            <a:off x="3962400" y="4509937"/>
            <a:ext cx="5661212" cy="160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 algn="l">
              <a:spcBef>
                <a:spcPts val="0"/>
              </a:spcBef>
            </a:pPr>
            <a:r>
              <a:rPr lang="en-US" dirty="0">
                <a:latin typeface="+mj-lt"/>
              </a:rPr>
              <a:t>Karl R. Geisler, PhD</a:t>
            </a:r>
          </a:p>
          <a:p>
            <a:pPr lvl="0" algn="l">
              <a:spcBef>
                <a:spcPts val="0"/>
              </a:spcBef>
            </a:pPr>
            <a:r>
              <a:rPr lang="en-US" dirty="0">
                <a:latin typeface="+mj-lt"/>
              </a:rPr>
              <a:t>Associate Professor of Economics &amp; Chair</a:t>
            </a:r>
          </a:p>
          <a:p>
            <a:pPr lvl="0" algn="l">
              <a:spcBef>
                <a:spcPts val="0"/>
              </a:spcBef>
            </a:pPr>
            <a:r>
              <a:rPr lang="en-US" dirty="0">
                <a:latin typeface="+mj-lt"/>
              </a:rPr>
              <a:t>Department of Economics &amp; Finance</a:t>
            </a:r>
          </a:p>
          <a:p>
            <a:pPr lvl="0" algn="l">
              <a:spcBef>
                <a:spcPts val="0"/>
              </a:spcBef>
            </a:pPr>
            <a:r>
              <a:rPr lang="en-US" dirty="0">
                <a:latin typeface="+mj-lt"/>
              </a:rPr>
              <a:t>College of Business </a:t>
            </a:r>
            <a:r>
              <a:rPr lang="en-US" sz="2400" b="1" dirty="0">
                <a:latin typeface="+mj-lt"/>
              </a:rPr>
              <a:t>|</a:t>
            </a:r>
            <a:r>
              <a:rPr lang="en-US" dirty="0">
                <a:latin typeface="+mj-lt"/>
              </a:rPr>
              <a:t> Idaho State University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A0FE82-BDEB-4251-B8F5-5D82D231A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7057"/>
            <a:ext cx="39624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2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230"/>
            <a:ext cx="10515600" cy="1513493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US vs Idaho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AD17AD-49A8-42EA-B317-80E0BE78F15C}"/>
              </a:ext>
            </a:extLst>
          </p:cNvPr>
          <p:cNvSpPr/>
          <p:nvPr/>
        </p:nvSpPr>
        <p:spPr>
          <a:xfrm>
            <a:off x="6813604" y="0"/>
            <a:ext cx="537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Personal Income</a:t>
            </a:r>
          </a:p>
        </p:txBody>
      </p:sp>
      <p:pic>
        <p:nvPicPr>
          <p:cNvPr id="7" name="FRED Graph Chart" descr="FRED Graph">
            <a:hlinkClick r:id="rId3" tooltip="View this chart in your browser. "/>
            <a:extLst>
              <a:ext uri="{FF2B5EF4-FFF2-40B4-BE49-F238E27FC236}">
                <a16:creationId xmlns:a16="http://schemas.microsoft.com/office/drawing/2014/main" id="{08E4D68A-1C40-4CC1-B84A-9F5404CE3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1692" y="1388397"/>
            <a:ext cx="7629303" cy="514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229" y="891171"/>
            <a:ext cx="10515600" cy="1513493"/>
          </a:xfrm>
        </p:spPr>
        <p:txBody>
          <a:bodyPr/>
          <a:lstStyle/>
          <a:p>
            <a:r>
              <a:rPr lang="en-US" dirty="0"/>
              <a:t>US vs Idaho Per Capita(in Dollars)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46CA47-E1C6-4EC2-B152-E91B3F6B83FB}"/>
              </a:ext>
            </a:extLst>
          </p:cNvPr>
          <p:cNvSpPr/>
          <p:nvPr/>
        </p:nvSpPr>
        <p:spPr>
          <a:xfrm>
            <a:off x="6813604" y="0"/>
            <a:ext cx="537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Personal Income</a:t>
            </a:r>
          </a:p>
        </p:txBody>
      </p:sp>
      <p:pic>
        <p:nvPicPr>
          <p:cNvPr id="5" name="FRED Graph Chart" descr="FRED Graph">
            <a:hlinkClick r:id="rId2" tooltip="View this chart in your browser. "/>
            <a:extLst>
              <a:ext uri="{FF2B5EF4-FFF2-40B4-BE49-F238E27FC236}">
                <a16:creationId xmlns:a16="http://schemas.microsoft.com/office/drawing/2014/main" id="{04C713F4-CBAA-48AB-AEA0-C3E051D42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180" y="1517526"/>
            <a:ext cx="7544243" cy="50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65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80" y="863173"/>
            <a:ext cx="10515599" cy="1093079"/>
          </a:xfrm>
        </p:spPr>
        <p:txBody>
          <a:bodyPr/>
          <a:lstStyle/>
          <a:p>
            <a:r>
              <a:rPr lang="en-US" sz="3800" u="sng" dirty="0"/>
              <a:t>Last Year’s Forecast </a:t>
            </a:r>
            <a:r>
              <a:rPr lang="en-US" sz="3800" i="1" dirty="0"/>
              <a:t>vs</a:t>
            </a:r>
            <a:r>
              <a:rPr lang="en-US" sz="3800" dirty="0"/>
              <a:t>. </a:t>
            </a:r>
            <a:r>
              <a:rPr lang="en-US" sz="3800" u="sng" dirty="0"/>
              <a:t>Revised BEA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63927" y="5994827"/>
            <a:ext cx="7627976" cy="660400"/>
          </a:xfrm>
        </p:spPr>
        <p:txBody>
          <a:bodyPr/>
          <a:lstStyle/>
          <a:p>
            <a:pPr marL="50800" indent="0">
              <a:buNone/>
            </a:pPr>
            <a:r>
              <a:rPr lang="en-US" dirty="0"/>
              <a:t>Undershot by: </a:t>
            </a:r>
            <a:r>
              <a:rPr lang="en-US" b="1" dirty="0"/>
              <a:t>0.17%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988272" y="1511300"/>
          <a:ext cx="5403631" cy="4495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7910">
                  <a:extLst>
                    <a:ext uri="{9D8B030D-6E8A-4147-A177-3AD203B41FA5}">
                      <a16:colId xmlns:a16="http://schemas.microsoft.com/office/drawing/2014/main" val="3495256774"/>
                    </a:ext>
                  </a:extLst>
                </a:gridCol>
                <a:gridCol w="1900484">
                  <a:extLst>
                    <a:ext uri="{9D8B030D-6E8A-4147-A177-3AD203B41FA5}">
                      <a16:colId xmlns:a16="http://schemas.microsoft.com/office/drawing/2014/main" val="2150196163"/>
                    </a:ext>
                  </a:extLst>
                </a:gridCol>
                <a:gridCol w="1825237">
                  <a:extLst>
                    <a:ext uri="{9D8B030D-6E8A-4147-A177-3AD203B41FA5}">
                      <a16:colId xmlns:a16="http://schemas.microsoft.com/office/drawing/2014/main" val="854212323"/>
                    </a:ext>
                  </a:extLst>
                </a:gridCol>
              </a:tblGrid>
              <a:tr h="3147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Fiscal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PI</a:t>
                      </a:r>
                      <a:r>
                        <a:rPr lang="en-US" sz="2000" baseline="0" dirty="0">
                          <a:latin typeface="+mn-lt"/>
                        </a:rPr>
                        <a:t> (Millions)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Growth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365759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62,901.05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6.26%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99405366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65,865.30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4.71%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75580240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69,157.45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1707851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74,011.35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44222705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2019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$ 79,685.28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6032690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$ 87,507.60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9.47%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20848326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$ 98,329.38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13.98%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0575811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$ 105,069.88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49124671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$ 113,480.68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6.67%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1359768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$120,032.63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67302060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8011341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7468426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AD7817B5-7E82-46A4-ABD6-E23ECE3AAAB0}"/>
              </a:ext>
            </a:extLst>
          </p:cNvPr>
          <p:cNvSpPr/>
          <p:nvPr/>
        </p:nvSpPr>
        <p:spPr>
          <a:xfrm>
            <a:off x="6096000" y="4901608"/>
            <a:ext cx="5702969" cy="53162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58E01E40-7D5A-4131-B9D2-ED8A9E8F91E3}"/>
              </a:ext>
            </a:extLst>
          </p:cNvPr>
          <p:cNvGraphicFramePr>
            <a:graphicFrameLocks/>
          </p:cNvGraphicFramePr>
          <p:nvPr/>
        </p:nvGraphicFramePr>
        <p:xfrm>
          <a:off x="620107" y="1511300"/>
          <a:ext cx="5150072" cy="4495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9367">
                  <a:extLst>
                    <a:ext uri="{9D8B030D-6E8A-4147-A177-3AD203B41FA5}">
                      <a16:colId xmlns:a16="http://schemas.microsoft.com/office/drawing/2014/main" val="3495256774"/>
                    </a:ext>
                  </a:extLst>
                </a:gridCol>
                <a:gridCol w="2031115">
                  <a:extLst>
                    <a:ext uri="{9D8B030D-6E8A-4147-A177-3AD203B41FA5}">
                      <a16:colId xmlns:a16="http://schemas.microsoft.com/office/drawing/2014/main" val="2150196163"/>
                    </a:ext>
                  </a:extLst>
                </a:gridCol>
                <a:gridCol w="1739590">
                  <a:extLst>
                    <a:ext uri="{9D8B030D-6E8A-4147-A177-3AD203B41FA5}">
                      <a16:colId xmlns:a16="http://schemas.microsoft.com/office/drawing/2014/main" val="854212323"/>
                    </a:ext>
                  </a:extLst>
                </a:gridCol>
              </a:tblGrid>
              <a:tr h="3147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PI</a:t>
                      </a:r>
                      <a:r>
                        <a:rPr lang="en-US" sz="2000" baseline="0" dirty="0"/>
                        <a:t> (Millions)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Growth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365759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$ 62,901.05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6.255%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43479625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$ 65,865.30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4.713%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9006525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$ 69,157.45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4.998%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39387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$ 74,011.35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7.019%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3811786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2019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$ 79,685.28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7.666%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51138491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$ 87,507.52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9.816%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29236954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$ 98,329.56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12.367%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2602769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$ 105,069.78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6.855%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47676656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$ 113,480.92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8.005%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93313805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$ 119,605.01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5.397%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85149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2025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$ 126,330.91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5.623%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44884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2026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$ 133,188.41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5.428%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7146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C4CD054-BA37-4800-98B0-32EA7469EA57}"/>
              </a:ext>
            </a:extLst>
          </p:cNvPr>
          <p:cNvSpPr/>
          <p:nvPr/>
        </p:nvSpPr>
        <p:spPr>
          <a:xfrm>
            <a:off x="6813604" y="0"/>
            <a:ext cx="537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Personal Income</a:t>
            </a:r>
          </a:p>
        </p:txBody>
      </p:sp>
    </p:spTree>
    <p:extLst>
      <p:ext uri="{BB962C8B-B14F-4D97-AF65-F5344CB8AC3E}">
        <p14:creationId xmlns:p14="http://schemas.microsoft.com/office/powerpoint/2010/main" val="45323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CCC917EC-BB0F-462A-90CE-5336C75271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322274"/>
              </p:ext>
            </p:extLst>
          </p:nvPr>
        </p:nvGraphicFramePr>
        <p:xfrm>
          <a:off x="6718738" y="1864086"/>
          <a:ext cx="5150072" cy="4495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9367">
                  <a:extLst>
                    <a:ext uri="{9D8B030D-6E8A-4147-A177-3AD203B41FA5}">
                      <a16:colId xmlns:a16="http://schemas.microsoft.com/office/drawing/2014/main" val="3495256774"/>
                    </a:ext>
                  </a:extLst>
                </a:gridCol>
                <a:gridCol w="2031115">
                  <a:extLst>
                    <a:ext uri="{9D8B030D-6E8A-4147-A177-3AD203B41FA5}">
                      <a16:colId xmlns:a16="http://schemas.microsoft.com/office/drawing/2014/main" val="2150196163"/>
                    </a:ext>
                  </a:extLst>
                </a:gridCol>
                <a:gridCol w="1739590">
                  <a:extLst>
                    <a:ext uri="{9D8B030D-6E8A-4147-A177-3AD203B41FA5}">
                      <a16:colId xmlns:a16="http://schemas.microsoft.com/office/drawing/2014/main" val="854212323"/>
                    </a:ext>
                  </a:extLst>
                </a:gridCol>
              </a:tblGrid>
              <a:tr h="3147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PI</a:t>
                      </a:r>
                      <a:r>
                        <a:rPr lang="en-US" sz="2000" baseline="0" dirty="0"/>
                        <a:t> (Millions)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Growth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365759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65,865.30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4.71%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2709545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69,157.45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43479625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74,011.35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9006525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$ 79,685.28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539387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$ 87,507.60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9.47%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3811786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$ 98,329.38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13.98%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51138491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$ 105,069.88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29236954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$ 113,480.68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6.67%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2602769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$120,032.63 </a:t>
                      </a:r>
                    </a:p>
                  </a:txBody>
                  <a:tcPr marL="6350" marR="6350" marT="635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5.77%</a:t>
                      </a:r>
                    </a:p>
                  </a:txBody>
                  <a:tcPr marL="6350" marR="6350" marT="635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676656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$127,143.01 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5.92%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313805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$135,343.47 </a:t>
                      </a:r>
                    </a:p>
                  </a:txBody>
                  <a:tcPr marL="6350" marR="6350" marT="635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6.45%</a:t>
                      </a:r>
                    </a:p>
                  </a:txBody>
                  <a:tcPr marL="6350" marR="6350" marT="635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85149"/>
                  </a:ext>
                </a:extLst>
              </a:tr>
              <a:tr h="314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$144,624.77 </a:t>
                      </a:r>
                    </a:p>
                  </a:txBody>
                  <a:tcPr marL="6350" marR="6350" marT="635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6.86%</a:t>
                      </a:r>
                    </a:p>
                  </a:txBody>
                  <a:tcPr marL="6350" marR="6350" marT="635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44884"/>
                  </a:ext>
                </a:extLst>
              </a:tr>
            </a:tbl>
          </a:graphicData>
        </a:graphic>
      </p:graphicFrame>
      <p:sp>
        <p:nvSpPr>
          <p:cNvPr id="21" name="Google Shape;54;p2">
            <a:extLst>
              <a:ext uri="{FF2B5EF4-FFF2-40B4-BE49-F238E27FC236}">
                <a16:creationId xmlns:a16="http://schemas.microsoft.com/office/drawing/2014/main" id="{8238051C-C744-4A08-9661-69A449C89E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4963" y="923330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 dirty="0">
                <a:latin typeface="Roboto Slab" pitchFamily="2" charset="0"/>
                <a:ea typeface="Roboto Slab" pitchFamily="2" charset="0"/>
              </a:rPr>
              <a:t>Idaho Personal Income Forecast</a:t>
            </a:r>
            <a:endParaRPr dirty="0">
              <a:latin typeface="Roboto Slab" pitchFamily="2" charset="0"/>
              <a:ea typeface="Roboto Slab" pitchFamily="2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713CD2F-F51E-44F4-9EF2-BA25BA8B53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927616"/>
              </p:ext>
            </p:extLst>
          </p:nvPr>
        </p:nvGraphicFramePr>
        <p:xfrm>
          <a:off x="323190" y="1864086"/>
          <a:ext cx="612573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443301A-5458-4F66-B65F-C65CD55E4D28}"/>
              </a:ext>
            </a:extLst>
          </p:cNvPr>
          <p:cNvSpPr/>
          <p:nvPr/>
        </p:nvSpPr>
        <p:spPr>
          <a:xfrm>
            <a:off x="6813604" y="0"/>
            <a:ext cx="537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Personal Income</a:t>
            </a:r>
          </a:p>
        </p:txBody>
      </p:sp>
    </p:spTree>
    <p:extLst>
      <p:ext uri="{BB962C8B-B14F-4D97-AF65-F5344CB8AC3E}">
        <p14:creationId xmlns:p14="http://schemas.microsoft.com/office/powerpoint/2010/main" val="95776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4012E36-1916-4585-9D3E-E3C874C29AA4}"/>
              </a:ext>
            </a:extLst>
          </p:cNvPr>
          <p:cNvSpPr txBox="1"/>
          <p:nvPr/>
        </p:nvSpPr>
        <p:spPr>
          <a:xfrm>
            <a:off x="5524960" y="6437642"/>
            <a:ext cx="5014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Gotham Light" pitchFamily="50" charset="0"/>
              </a:rPr>
              <a:t>Source: US Census Bureau </a:t>
            </a:r>
            <a:r>
              <a:rPr lang="en-US" dirty="0">
                <a:cs typeface="Gotham Light" pitchFamily="50" charset="0"/>
                <a:hlinkClick r:id="rId2"/>
              </a:rPr>
              <a:t>Idaho State Population Statistics</a:t>
            </a:r>
            <a:endParaRPr lang="en-US" dirty="0">
              <a:cs typeface="Gotham Light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CBA0CD-24E0-48B7-910F-136C92FE5D9F}"/>
              </a:ext>
            </a:extLst>
          </p:cNvPr>
          <p:cNvSpPr/>
          <p:nvPr/>
        </p:nvSpPr>
        <p:spPr>
          <a:xfrm>
            <a:off x="8448669" y="937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Population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B1EFD5-CB53-4878-BF8C-CCCF4B2BF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31" y="872504"/>
            <a:ext cx="11034532" cy="561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30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>
            <a:spLocks noGrp="1"/>
          </p:cNvSpPr>
          <p:nvPr>
            <p:ph type="title"/>
          </p:nvPr>
        </p:nvSpPr>
        <p:spPr>
          <a:xfrm>
            <a:off x="150471" y="1051857"/>
            <a:ext cx="11852476" cy="90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 dirty="0">
                <a:latin typeface="+mj-lt"/>
              </a:rPr>
              <a:t>Strong Population &amp; Employment Growth </a:t>
            </a:r>
            <a:endParaRPr dirty="0">
              <a:latin typeface="+mj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A3ACEC0-FF9C-4AA1-8FDA-A71FCE0FD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810897"/>
              </p:ext>
            </p:extLst>
          </p:nvPr>
        </p:nvGraphicFramePr>
        <p:xfrm>
          <a:off x="1702961" y="2797572"/>
          <a:ext cx="3696846" cy="186817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16707">
                  <a:extLst>
                    <a:ext uri="{9D8B030D-6E8A-4147-A177-3AD203B41FA5}">
                      <a16:colId xmlns:a16="http://schemas.microsoft.com/office/drawing/2014/main" val="2926957310"/>
                    </a:ext>
                  </a:extLst>
                </a:gridCol>
                <a:gridCol w="1920093">
                  <a:extLst>
                    <a:ext uri="{9D8B030D-6E8A-4147-A177-3AD203B41FA5}">
                      <a16:colId xmlns:a16="http://schemas.microsoft.com/office/drawing/2014/main" val="1281884282"/>
                    </a:ext>
                  </a:extLst>
                </a:gridCol>
                <a:gridCol w="960046">
                  <a:extLst>
                    <a:ext uri="{9D8B030D-6E8A-4147-A177-3AD203B41FA5}">
                      <a16:colId xmlns:a16="http://schemas.microsoft.com/office/drawing/2014/main" val="2035243355"/>
                    </a:ext>
                  </a:extLst>
                </a:gridCol>
              </a:tblGrid>
              <a:tr h="3047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Rank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8835610"/>
                  </a:ext>
                </a:extLst>
              </a:tr>
              <a:tr h="303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Florida</a:t>
                      </a:r>
                      <a:endParaRPr lang="en-US" sz="2000" b="0" i="0" u="none" strike="noStrike" dirty="0">
                        <a:solidFill>
                          <a:srgbClr val="FFFFFF"/>
                        </a:solidFill>
                        <a:effectLst/>
                        <a:latin typeface="MS sans serif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8.24%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1335844"/>
                  </a:ext>
                </a:extLst>
              </a:tr>
              <a:tr h="303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Idaho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S sans serif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8.23%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8189643"/>
                  </a:ext>
                </a:extLst>
              </a:tr>
              <a:tr h="303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Texas</a:t>
                      </a:r>
                      <a:endParaRPr lang="en-US" sz="2000" b="0" i="0" u="none" strike="noStrike" dirty="0">
                        <a:solidFill>
                          <a:srgbClr val="FFFFFF"/>
                        </a:solidFill>
                        <a:effectLst/>
                        <a:latin typeface="MS sans serif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7.02%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4730013"/>
                  </a:ext>
                </a:extLst>
              </a:tr>
              <a:tr h="303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South Carolina</a:t>
                      </a:r>
                      <a:endParaRPr lang="en-US" sz="2000" b="0" i="0" u="none" strike="noStrike" dirty="0">
                        <a:solidFill>
                          <a:srgbClr val="FFFFFF"/>
                        </a:solidFill>
                        <a:effectLst/>
                        <a:latin typeface="MS sans serif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6.75%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3172364"/>
                  </a:ext>
                </a:extLst>
              </a:tr>
              <a:tr h="303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Utah</a:t>
                      </a:r>
                      <a:endParaRPr lang="en-US" sz="2000" b="0" i="0" u="none" strike="noStrike" dirty="0">
                        <a:solidFill>
                          <a:srgbClr val="FFFFFF"/>
                        </a:solidFill>
                        <a:effectLst/>
                        <a:latin typeface="MS sans serif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6.68%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684892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C2E3FB6-018B-4FD9-B85E-EF342A7B9CBF}"/>
              </a:ext>
            </a:extLst>
          </p:cNvPr>
          <p:cNvSpPr/>
          <p:nvPr/>
        </p:nvSpPr>
        <p:spPr>
          <a:xfrm>
            <a:off x="2292837" y="1857652"/>
            <a:ext cx="339708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Population Growth</a:t>
            </a:r>
          </a:p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2020-2024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89C126-01D7-4EDA-9BC3-AF92DEC12D87}"/>
              </a:ext>
            </a:extLst>
          </p:cNvPr>
          <p:cNvSpPr txBox="1"/>
          <p:nvPr/>
        </p:nvSpPr>
        <p:spPr>
          <a:xfrm>
            <a:off x="3903473" y="4618575"/>
            <a:ext cx="1496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Census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45644C-A7D8-4B2E-8D39-BA2C3FD11400}"/>
              </a:ext>
            </a:extLst>
          </p:cNvPr>
          <p:cNvSpPr/>
          <p:nvPr/>
        </p:nvSpPr>
        <p:spPr>
          <a:xfrm>
            <a:off x="8448670" y="0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Population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95BEE341-139F-4E2D-BFC5-667E4680D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897358"/>
              </p:ext>
            </p:extLst>
          </p:nvPr>
        </p:nvGraphicFramePr>
        <p:xfrm>
          <a:off x="6682907" y="2799497"/>
          <a:ext cx="3806132" cy="186817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40850">
                  <a:extLst>
                    <a:ext uri="{9D8B030D-6E8A-4147-A177-3AD203B41FA5}">
                      <a16:colId xmlns:a16="http://schemas.microsoft.com/office/drawing/2014/main" val="2926957310"/>
                    </a:ext>
                  </a:extLst>
                </a:gridCol>
                <a:gridCol w="1976855">
                  <a:extLst>
                    <a:ext uri="{9D8B030D-6E8A-4147-A177-3AD203B41FA5}">
                      <a16:colId xmlns:a16="http://schemas.microsoft.com/office/drawing/2014/main" val="1281884282"/>
                    </a:ext>
                  </a:extLst>
                </a:gridCol>
                <a:gridCol w="988427">
                  <a:extLst>
                    <a:ext uri="{9D8B030D-6E8A-4147-A177-3AD203B41FA5}">
                      <a16:colId xmlns:a16="http://schemas.microsoft.com/office/drawing/2014/main" val="2035243355"/>
                    </a:ext>
                  </a:extLst>
                </a:gridCol>
              </a:tblGrid>
              <a:tr h="3044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Rank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8835610"/>
                  </a:ext>
                </a:extLst>
              </a:tr>
              <a:tr h="302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Nevada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3.4%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51335844"/>
                  </a:ext>
                </a:extLst>
              </a:tr>
              <a:tr h="302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Florida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3.2%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8189643"/>
                  </a:ext>
                </a:extLst>
              </a:tr>
              <a:tr h="302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Texas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3.2%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64730013"/>
                  </a:ext>
                </a:extLst>
              </a:tr>
              <a:tr h="302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Arizona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2.7%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83172364"/>
                  </a:ext>
                </a:extLst>
              </a:tr>
              <a:tr h="302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Idaho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2.7%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36848921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0082A8BA-2BBB-4F4A-B3D5-D97B221B7687}"/>
              </a:ext>
            </a:extLst>
          </p:cNvPr>
          <p:cNvSpPr/>
          <p:nvPr/>
        </p:nvSpPr>
        <p:spPr>
          <a:xfrm>
            <a:off x="6392792" y="1859577"/>
            <a:ext cx="36968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Employment Growth</a:t>
            </a:r>
          </a:p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2022-2023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89AE216-2D9B-4EC5-A8CE-1639BD30CB6A}"/>
              </a:ext>
            </a:extLst>
          </p:cNvPr>
          <p:cNvSpPr txBox="1"/>
          <p:nvPr/>
        </p:nvSpPr>
        <p:spPr>
          <a:xfrm>
            <a:off x="9019271" y="4648074"/>
            <a:ext cx="1496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Census</a:t>
            </a:r>
          </a:p>
        </p:txBody>
      </p:sp>
    </p:spTree>
    <p:extLst>
      <p:ext uri="{BB962C8B-B14F-4D97-AF65-F5344CB8AC3E}">
        <p14:creationId xmlns:p14="http://schemas.microsoft.com/office/powerpoint/2010/main" val="1838063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>
            <a:spLocks noGrp="1"/>
          </p:cNvSpPr>
          <p:nvPr>
            <p:ph type="title"/>
          </p:nvPr>
        </p:nvSpPr>
        <p:spPr>
          <a:xfrm>
            <a:off x="169762" y="760705"/>
            <a:ext cx="11852476" cy="90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 dirty="0">
                <a:latin typeface="+mj-lt"/>
              </a:rPr>
              <a:t>Productivity</a:t>
            </a:r>
            <a:endParaRPr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021893-1B19-4B74-86A5-1166058F7797}"/>
              </a:ext>
            </a:extLst>
          </p:cNvPr>
          <p:cNvSpPr/>
          <p:nvPr/>
        </p:nvSpPr>
        <p:spPr>
          <a:xfrm>
            <a:off x="8160127" y="0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Employment</a:t>
            </a:r>
          </a:p>
        </p:txBody>
      </p:sp>
      <p:pic>
        <p:nvPicPr>
          <p:cNvPr id="5" name="FRED Graph Chart" descr="FRED Graph">
            <a:hlinkClick r:id="rId3" tooltip="View this chart in your browser. "/>
            <a:extLst>
              <a:ext uri="{FF2B5EF4-FFF2-40B4-BE49-F238E27FC236}">
                <a16:creationId xmlns:a16="http://schemas.microsoft.com/office/drawing/2014/main" id="{352004B9-DD84-4FB7-895F-2FECF556A9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9092"/>
          <a:stretch/>
        </p:blipFill>
        <p:spPr>
          <a:xfrm>
            <a:off x="2000250" y="1470358"/>
            <a:ext cx="81915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32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2901" y="6199094"/>
            <a:ext cx="5828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Gotham Light" pitchFamily="50" charset="0"/>
              </a:rPr>
              <a:t>Source: Bureau of Labor Statistics </a:t>
            </a:r>
            <a:r>
              <a:rPr lang="en-US" dirty="0">
                <a:cs typeface="Gotham Light" pitchFamily="50" charset="0"/>
                <a:hlinkClick r:id="rId3"/>
              </a:rPr>
              <a:t>Local Area Unemployment Statistics</a:t>
            </a:r>
            <a:endParaRPr lang="en-US" dirty="0">
              <a:cs typeface="Gotham Light" pitchFamily="50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5B0AB1-52F8-4CDF-92B1-B8276B2B9AF2}"/>
              </a:ext>
            </a:extLst>
          </p:cNvPr>
          <p:cNvSpPr/>
          <p:nvPr/>
        </p:nvSpPr>
        <p:spPr>
          <a:xfrm>
            <a:off x="8160127" y="937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Employment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44" y="798282"/>
            <a:ext cx="10178714" cy="1892111"/>
          </a:xfrm>
        </p:spPr>
        <p:txBody>
          <a:bodyPr/>
          <a:lstStyle/>
          <a:p>
            <a:r>
              <a:rPr lang="en-US" dirty="0">
                <a:latin typeface="Roboto Slab" pitchFamily="2" charset="0"/>
                <a:ea typeface="Roboto Slab" pitchFamily="2" charset="0"/>
                <a:cs typeface="Gotham Bold" pitchFamily="50" charset="0"/>
              </a:rPr>
              <a:t>Idaho Nov. 2024 Data</a:t>
            </a:r>
            <a:br>
              <a:rPr lang="en-US" dirty="0">
                <a:latin typeface="Roboto Slab" pitchFamily="2" charset="0"/>
                <a:ea typeface="Roboto Slab" pitchFamily="2" charset="0"/>
                <a:cs typeface="Gotham Bold" pitchFamily="50" charset="0"/>
              </a:rPr>
            </a:br>
            <a:r>
              <a:rPr lang="en-US" b="0" dirty="0">
                <a:latin typeface="Roboto Slab" pitchFamily="2" charset="0"/>
                <a:ea typeface="Roboto Slab" pitchFamily="2" charset="0"/>
                <a:cs typeface="Gotham Bold" pitchFamily="50" charset="0"/>
              </a:rPr>
              <a:t>Unemployment Rate: 3.7%</a:t>
            </a:r>
            <a:br>
              <a:rPr lang="en-US" b="0" dirty="0">
                <a:latin typeface="Roboto Slab" pitchFamily="2" charset="0"/>
                <a:ea typeface="Roboto Slab" pitchFamily="2" charset="0"/>
                <a:cs typeface="Gotham Bold" pitchFamily="50" charset="0"/>
              </a:rPr>
            </a:br>
            <a:r>
              <a:rPr lang="en-US" b="0" dirty="0">
                <a:latin typeface="Roboto Slab" pitchFamily="2" charset="0"/>
                <a:ea typeface="Roboto Slab" pitchFamily="2" charset="0"/>
                <a:cs typeface="Gotham Bold" pitchFamily="50" charset="0"/>
              </a:rPr>
              <a:t>Labor Force Participation Rate: 63.4%</a:t>
            </a:r>
            <a:br>
              <a:rPr lang="en-US" b="0" dirty="0">
                <a:latin typeface="Roboto Slab" pitchFamily="2" charset="0"/>
                <a:ea typeface="Roboto Slab" pitchFamily="2" charset="0"/>
                <a:cs typeface="Gotham Bold" pitchFamily="50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Roboto Slab" pitchFamily="2" charset="0"/>
                <a:ea typeface="Roboto Slab" pitchFamily="2" charset="0"/>
              </a:rPr>
              <a:t>.</a:t>
            </a:r>
            <a:br>
              <a:rPr lang="en-US" dirty="0">
                <a:latin typeface="Roboto Slab" pitchFamily="2" charset="0"/>
                <a:ea typeface="Roboto Slab" pitchFamily="2" charset="0"/>
                <a:cs typeface="Gotham Bold" pitchFamily="50" charset="0"/>
              </a:rPr>
            </a:br>
            <a:endParaRPr lang="en-US" dirty="0">
              <a:latin typeface="Roboto Slab" pitchFamily="2" charset="0"/>
              <a:ea typeface="Roboto Slab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B049D3-64CF-4B68-AE68-23A35884D0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72" y="2690393"/>
            <a:ext cx="6078256" cy="30391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ED6BE3-7626-4E3B-A0C4-E8009DC4EF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8445" y="2690393"/>
            <a:ext cx="6078256" cy="303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53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79AC-BD8D-4D10-BDC4-B9BB9834F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21830-4D10-429F-AA15-C8EC6DE09A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117B0C-C6A2-43ED-A5A3-B9104A133307}"/>
              </a:ext>
            </a:extLst>
          </p:cNvPr>
          <p:cNvSpPr/>
          <p:nvPr/>
        </p:nvSpPr>
        <p:spPr>
          <a:xfrm>
            <a:off x="8160127" y="937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Employment</a:t>
            </a:r>
          </a:p>
        </p:txBody>
      </p:sp>
      <p:pic>
        <p:nvPicPr>
          <p:cNvPr id="6" name="FRED Graph Chart" descr="FRED Graph">
            <a:hlinkClick r:id="rId2" tooltip="View this chart in your browser. "/>
            <a:extLst>
              <a:ext uri="{FF2B5EF4-FFF2-40B4-BE49-F238E27FC236}">
                <a16:creationId xmlns:a16="http://schemas.microsoft.com/office/drawing/2014/main" id="{977E6D78-B2FB-457E-8D13-ADC200391A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964"/>
          <a:stretch/>
        </p:blipFill>
        <p:spPr>
          <a:xfrm>
            <a:off x="1501263" y="924267"/>
            <a:ext cx="9189474" cy="550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4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BCDAC-0946-1981-C76E-35C20A49B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8FF98-72E7-25CF-BBB5-D38B4FDA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551" y="1078155"/>
            <a:ext cx="10708341" cy="820456"/>
          </a:xfrm>
        </p:spPr>
        <p:txBody>
          <a:bodyPr/>
          <a:lstStyle/>
          <a:p>
            <a:r>
              <a:rPr lang="en-US" dirty="0"/>
              <a:t>Impact of Inflation?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0E985B-DB24-EDFC-19A6-32B2373105D3}"/>
              </a:ext>
            </a:extLst>
          </p:cNvPr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54AC17-B0B2-46BF-5BE0-A0A74F56D927}"/>
              </a:ext>
            </a:extLst>
          </p:cNvPr>
          <p:cNvSpPr/>
          <p:nvPr/>
        </p:nvSpPr>
        <p:spPr>
          <a:xfrm>
            <a:off x="5890275" y="0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Statewide Economy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814A770-624F-EB3F-D113-4FAB8DE6204A}"/>
              </a:ext>
            </a:extLst>
          </p:cNvPr>
          <p:cNvGraphicFramePr/>
          <p:nvPr/>
        </p:nvGraphicFramePr>
        <p:xfrm>
          <a:off x="1357162" y="1872141"/>
          <a:ext cx="9079831" cy="4499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1620AE-8571-C0BC-C99E-67FFBF6B6335}"/>
              </a:ext>
            </a:extLst>
          </p:cNvPr>
          <p:cNvSpPr txBox="1"/>
          <p:nvPr/>
        </p:nvSpPr>
        <p:spPr>
          <a:xfrm rot="18918813">
            <a:off x="3975234" y="3542096"/>
            <a:ext cx="136678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Employment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8DC817-9414-4BFD-7C71-A5F56D9F94E1}"/>
              </a:ext>
            </a:extLst>
          </p:cNvPr>
          <p:cNvSpPr txBox="1"/>
          <p:nvPr/>
        </p:nvSpPr>
        <p:spPr>
          <a:xfrm rot="2625895">
            <a:off x="6608759" y="3675245"/>
            <a:ext cx="136678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Employment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3FAB6-D4BB-A9E7-90AE-5BF9A66D6F33}"/>
              </a:ext>
            </a:extLst>
          </p:cNvPr>
          <p:cNvSpPr txBox="1"/>
          <p:nvPr/>
        </p:nvSpPr>
        <p:spPr>
          <a:xfrm>
            <a:off x="5412606" y="4930783"/>
            <a:ext cx="136678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26131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4" y="806824"/>
            <a:ext cx="10278035" cy="995082"/>
          </a:xfrm>
        </p:spPr>
        <p:txBody>
          <a:bodyPr/>
          <a:lstStyle/>
          <a:p>
            <a:r>
              <a:rPr lang="en-US" sz="6000" dirty="0">
                <a:solidFill>
                  <a:schemeClr val="accent1"/>
                </a:solidFill>
                <a:latin typeface="+mj-lt"/>
              </a:rPr>
              <a:t>Acknowledgements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62" y="2056936"/>
            <a:ext cx="11151476" cy="432547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latin typeface="+mj-lt"/>
              </a:rPr>
              <a:t>Steven Peterson, MS. Associate Clinical Professor, College of Business and Economics</a:t>
            </a:r>
            <a:r>
              <a:rPr lang="en-US" sz="2400" b="1" dirty="0">
                <a:latin typeface="+mj-lt"/>
              </a:rPr>
              <a:t>. </a:t>
            </a:r>
            <a:r>
              <a:rPr lang="en-US" sz="2400" dirty="0">
                <a:latin typeface="+mj-lt"/>
              </a:rPr>
              <a:t>University of Idaho (</a:t>
            </a:r>
            <a:r>
              <a:rPr lang="en-US" sz="2400" dirty="0">
                <a:latin typeface="+mj-lt"/>
                <a:hlinkClick r:id="rId2"/>
              </a:rPr>
              <a:t>stevenp@uidaho.edu</a:t>
            </a:r>
            <a:r>
              <a:rPr lang="en-US" sz="2400" dirty="0">
                <a:latin typeface="+mj-lt"/>
              </a:rPr>
              <a:t>)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+mj-lt"/>
              </a:rPr>
              <a:t>Kyle Brookman, MS. Lecturer, Department of Economics College of Business and Economics. Boise State University (</a:t>
            </a:r>
            <a:r>
              <a:rPr lang="en-US" sz="2400" dirty="0">
                <a:latin typeface="+mj-lt"/>
                <a:hlinkClick r:id="rId3"/>
              </a:rPr>
              <a:t>kylebrookman@boisestate.edu</a:t>
            </a:r>
            <a:r>
              <a:rPr lang="en-US" sz="2400" dirty="0">
                <a:latin typeface="+mj-lt"/>
              </a:rPr>
              <a:t>)</a:t>
            </a:r>
          </a:p>
          <a:p>
            <a:pPr marL="5651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71792"/>
            <a:ext cx="324802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8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84CB5FA-6886-4DF5-8ED3-A0142459FF1E}"/>
              </a:ext>
            </a:extLst>
          </p:cNvPr>
          <p:cNvSpPr txBox="1"/>
          <p:nvPr/>
        </p:nvSpPr>
        <p:spPr>
          <a:xfrm>
            <a:off x="8091455" y="6171248"/>
            <a:ext cx="38007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Source Zillow Research.  The Zillow Typical Home Price Represents the Median Value in this Analysis</a:t>
            </a:r>
            <a:endParaRPr lang="en-US" sz="1100" dirty="0"/>
          </a:p>
        </p:txBody>
      </p:sp>
      <p:sp>
        <p:nvSpPr>
          <p:cNvPr id="54" name="Google Shape;54;p2"/>
          <p:cNvSpPr txBox="1">
            <a:spLocks noGrp="1"/>
          </p:cNvSpPr>
          <p:nvPr>
            <p:ph type="title"/>
          </p:nvPr>
        </p:nvSpPr>
        <p:spPr>
          <a:xfrm>
            <a:off x="0" y="756126"/>
            <a:ext cx="12192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 dirty="0">
                <a:latin typeface="Roboto Slab" pitchFamily="2" charset="0"/>
                <a:ea typeface="Roboto Slab" pitchFamily="2" charset="0"/>
              </a:rPr>
              <a:t>November 2024 Zillow Median Housing Price</a:t>
            </a:r>
            <a:endParaRPr dirty="0">
              <a:latin typeface="Roboto Slab" pitchFamily="2" charset="0"/>
              <a:ea typeface="Roboto Slab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7973CB0-A94E-41E8-9F54-76C57A863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15531"/>
              </p:ext>
            </p:extLst>
          </p:nvPr>
        </p:nvGraphicFramePr>
        <p:xfrm>
          <a:off x="3533003" y="1355464"/>
          <a:ext cx="4558452" cy="5246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05">
                  <a:extLst>
                    <a:ext uri="{9D8B030D-6E8A-4147-A177-3AD203B41FA5}">
                      <a16:colId xmlns:a16="http://schemas.microsoft.com/office/drawing/2014/main" val="3579409884"/>
                    </a:ext>
                  </a:extLst>
                </a:gridCol>
                <a:gridCol w="1970047">
                  <a:extLst>
                    <a:ext uri="{9D8B030D-6E8A-4147-A177-3AD203B41FA5}">
                      <a16:colId xmlns:a16="http://schemas.microsoft.com/office/drawing/2014/main" val="3587936879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239112376"/>
                    </a:ext>
                  </a:extLst>
                </a:gridCol>
              </a:tblGrid>
              <a:tr h="287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Rank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State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Median $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71937211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Hawaii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 $        842,181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43147502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 California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778,355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185180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Massachusetts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625,065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49892124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 District of Columbia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 $        600,910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7941320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Washington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589,272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34718939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Colorado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542,085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2848321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New Jersey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539,757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61819515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Utah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517,823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49596655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  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Oregon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492,822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0277734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10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New York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481,904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1551396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11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New Hampshire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477,813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06854072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12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Rhode Island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467,967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38396755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     13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Montana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 $        452,050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00428144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14 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Idaho 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$        451,003 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612144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BF2EE87-77CF-40F6-A16B-449FA0A30CD6}"/>
              </a:ext>
            </a:extLst>
          </p:cNvPr>
          <p:cNvSpPr/>
          <p:nvPr/>
        </p:nvSpPr>
        <p:spPr>
          <a:xfrm>
            <a:off x="9583593" y="0"/>
            <a:ext cx="2608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Inflation</a:t>
            </a:r>
          </a:p>
        </p:txBody>
      </p:sp>
    </p:spTree>
    <p:extLst>
      <p:ext uri="{BB962C8B-B14F-4D97-AF65-F5344CB8AC3E}">
        <p14:creationId xmlns:p14="http://schemas.microsoft.com/office/powerpoint/2010/main" val="3062556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FAC9B9-9466-4FE3-B22C-DC105B7CF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78249"/>
              </p:ext>
            </p:extLst>
          </p:nvPr>
        </p:nvGraphicFramePr>
        <p:xfrm>
          <a:off x="6747784" y="2402731"/>
          <a:ext cx="4558452" cy="382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05">
                  <a:extLst>
                    <a:ext uri="{9D8B030D-6E8A-4147-A177-3AD203B41FA5}">
                      <a16:colId xmlns:a16="http://schemas.microsoft.com/office/drawing/2014/main" val="3579409884"/>
                    </a:ext>
                  </a:extLst>
                </a:gridCol>
                <a:gridCol w="1970047">
                  <a:extLst>
                    <a:ext uri="{9D8B030D-6E8A-4147-A177-3AD203B41FA5}">
                      <a16:colId xmlns:a16="http://schemas.microsoft.com/office/drawing/2014/main" val="3587936879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239112376"/>
                    </a:ext>
                  </a:extLst>
                </a:gridCol>
              </a:tblGrid>
              <a:tr h="28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Rank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State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1937211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1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Idaho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156%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43147502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2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Florida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130%</a:t>
                      </a:r>
                      <a:endParaRPr lang="en-US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185180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3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Washington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129%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9892124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4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Utah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128%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7941320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5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Nevada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125%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4718939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6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Georgia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125%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2848321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7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Arizona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122%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1819515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8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Tennessee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122%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9596655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9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Montana </a:t>
                      </a:r>
                      <a:endParaRPr lang="en-US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121%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00277734"/>
                  </a:ext>
                </a:extLst>
              </a:tr>
              <a:tr h="354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10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New Hampshire </a:t>
                      </a:r>
                      <a:endParaRPr lang="en-US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121%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155139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40B3EDA-B7E4-4BB4-99AE-2D57BA01293D}"/>
              </a:ext>
            </a:extLst>
          </p:cNvPr>
          <p:cNvSpPr/>
          <p:nvPr/>
        </p:nvSpPr>
        <p:spPr>
          <a:xfrm>
            <a:off x="6596631" y="1448623"/>
            <a:ext cx="486075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10-Year </a:t>
            </a: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Change in </a:t>
            </a:r>
            <a:r>
              <a:rPr lang="en-US" sz="28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Medican</a:t>
            </a:r>
            <a:r>
              <a:rPr lang="en-US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House Prices (Nov ‘14-’24)</a:t>
            </a:r>
          </a:p>
        </p:txBody>
      </p:sp>
      <p:sp>
        <p:nvSpPr>
          <p:cNvPr id="54" name="Google Shape;54;p2"/>
          <p:cNvSpPr txBox="1">
            <a:spLocks noGrp="1"/>
          </p:cNvSpPr>
          <p:nvPr>
            <p:ph type="title"/>
          </p:nvPr>
        </p:nvSpPr>
        <p:spPr>
          <a:xfrm>
            <a:off x="2193869" y="873621"/>
            <a:ext cx="78042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 dirty="0">
                <a:latin typeface="Roboto Slab" pitchFamily="2" charset="0"/>
                <a:ea typeface="Roboto Slab" pitchFamily="2" charset="0"/>
              </a:rPr>
              <a:t>Housing Prices High</a:t>
            </a:r>
            <a:endParaRPr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D62167-A567-41B4-BA0A-5A1C7B74AEDC}"/>
              </a:ext>
            </a:extLst>
          </p:cNvPr>
          <p:cNvSpPr txBox="1"/>
          <p:nvPr/>
        </p:nvSpPr>
        <p:spPr>
          <a:xfrm>
            <a:off x="1165129" y="6232370"/>
            <a:ext cx="4816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Zillow, US Census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9EE2464-B318-4010-8F04-AE7928FE9A06}"/>
              </a:ext>
            </a:extLst>
          </p:cNvPr>
          <p:cNvSpPr/>
          <p:nvPr/>
        </p:nvSpPr>
        <p:spPr>
          <a:xfrm>
            <a:off x="307974" y="1663030"/>
            <a:ext cx="62193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Nov. 2024 Affordability Index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F2EE87-77CF-40F6-A16B-449FA0A30CD6}"/>
              </a:ext>
            </a:extLst>
          </p:cNvPr>
          <p:cNvSpPr/>
          <p:nvPr/>
        </p:nvSpPr>
        <p:spPr>
          <a:xfrm>
            <a:off x="9583593" y="0"/>
            <a:ext cx="2608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Inflation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498EEB8-98D2-4126-91E0-B60C4438F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17816"/>
              </p:ext>
            </p:extLst>
          </p:nvPr>
        </p:nvGraphicFramePr>
        <p:xfrm>
          <a:off x="1138427" y="2320483"/>
          <a:ext cx="4558452" cy="3894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505">
                  <a:extLst>
                    <a:ext uri="{9D8B030D-6E8A-4147-A177-3AD203B41FA5}">
                      <a16:colId xmlns:a16="http://schemas.microsoft.com/office/drawing/2014/main" val="3579409884"/>
                    </a:ext>
                  </a:extLst>
                </a:gridCol>
                <a:gridCol w="1970047">
                  <a:extLst>
                    <a:ext uri="{9D8B030D-6E8A-4147-A177-3AD203B41FA5}">
                      <a16:colId xmlns:a16="http://schemas.microsoft.com/office/drawing/2014/main" val="3587936879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239112376"/>
                    </a:ext>
                  </a:extLst>
                </a:gridCol>
              </a:tblGrid>
              <a:tr h="1788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Rank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State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Index Value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1937211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1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California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8.98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43147502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2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Hawaii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8.86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185180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3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Montana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7.07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49892124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4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Idaho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6.98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7941320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5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Washington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6.90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34718939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6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Oregon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6.82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2848321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7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Massachusetts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6.64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61819515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8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Colorado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6.47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49596655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  9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Nevada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6.29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0277734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10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Arizona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6.25 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155139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52054F6-6E6E-4FAB-8C66-244E39C622E0}"/>
              </a:ext>
            </a:extLst>
          </p:cNvPr>
          <p:cNvSpPr txBox="1"/>
          <p:nvPr/>
        </p:nvSpPr>
        <p:spPr>
          <a:xfrm>
            <a:off x="6747784" y="6232370"/>
            <a:ext cx="48164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Zillow, US Census</a:t>
            </a:r>
          </a:p>
        </p:txBody>
      </p:sp>
    </p:spTree>
    <p:extLst>
      <p:ext uri="{BB962C8B-B14F-4D97-AF65-F5344CB8AC3E}">
        <p14:creationId xmlns:p14="http://schemas.microsoft.com/office/powerpoint/2010/main" val="2138400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47" y="883488"/>
            <a:ext cx="10175904" cy="820456"/>
          </a:xfrm>
        </p:spPr>
        <p:txBody>
          <a:bodyPr/>
          <a:lstStyle/>
          <a:p>
            <a:r>
              <a:rPr lang="en-US" dirty="0">
                <a:latin typeface="Roboto Slab" pitchFamily="2" charset="0"/>
                <a:ea typeface="Roboto Slab" pitchFamily="2" charset="0"/>
                <a:cs typeface="Gotham Bold" pitchFamily="50" charset="0"/>
              </a:rPr>
              <a:t>Inflation Moderation</a:t>
            </a:r>
            <a:endParaRPr lang="en-US" sz="5400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57A01A-DEB7-4781-80E8-80375EBBE5EB}"/>
              </a:ext>
            </a:extLst>
          </p:cNvPr>
          <p:cNvSpPr/>
          <p:nvPr/>
        </p:nvSpPr>
        <p:spPr>
          <a:xfrm>
            <a:off x="9583593" y="0"/>
            <a:ext cx="2608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Inflation</a:t>
            </a:r>
          </a:p>
        </p:txBody>
      </p:sp>
      <p:pic>
        <p:nvPicPr>
          <p:cNvPr id="6" name="FRED Graph Chart" descr="FRED Graph">
            <a:hlinkClick r:id="rId2" tooltip="View this chart in your browser. "/>
            <a:extLst>
              <a:ext uri="{FF2B5EF4-FFF2-40B4-BE49-F238E27FC236}">
                <a16:creationId xmlns:a16="http://schemas.microsoft.com/office/drawing/2014/main" id="{A21694AC-CFD9-4491-A9D8-6B7C613650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8439"/>
          <a:stretch/>
        </p:blipFill>
        <p:spPr>
          <a:xfrm>
            <a:off x="1116528" y="1522153"/>
            <a:ext cx="10067423" cy="485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02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203"/>
            <a:ext cx="10515600" cy="685800"/>
          </a:xfrm>
        </p:spPr>
        <p:txBody>
          <a:bodyPr/>
          <a:lstStyle/>
          <a:p>
            <a:r>
              <a:rPr lang="en-US" dirty="0"/>
              <a:t>Unanswered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70003"/>
            <a:ext cx="10515600" cy="5092699"/>
          </a:xfrm>
        </p:spPr>
        <p:txBody>
          <a:bodyPr/>
          <a:lstStyle/>
          <a:p>
            <a:r>
              <a:rPr lang="en-US" sz="2400" dirty="0"/>
              <a:t>Inflation down/steady/back up? </a:t>
            </a:r>
          </a:p>
          <a:p>
            <a:pPr lvl="1"/>
            <a:r>
              <a:rPr lang="en-US" dirty="0"/>
              <a:t>“Soft Landing” achieved? Or the “Eye of the Storm”?</a:t>
            </a:r>
          </a:p>
          <a:p>
            <a:pPr lvl="1"/>
            <a:r>
              <a:rPr lang="en-US" dirty="0"/>
              <a:t>Fed to cut 0, 1, 2, or 3 times by end of 2025?</a:t>
            </a:r>
          </a:p>
          <a:p>
            <a:pPr lvl="1"/>
            <a:r>
              <a:rPr lang="en-US" dirty="0"/>
              <a:t>Impact of National Policies </a:t>
            </a:r>
            <a:r>
              <a:rPr lang="en-US" dirty="0">
                <a:sym typeface="Wingdings" panose="05000000000000000000" pitchFamily="2" charset="2"/>
              </a:rPr>
              <a:t> Immigration, Tariffs, &amp; Taxes</a:t>
            </a:r>
            <a:endParaRPr lang="en-US" dirty="0"/>
          </a:p>
          <a:p>
            <a:endParaRPr lang="en-US" sz="1000" dirty="0"/>
          </a:p>
          <a:p>
            <a:r>
              <a:rPr lang="en-US" sz="2400" dirty="0"/>
              <a:t>Sustainability of Population Growth?</a:t>
            </a:r>
          </a:p>
          <a:p>
            <a:pPr lvl="1"/>
            <a:r>
              <a:rPr lang="en-US" dirty="0"/>
              <a:t> Housing prices stabilizing?</a:t>
            </a:r>
          </a:p>
          <a:p>
            <a:endParaRPr lang="en-US" sz="1000" dirty="0"/>
          </a:p>
          <a:p>
            <a:r>
              <a:rPr lang="en-US" sz="2400" dirty="0"/>
              <a:t>Can Idaho keep under 4% Unemployment?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3599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A469D48-EFA6-4C6F-8602-F6F9A36B82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0966028"/>
              </p:ext>
            </p:extLst>
          </p:nvPr>
        </p:nvGraphicFramePr>
        <p:xfrm>
          <a:off x="726618" y="3766316"/>
          <a:ext cx="10900699" cy="2865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Google Shape;54;p2"/>
          <p:cNvSpPr txBox="1">
            <a:spLocks noGrp="1"/>
          </p:cNvSpPr>
          <p:nvPr>
            <p:ph type="title"/>
          </p:nvPr>
        </p:nvSpPr>
        <p:spPr>
          <a:xfrm>
            <a:off x="963942" y="47371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rPr lang="en-US" dirty="0">
                <a:latin typeface="Roboto Slab" pitchFamily="2" charset="0"/>
                <a:ea typeface="Roboto Slab" pitchFamily="2" charset="0"/>
              </a:rPr>
              <a:t>Idaho’s Economic Outlook</a:t>
            </a:r>
            <a:endParaRPr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8" name="Google Shape;55;p2">
            <a:extLst>
              <a:ext uri="{FF2B5EF4-FFF2-40B4-BE49-F238E27FC236}">
                <a16:creationId xmlns:a16="http://schemas.microsoft.com/office/drawing/2014/main" id="{6B625F73-D051-4406-AE48-E32E2F6FF0AB}"/>
              </a:ext>
            </a:extLst>
          </p:cNvPr>
          <p:cNvSpPr txBox="1">
            <a:spLocks/>
          </p:cNvSpPr>
          <p:nvPr/>
        </p:nvSpPr>
        <p:spPr>
          <a:xfrm>
            <a:off x="164221" y="1328270"/>
            <a:ext cx="5813026" cy="1759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Diversified State Economy</a:t>
            </a:r>
          </a:p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Growing Incomes &amp; GSP</a:t>
            </a:r>
            <a:endParaRPr lang="en-US" sz="1600" dirty="0"/>
          </a:p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Moderating Inflation</a:t>
            </a:r>
            <a:endParaRPr lang="en-US" sz="1600" dirty="0"/>
          </a:p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endParaRPr lang="en-US" sz="3000" dirty="0">
              <a:latin typeface="+mj-lt"/>
            </a:endParaRPr>
          </a:p>
          <a:p>
            <a:pPr marL="635000" indent="-4572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977900" lvl="1" indent="-3429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endParaRPr lang="en-US" dirty="0"/>
          </a:p>
          <a:p>
            <a:pPr marL="635000" indent="-4572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Google Shape;55;p2">
            <a:extLst>
              <a:ext uri="{FF2B5EF4-FFF2-40B4-BE49-F238E27FC236}">
                <a16:creationId xmlns:a16="http://schemas.microsoft.com/office/drawing/2014/main" id="{94680A8E-0BC0-45CC-9568-719594D63E0D}"/>
              </a:ext>
            </a:extLst>
          </p:cNvPr>
          <p:cNvSpPr txBox="1">
            <a:spLocks/>
          </p:cNvSpPr>
          <p:nvPr/>
        </p:nvSpPr>
        <p:spPr>
          <a:xfrm>
            <a:off x="8019939" y="1321953"/>
            <a:ext cx="5030967" cy="162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Housing Prices</a:t>
            </a:r>
          </a:p>
          <a:p>
            <a:pPr marL="177800" indent="0">
              <a:spcBef>
                <a:spcPts val="0"/>
              </a:spcBef>
              <a:spcAft>
                <a:spcPts val="600"/>
              </a:spcAft>
              <a:buSzPct val="115000"/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EAFEC8-8DFA-4BC4-B1B0-F59D6F7E5C3B}"/>
              </a:ext>
            </a:extLst>
          </p:cNvPr>
          <p:cNvSpPr/>
          <p:nvPr/>
        </p:nvSpPr>
        <p:spPr>
          <a:xfrm>
            <a:off x="4766727" y="4498766"/>
            <a:ext cx="2820479" cy="140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46912-4B06-4CBE-83D5-E98C64F581B9}"/>
              </a:ext>
            </a:extLst>
          </p:cNvPr>
          <p:cNvSpPr txBox="1"/>
          <p:nvPr/>
        </p:nvSpPr>
        <p:spPr>
          <a:xfrm>
            <a:off x="5111014" y="4867470"/>
            <a:ext cx="23485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+mn-lt"/>
              </a:rPr>
              <a:t>Crosswinds</a:t>
            </a:r>
          </a:p>
        </p:txBody>
      </p:sp>
      <p:sp>
        <p:nvSpPr>
          <p:cNvPr id="12" name="Google Shape;55;p2">
            <a:extLst>
              <a:ext uri="{FF2B5EF4-FFF2-40B4-BE49-F238E27FC236}">
                <a16:creationId xmlns:a16="http://schemas.microsoft.com/office/drawing/2014/main" id="{8959D878-73AD-448C-9805-FD62067A88E4}"/>
              </a:ext>
            </a:extLst>
          </p:cNvPr>
          <p:cNvSpPr txBox="1">
            <a:spLocks/>
          </p:cNvSpPr>
          <p:nvPr/>
        </p:nvSpPr>
        <p:spPr>
          <a:xfrm>
            <a:off x="3903167" y="2861032"/>
            <a:ext cx="5751095" cy="1453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r>
              <a:rPr lang="en-US" sz="3000" dirty="0">
                <a:latin typeface="+mj-lt"/>
              </a:rPr>
              <a:t>Labor Productivity</a:t>
            </a:r>
          </a:p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Slowing Population Growth</a:t>
            </a:r>
          </a:p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National Policy Changes</a:t>
            </a:r>
            <a:endParaRPr lang="en-US" dirty="0"/>
          </a:p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endParaRPr lang="en-US" dirty="0"/>
          </a:p>
          <a:p>
            <a:pPr indent="-279400">
              <a:spcBef>
                <a:spcPts val="0"/>
              </a:spcBef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8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551" y="1078155"/>
            <a:ext cx="10708341" cy="820456"/>
          </a:xfrm>
        </p:spPr>
        <p:txBody>
          <a:bodyPr/>
          <a:lstStyle/>
          <a:p>
            <a:r>
              <a:rPr lang="en-US" dirty="0"/>
              <a:t>Feedback Effects in Idaho Economy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C80FDD-0EC7-4951-8B1E-38C5770D7D03}"/>
              </a:ext>
            </a:extLst>
          </p:cNvPr>
          <p:cNvSpPr/>
          <p:nvPr/>
        </p:nvSpPr>
        <p:spPr>
          <a:xfrm>
            <a:off x="5890275" y="0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Statewide Economy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DE1DF76-2549-B17E-455C-FAE14A2BAF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386786"/>
              </p:ext>
            </p:extLst>
          </p:nvPr>
        </p:nvGraphicFramePr>
        <p:xfrm>
          <a:off x="1357162" y="1872141"/>
          <a:ext cx="9079831" cy="4499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7292BF9-F2B0-3198-3489-2C0B47BD9B0A}"/>
              </a:ext>
            </a:extLst>
          </p:cNvPr>
          <p:cNvSpPr txBox="1"/>
          <p:nvPr/>
        </p:nvSpPr>
        <p:spPr>
          <a:xfrm rot="18918813">
            <a:off x="3975234" y="3542096"/>
            <a:ext cx="136678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Employment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BBE8C-22C1-A9C2-D754-C573965388BE}"/>
              </a:ext>
            </a:extLst>
          </p:cNvPr>
          <p:cNvSpPr txBox="1"/>
          <p:nvPr/>
        </p:nvSpPr>
        <p:spPr>
          <a:xfrm rot="2625895">
            <a:off x="6608759" y="3675245"/>
            <a:ext cx="136678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Employment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62D27-A5DD-76C8-1633-27E2A1D39CAA}"/>
              </a:ext>
            </a:extLst>
          </p:cNvPr>
          <p:cNvSpPr txBox="1"/>
          <p:nvPr/>
        </p:nvSpPr>
        <p:spPr>
          <a:xfrm>
            <a:off x="5412606" y="4930783"/>
            <a:ext cx="136678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410884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15FD75-2BC1-DF1D-FD3D-97A548E5B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5513-E253-A617-8C4C-13ADEE71C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551" y="1078155"/>
            <a:ext cx="10708341" cy="820456"/>
          </a:xfrm>
        </p:spPr>
        <p:txBody>
          <a:bodyPr/>
          <a:lstStyle/>
          <a:p>
            <a:r>
              <a:rPr lang="en-US" dirty="0"/>
              <a:t>Top 5 in Gross State Product Growth</a:t>
            </a:r>
            <a:br>
              <a:rPr lang="en-US" dirty="0"/>
            </a:b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A1AD5B-48DA-95B4-CA18-AAFBAF3E94DC}"/>
              </a:ext>
            </a:extLst>
          </p:cNvPr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1693AB-252B-63FC-3A45-67C79F5EF803}"/>
              </a:ext>
            </a:extLst>
          </p:cNvPr>
          <p:cNvGraphicFramePr>
            <a:graphicFrameLocks noGrp="1"/>
          </p:cNvGraphicFramePr>
          <p:nvPr/>
        </p:nvGraphicFramePr>
        <p:xfrm>
          <a:off x="3804213" y="2305271"/>
          <a:ext cx="5640576" cy="286604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80192">
                  <a:extLst>
                    <a:ext uri="{9D8B030D-6E8A-4147-A177-3AD203B41FA5}">
                      <a16:colId xmlns:a16="http://schemas.microsoft.com/office/drawing/2014/main" val="1423975202"/>
                    </a:ext>
                  </a:extLst>
                </a:gridCol>
                <a:gridCol w="1880192">
                  <a:extLst>
                    <a:ext uri="{9D8B030D-6E8A-4147-A177-3AD203B41FA5}">
                      <a16:colId xmlns:a16="http://schemas.microsoft.com/office/drawing/2014/main" val="3191200448"/>
                    </a:ext>
                  </a:extLst>
                </a:gridCol>
                <a:gridCol w="1880192">
                  <a:extLst>
                    <a:ext uri="{9D8B030D-6E8A-4147-A177-3AD203B41FA5}">
                      <a16:colId xmlns:a16="http://schemas.microsoft.com/office/drawing/2014/main" val="2943305547"/>
                    </a:ext>
                  </a:extLst>
                </a:gridCol>
              </a:tblGrid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Rank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720293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Arkansas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8.9%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98884475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Alabama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7.8%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04050170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Idaho 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7.3%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3926055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New Hampshire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6.6%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22564902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Mississippi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6.6%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000044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CDA70EA-5E77-0D95-EC9E-A1D739C0C70A}"/>
              </a:ext>
            </a:extLst>
          </p:cNvPr>
          <p:cNvSpPr/>
          <p:nvPr/>
        </p:nvSpPr>
        <p:spPr>
          <a:xfrm>
            <a:off x="5890275" y="0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Statewide Economy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5C8A9-587F-4118-2433-5BC8437BDA37}"/>
              </a:ext>
            </a:extLst>
          </p:cNvPr>
          <p:cNvSpPr txBox="1"/>
          <p:nvPr/>
        </p:nvSpPr>
        <p:spPr>
          <a:xfrm>
            <a:off x="3804213" y="5171316"/>
            <a:ext cx="7133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U.S.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235314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829" y="782571"/>
            <a:ext cx="10708341" cy="820456"/>
          </a:xfrm>
        </p:spPr>
        <p:txBody>
          <a:bodyPr/>
          <a:lstStyle/>
          <a:p>
            <a:r>
              <a:rPr lang="en-US" dirty="0"/>
              <a:t>Diverse Economic Base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C80FDD-0EC7-4951-8B1E-38C5770D7D03}"/>
              </a:ext>
            </a:extLst>
          </p:cNvPr>
          <p:cNvSpPr/>
          <p:nvPr/>
        </p:nvSpPr>
        <p:spPr>
          <a:xfrm>
            <a:off x="5890275" y="0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Statewide Economy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5D5C25-DA8B-432C-9C8D-CC9FB6B5FC7F}"/>
              </a:ext>
            </a:extLst>
          </p:cNvPr>
          <p:cNvSpPr txBox="1"/>
          <p:nvPr/>
        </p:nvSpPr>
        <p:spPr>
          <a:xfrm>
            <a:off x="7432696" y="6468563"/>
            <a:ext cx="7133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hlinkClick r:id="rId2"/>
              </a:rPr>
              <a:t>U.S. Bureau of Economic Analysis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64D6F-9162-400D-AC62-4D22CB53D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954" y="1353638"/>
            <a:ext cx="939165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1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551" y="975280"/>
            <a:ext cx="10708341" cy="1229681"/>
          </a:xfrm>
        </p:spPr>
        <p:txBody>
          <a:bodyPr/>
          <a:lstStyle/>
          <a:p>
            <a:r>
              <a:rPr lang="en-US" dirty="0"/>
              <a:t>Manufacturing Growth </a:t>
            </a:r>
            <a:br>
              <a:rPr lang="en-US" dirty="0"/>
            </a:br>
            <a:r>
              <a:rPr lang="en-US" dirty="0"/>
              <a:t>2022-2023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57DC1AC-B02B-49C8-B448-5AF20AE1A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38540"/>
              </p:ext>
            </p:extLst>
          </p:nvPr>
        </p:nvGraphicFramePr>
        <p:xfrm>
          <a:off x="3804213" y="2305271"/>
          <a:ext cx="5640576" cy="255381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80192">
                  <a:extLst>
                    <a:ext uri="{9D8B030D-6E8A-4147-A177-3AD203B41FA5}">
                      <a16:colId xmlns:a16="http://schemas.microsoft.com/office/drawing/2014/main" val="1423975202"/>
                    </a:ext>
                  </a:extLst>
                </a:gridCol>
                <a:gridCol w="1880192">
                  <a:extLst>
                    <a:ext uri="{9D8B030D-6E8A-4147-A177-3AD203B41FA5}">
                      <a16:colId xmlns:a16="http://schemas.microsoft.com/office/drawing/2014/main" val="3191200448"/>
                    </a:ext>
                  </a:extLst>
                </a:gridCol>
                <a:gridCol w="1880192">
                  <a:extLst>
                    <a:ext uri="{9D8B030D-6E8A-4147-A177-3AD203B41FA5}">
                      <a16:colId xmlns:a16="http://schemas.microsoft.com/office/drawing/2014/main" val="2943305547"/>
                    </a:ext>
                  </a:extLst>
                </a:gridCol>
              </a:tblGrid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Rank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720293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Nevada</a:t>
                      </a:r>
                      <a:endParaRPr lang="en-US" sz="2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3.4%</a:t>
                      </a:r>
                      <a:endParaRPr lang="en-US" sz="2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98884475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Florida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3.2%</a:t>
                      </a:r>
                      <a:endParaRPr lang="en-US" sz="2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04050170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Texas</a:t>
                      </a:r>
                      <a:endParaRPr lang="en-US" sz="2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3.2%</a:t>
                      </a:r>
                      <a:endParaRPr lang="en-US" sz="2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3926055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Arizona</a:t>
                      </a:r>
                      <a:endParaRPr lang="en-US" sz="2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2.7%</a:t>
                      </a:r>
                      <a:endParaRPr lang="en-US" sz="2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22564902"/>
                  </a:ext>
                </a:extLst>
              </a:tr>
              <a:tr h="425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Idaho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2.7%</a:t>
                      </a:r>
                      <a:endParaRPr lang="en-US" sz="2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000044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8C80FDD-0EC7-4951-8B1E-38C5770D7D03}"/>
              </a:ext>
            </a:extLst>
          </p:cNvPr>
          <p:cNvSpPr/>
          <p:nvPr/>
        </p:nvSpPr>
        <p:spPr>
          <a:xfrm>
            <a:off x="5890275" y="0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Statewide Economy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5D5C25-DA8B-432C-9C8D-CC9FB6B5FC7F}"/>
              </a:ext>
            </a:extLst>
          </p:cNvPr>
          <p:cNvSpPr txBox="1"/>
          <p:nvPr/>
        </p:nvSpPr>
        <p:spPr>
          <a:xfrm>
            <a:off x="3804213" y="4959390"/>
            <a:ext cx="7133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U.S. Bureau of Economic Analysis,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Lightcast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0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982" y="1321328"/>
            <a:ext cx="10708341" cy="820456"/>
          </a:xfrm>
        </p:spPr>
        <p:txBody>
          <a:bodyPr/>
          <a:lstStyle/>
          <a:p>
            <a:pPr algn="l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2012</a:t>
            </a:r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…</a:t>
            </a:r>
            <a:br>
              <a:rPr lang="en-US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br>
              <a:rPr lang="en-US" sz="2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Idaho Ranked Last in the Nation</a:t>
            </a:r>
            <a:b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b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Average wage</a:t>
            </a:r>
            <a:b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b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Per-capita income</a:t>
            </a:r>
            <a:b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b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Increases in wages since 2007</a:t>
            </a:r>
            <a:b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b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Idaho Ranked First in the Nation</a:t>
            </a:r>
            <a:b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b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b="0" i="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</a:t>
            </a:r>
            <a:r>
              <a:rPr lang="en-US" sz="2400" b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Percentage of hourly wage earners who make the minimum wage 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C80FDD-0EC7-4951-8B1E-38C5770D7D03}"/>
              </a:ext>
            </a:extLst>
          </p:cNvPr>
          <p:cNvSpPr/>
          <p:nvPr/>
        </p:nvSpPr>
        <p:spPr>
          <a:xfrm>
            <a:off x="5890275" y="0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Statewide Economy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5D5C25-DA8B-432C-9C8D-CC9FB6B5FC7F}"/>
              </a:ext>
            </a:extLst>
          </p:cNvPr>
          <p:cNvSpPr txBox="1"/>
          <p:nvPr/>
        </p:nvSpPr>
        <p:spPr>
          <a:xfrm>
            <a:off x="1402191" y="5812119"/>
            <a:ext cx="11026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Source: Idaho’s average wages worst in nation Thu., Jan. 2, 2014. Spokesman Review, 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2"/>
              </a:rPr>
              <a:t>Idaho's average wages worst in nation | The Spokesman-Review</a:t>
            </a:r>
            <a:endParaRPr lang="en-US" altLang="en-US" sz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B18B354-714C-2C64-DEDB-5EAC50BF1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54073"/>
              </p:ext>
            </p:extLst>
          </p:nvPr>
        </p:nvGraphicFramePr>
        <p:xfrm>
          <a:off x="7432696" y="1489262"/>
          <a:ext cx="1641998" cy="350444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0999">
                  <a:extLst>
                    <a:ext uri="{9D8B030D-6E8A-4147-A177-3AD203B41FA5}">
                      <a16:colId xmlns:a16="http://schemas.microsoft.com/office/drawing/2014/main" val="2653130763"/>
                    </a:ext>
                  </a:extLst>
                </a:gridCol>
                <a:gridCol w="820999">
                  <a:extLst>
                    <a:ext uri="{9D8B030D-6E8A-4147-A177-3AD203B41FA5}">
                      <a16:colId xmlns:a16="http://schemas.microsoft.com/office/drawing/2014/main" val="55289037"/>
                    </a:ext>
                  </a:extLst>
                </a:gridCol>
              </a:tblGrid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Year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Rank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9524580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4253138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06301101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9795151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59068622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40333424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1980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94083596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8357036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22104587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6066807"/>
                  </a:ext>
                </a:extLst>
              </a:tr>
              <a:tr h="31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76916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E349960-16DF-E5B4-A0B1-C164E5E88B51}"/>
              </a:ext>
            </a:extLst>
          </p:cNvPr>
          <p:cNvSpPr txBox="1"/>
          <p:nvPr/>
        </p:nvSpPr>
        <p:spPr>
          <a:xfrm>
            <a:off x="6715065" y="979409"/>
            <a:ext cx="38843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Idaho Per Capita Personal Income Ranking 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by State (Including DC)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9B5B73-5C96-B0FC-1E19-BD8EA5112637}"/>
              </a:ext>
            </a:extLst>
          </p:cNvPr>
          <p:cNvSpPr txBox="1"/>
          <p:nvPr/>
        </p:nvSpPr>
        <p:spPr>
          <a:xfrm>
            <a:off x="7340330" y="5003368"/>
            <a:ext cx="2730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 Bureau of Economic Analysis (BEA)</a:t>
            </a:r>
          </a:p>
          <a:p>
            <a:r>
              <a:rPr lang="en-US" sz="1000" dirty="0">
                <a:hlinkClick r:id="rId3"/>
              </a:rPr>
              <a:t>BEA Interactive Data Application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053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1A2A8-708D-F36C-AE51-C3C6A2C29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CE95-AA2A-9A7B-EB40-E8DF9CEB0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26" y="975574"/>
            <a:ext cx="10708341" cy="820456"/>
          </a:xfrm>
        </p:spPr>
        <p:txBody>
          <a:bodyPr/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By 2023</a:t>
            </a:r>
            <a:r>
              <a:rPr lang="en-US" sz="2800" dirty="0"/>
              <a:t> – Idaho had the Fastest Growing U.S. Real Median Household Income Growth in the U.S.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Moved up in State Ranking from 39</a:t>
            </a:r>
            <a:r>
              <a:rPr lang="en-US" sz="2800" baseline="30000" dirty="0"/>
              <a:t>th</a:t>
            </a:r>
            <a:r>
              <a:rPr lang="en-US" sz="2800" dirty="0"/>
              <a:t> to 30</a:t>
            </a:r>
            <a:r>
              <a:rPr lang="en-US" sz="2800" baseline="30000" dirty="0"/>
              <a:t>th</a:t>
            </a:r>
            <a:r>
              <a:rPr lang="en-US" sz="2800" dirty="0"/>
              <a:t> Place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922ED4-E0A7-A2CE-165A-5A96875B9D59}"/>
              </a:ext>
            </a:extLst>
          </p:cNvPr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635F88-DBB0-A8DB-016E-CB16A1350B59}"/>
              </a:ext>
            </a:extLst>
          </p:cNvPr>
          <p:cNvSpPr/>
          <p:nvPr/>
        </p:nvSpPr>
        <p:spPr>
          <a:xfrm>
            <a:off x="5740125" y="-6641"/>
            <a:ext cx="6301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Statewide Economy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F3A067-28A7-AB5E-6E87-4875F596D714}"/>
              </a:ext>
            </a:extLst>
          </p:cNvPr>
          <p:cNvSpPr txBox="1"/>
          <p:nvPr/>
        </p:nvSpPr>
        <p:spPr>
          <a:xfrm>
            <a:off x="2609200" y="5544194"/>
            <a:ext cx="7133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Sources  :  Jan Roeser | Labor Economist</a:t>
            </a:r>
          </a:p>
          <a:p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Communications &amp; Research</a:t>
            </a:r>
          </a:p>
          <a:p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Idaho Department of Labor</a:t>
            </a:r>
          </a:p>
          <a:p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317 West Main Street | BOISE, ID 83735</a:t>
            </a:r>
          </a:p>
          <a:p>
            <a:endParaRPr lang="en-US" sz="800" b="0" i="0" u="none" strike="noStrike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U.S. Census Bureau, U.S. Department of Commerce. "Comparative Economic Characteristics." American Community Survey, ACS 5-Year Estimates Comparison Profiles, Table CP03, 2023, https://data.census.gov/table/ACSCP5Y2023.CP03?q=cp03&amp;g=010XX00US,$0400000. Accessed on December 12, 2024.</a:t>
            </a:r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en-US" altLang="en-US" sz="8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01EE90-F524-15E2-516A-59E755E21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52184"/>
              </p:ext>
            </p:extLst>
          </p:nvPr>
        </p:nvGraphicFramePr>
        <p:xfrm>
          <a:off x="1187037" y="2665799"/>
          <a:ext cx="9977377" cy="2794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07939">
                  <a:extLst>
                    <a:ext uri="{9D8B030D-6E8A-4147-A177-3AD203B41FA5}">
                      <a16:colId xmlns:a16="http://schemas.microsoft.com/office/drawing/2014/main" val="1133117760"/>
                    </a:ext>
                  </a:extLst>
                </a:gridCol>
                <a:gridCol w="1106848">
                  <a:extLst>
                    <a:ext uri="{9D8B030D-6E8A-4147-A177-3AD203B41FA5}">
                      <a16:colId xmlns:a16="http://schemas.microsoft.com/office/drawing/2014/main" val="3586311891"/>
                    </a:ext>
                  </a:extLst>
                </a:gridCol>
                <a:gridCol w="1104438">
                  <a:extLst>
                    <a:ext uri="{9D8B030D-6E8A-4147-A177-3AD203B41FA5}">
                      <a16:colId xmlns:a16="http://schemas.microsoft.com/office/drawing/2014/main" val="1810447019"/>
                    </a:ext>
                  </a:extLst>
                </a:gridCol>
                <a:gridCol w="954684">
                  <a:extLst>
                    <a:ext uri="{9D8B030D-6E8A-4147-A177-3AD203B41FA5}">
                      <a16:colId xmlns:a16="http://schemas.microsoft.com/office/drawing/2014/main" val="157638292"/>
                    </a:ext>
                  </a:extLst>
                </a:gridCol>
                <a:gridCol w="1085718">
                  <a:extLst>
                    <a:ext uri="{9D8B030D-6E8A-4147-A177-3AD203B41FA5}">
                      <a16:colId xmlns:a16="http://schemas.microsoft.com/office/drawing/2014/main" val="3213410103"/>
                    </a:ext>
                  </a:extLst>
                </a:gridCol>
                <a:gridCol w="954684">
                  <a:extLst>
                    <a:ext uri="{9D8B030D-6E8A-4147-A177-3AD203B41FA5}">
                      <a16:colId xmlns:a16="http://schemas.microsoft.com/office/drawing/2014/main" val="1076433924"/>
                    </a:ext>
                  </a:extLst>
                </a:gridCol>
                <a:gridCol w="879806">
                  <a:extLst>
                    <a:ext uri="{9D8B030D-6E8A-4147-A177-3AD203B41FA5}">
                      <a16:colId xmlns:a16="http://schemas.microsoft.com/office/drawing/2014/main" val="1943850119"/>
                    </a:ext>
                  </a:extLst>
                </a:gridCol>
                <a:gridCol w="1291630">
                  <a:extLst>
                    <a:ext uri="{9D8B030D-6E8A-4147-A177-3AD203B41FA5}">
                      <a16:colId xmlns:a16="http://schemas.microsoft.com/office/drawing/2014/main" val="831145934"/>
                    </a:ext>
                  </a:extLst>
                </a:gridCol>
                <a:gridCol w="1291630">
                  <a:extLst>
                    <a:ext uri="{9D8B030D-6E8A-4147-A177-3AD203B41FA5}">
                      <a16:colId xmlns:a16="http://schemas.microsoft.com/office/drawing/2014/main" val="1677815446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States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2019-2023 estimates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2014-2018 estimates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% change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# change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Rank % change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Rank # change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Rank, 2023 Level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Rank, 2018 Level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0403244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Idaho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$74,636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$64,625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15.5%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$10,011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5217308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Washington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$94,952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$85,351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$9,601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774981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Utah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$91,750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$83,230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$8,520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407021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Oregon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$80,426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$72,298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$8,128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9519784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Nevada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$75,561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$70,113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7.8%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$5,448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608666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Wyoming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$74,815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$75,798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-1.3%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-$983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826117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Montana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$69,922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$63,980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$5,942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6568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53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551" y="1078155"/>
            <a:ext cx="10708341" cy="1115666"/>
          </a:xfrm>
        </p:spPr>
        <p:txBody>
          <a:bodyPr/>
          <a:lstStyle/>
          <a:p>
            <a:r>
              <a:rPr lang="en-US" dirty="0">
                <a:latin typeface="Roboto Slab" pitchFamily="2" charset="0"/>
                <a:ea typeface="Roboto Slab" pitchFamily="2" charset="0"/>
                <a:cs typeface="Gotham Bold" pitchFamily="50" charset="0"/>
              </a:rPr>
              <a:t>2023 Personal Income</a:t>
            </a:r>
            <a:br>
              <a:rPr lang="en-US" dirty="0">
                <a:latin typeface="Roboto Slab" pitchFamily="2" charset="0"/>
                <a:ea typeface="Roboto Slab" pitchFamily="2" charset="0"/>
                <a:cs typeface="Gotham Bold" pitchFamily="50" charset="0"/>
              </a:rPr>
            </a:br>
            <a:r>
              <a:rPr lang="en-US" dirty="0">
                <a:latin typeface="Roboto Slab" pitchFamily="2" charset="0"/>
                <a:ea typeface="Roboto Slab" pitchFamily="2" charset="0"/>
                <a:cs typeface="Gotham Bold" pitchFamily="50" charset="0"/>
              </a:rPr>
              <a:t>for the US and ID</a:t>
            </a:r>
            <a:br>
              <a:rPr lang="en-US" dirty="0">
                <a:latin typeface="Roboto Slab" pitchFamily="2" charset="0"/>
                <a:ea typeface="Roboto Slab" pitchFamily="2" charset="0"/>
              </a:rPr>
            </a:br>
            <a:endParaRPr lang="en-US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47965" y="61990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07205" y="5327200"/>
            <a:ext cx="6946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Gotham Light" pitchFamily="50" charset="0"/>
              </a:rPr>
              <a:t>Source: US Bureau of Economic Analysis/ Ranking excludes the District of Columbia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B938D5-0D3F-4C86-AF06-7E0C3A25A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52538"/>
              </p:ext>
            </p:extLst>
          </p:nvPr>
        </p:nvGraphicFramePr>
        <p:xfrm>
          <a:off x="3007205" y="2450160"/>
          <a:ext cx="5992427" cy="26207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2229">
                  <a:extLst>
                    <a:ext uri="{9D8B030D-6E8A-4147-A177-3AD203B41FA5}">
                      <a16:colId xmlns:a16="http://schemas.microsoft.com/office/drawing/2014/main" val="3039907196"/>
                    </a:ext>
                  </a:extLst>
                </a:gridCol>
                <a:gridCol w="1537870">
                  <a:extLst>
                    <a:ext uri="{9D8B030D-6E8A-4147-A177-3AD203B41FA5}">
                      <a16:colId xmlns:a16="http://schemas.microsoft.com/office/drawing/2014/main" val="2879192561"/>
                    </a:ext>
                  </a:extLst>
                </a:gridCol>
                <a:gridCol w="972229">
                  <a:extLst>
                    <a:ext uri="{9D8B030D-6E8A-4147-A177-3AD203B41FA5}">
                      <a16:colId xmlns:a16="http://schemas.microsoft.com/office/drawing/2014/main" val="1183287569"/>
                    </a:ext>
                  </a:extLst>
                </a:gridCol>
                <a:gridCol w="1442355">
                  <a:extLst>
                    <a:ext uri="{9D8B030D-6E8A-4147-A177-3AD203B41FA5}">
                      <a16:colId xmlns:a16="http://schemas.microsoft.com/office/drawing/2014/main" val="1410530364"/>
                    </a:ext>
                  </a:extLst>
                </a:gridCol>
                <a:gridCol w="1067744">
                  <a:extLst>
                    <a:ext uri="{9D8B030D-6E8A-4147-A177-3AD203B41FA5}">
                      <a16:colId xmlns:a16="http://schemas.microsoft.com/office/drawing/2014/main" val="1691533565"/>
                    </a:ext>
                  </a:extLst>
                </a:gridCol>
              </a:tblGrid>
              <a:tr h="1179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Region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Growth Rate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Rank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Per Capita Personal Income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Rank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948318"/>
                  </a:ext>
                </a:extLst>
              </a:tr>
              <a:tr h="720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Idaho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5.7%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US" sz="2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$ 59,385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42</a:t>
                      </a:r>
                      <a:r>
                        <a:rPr lang="en-US" sz="2400" u="none" strike="noStrike" baseline="30000" dirty="0">
                          <a:effectLst/>
                        </a:rPr>
                        <a:t>th</a:t>
                      </a:r>
                      <a:endParaRPr lang="en-US" sz="2400" u="none" strike="noStrike" dirty="0">
                        <a:effectLst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8985411"/>
                  </a:ext>
                </a:extLst>
              </a:tr>
              <a:tr h="720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U.S.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5.2%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$ 69,810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346525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B699727-1310-421C-A1AB-54BB0A06BF87}"/>
              </a:ext>
            </a:extLst>
          </p:cNvPr>
          <p:cNvSpPr/>
          <p:nvPr/>
        </p:nvSpPr>
        <p:spPr>
          <a:xfrm>
            <a:off x="6813604" y="0"/>
            <a:ext cx="537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Personal Income</a:t>
            </a:r>
          </a:p>
        </p:txBody>
      </p:sp>
    </p:spTree>
    <p:extLst>
      <p:ext uri="{BB962C8B-B14F-4D97-AF65-F5344CB8AC3E}">
        <p14:creationId xmlns:p14="http://schemas.microsoft.com/office/powerpoint/2010/main" val="17042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11597</TotalTime>
  <Words>1427</Words>
  <Application>Microsoft Office PowerPoint</Application>
  <PresentationFormat>Widescreen</PresentationFormat>
  <Paragraphs>525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Aptos Narrow</vt:lpstr>
      <vt:lpstr>Arial</vt:lpstr>
      <vt:lpstr>Arial Narrow</vt:lpstr>
      <vt:lpstr>Calibri</vt:lpstr>
      <vt:lpstr>Cambria</vt:lpstr>
      <vt:lpstr>Gotham Light</vt:lpstr>
      <vt:lpstr>MS sans serif</vt:lpstr>
      <vt:lpstr>Roboto</vt:lpstr>
      <vt:lpstr>Roboto Slab</vt:lpstr>
      <vt:lpstr>Segoe UI</vt:lpstr>
      <vt:lpstr>Wingdings</vt:lpstr>
      <vt:lpstr>Office Theme</vt:lpstr>
      <vt:lpstr>Idaho  Economic  Outlook</vt:lpstr>
      <vt:lpstr>Acknowledgements</vt:lpstr>
      <vt:lpstr>Feedback Effects in Idaho Economy</vt:lpstr>
      <vt:lpstr>Top 5 in Gross State Product Growth 3rd Quarter 2024</vt:lpstr>
      <vt:lpstr>Diverse Economic Base</vt:lpstr>
      <vt:lpstr>Manufacturing Growth  2022-2023</vt:lpstr>
      <vt:lpstr>In 2012 …  Idaho Ranked Last in the Nation  - Average wage  - Per-capita income  - Increases in wages since 2007  Idaho Ranked First in the Nation   - Percentage of hourly wage earners who make the minimum wage </vt:lpstr>
      <vt:lpstr>By 2023 – Idaho had the Fastest Growing U.S. Real Median Household Income Growth in the U.S.  Moved up in State Ranking from 39th to 30th Place     </vt:lpstr>
      <vt:lpstr>2023 Personal Income for the US and ID </vt:lpstr>
      <vt:lpstr> US vs Idaho </vt:lpstr>
      <vt:lpstr>US vs Idaho Per Capita(in Dollars)</vt:lpstr>
      <vt:lpstr>Last Year’s Forecast vs. Revised BEA Stats</vt:lpstr>
      <vt:lpstr>Idaho Personal Income Forecast</vt:lpstr>
      <vt:lpstr>PowerPoint Presentation</vt:lpstr>
      <vt:lpstr>Strong Population &amp; Employment Growth </vt:lpstr>
      <vt:lpstr>Productivity</vt:lpstr>
      <vt:lpstr>Idaho Nov. 2024 Data Unemployment Rate: 3.7% Labor Force Participation Rate: 63.4% . </vt:lpstr>
      <vt:lpstr>PowerPoint Presentation</vt:lpstr>
      <vt:lpstr>Impact of Inflation?</vt:lpstr>
      <vt:lpstr>November 2024 Zillow Median Housing Price</vt:lpstr>
      <vt:lpstr>Housing Prices High</vt:lpstr>
      <vt:lpstr>Inflation Moderation</vt:lpstr>
      <vt:lpstr>Unanswered Questions</vt:lpstr>
      <vt:lpstr>Idaho’s Economic Outlook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IEO 2025</dc:title>
  <dc:creator>Karl Geisler</dc:creator>
  <cp:lastModifiedBy>Karl Geisler</cp:lastModifiedBy>
  <cp:revision>204</cp:revision>
  <cp:lastPrinted>2025-01-23T22:40:46Z</cp:lastPrinted>
  <dcterms:created xsi:type="dcterms:W3CDTF">2019-07-31T20:40:14Z</dcterms:created>
  <dcterms:modified xsi:type="dcterms:W3CDTF">2025-01-23T22:41:24Z</dcterms:modified>
</cp:coreProperties>
</file>